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0"/>
  </p:notesMasterIdLst>
  <p:handoutMasterIdLst>
    <p:handoutMasterId r:id="rId31"/>
  </p:handoutMasterIdLst>
  <p:sldIdLst>
    <p:sldId id="929" r:id="rId2"/>
    <p:sldId id="858" r:id="rId3"/>
    <p:sldId id="258" r:id="rId4"/>
    <p:sldId id="932" r:id="rId5"/>
    <p:sldId id="939" r:id="rId6"/>
    <p:sldId id="931" r:id="rId7"/>
    <p:sldId id="259" r:id="rId8"/>
    <p:sldId id="942" r:id="rId9"/>
    <p:sldId id="943" r:id="rId10"/>
    <p:sldId id="945" r:id="rId11"/>
    <p:sldId id="944" r:id="rId12"/>
    <p:sldId id="933" r:id="rId13"/>
    <p:sldId id="934" r:id="rId14"/>
    <p:sldId id="950" r:id="rId15"/>
    <p:sldId id="260" r:id="rId16"/>
    <p:sldId id="262" r:id="rId17"/>
    <p:sldId id="935" r:id="rId18"/>
    <p:sldId id="936" r:id="rId19"/>
    <p:sldId id="940" r:id="rId20"/>
    <p:sldId id="941" r:id="rId21"/>
    <p:sldId id="937" r:id="rId22"/>
    <p:sldId id="257" r:id="rId23"/>
    <p:sldId id="949" r:id="rId24"/>
    <p:sldId id="938" r:id="rId25"/>
    <p:sldId id="946" r:id="rId26"/>
    <p:sldId id="948" r:id="rId27"/>
    <p:sldId id="947" r:id="rId28"/>
    <p:sldId id="928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A4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50"/>
    <p:restoredTop sz="93069"/>
  </p:normalViewPr>
  <p:slideViewPr>
    <p:cSldViewPr snapToGrid="0" snapToObjects="1">
      <p:cViewPr varScale="1">
        <p:scale>
          <a:sx n="97" d="100"/>
          <a:sy n="97" d="100"/>
        </p:scale>
        <p:origin x="20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CAF26A1A-B930-9948-A759-F1BD07FC28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Arial" charset="0"/>
              </a:rPr>
              <a:t>This is a draft document in development and supported by the State Government’s Royalties for Regions program and the Department of Communities.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20CC2BB-A358-8C43-AC9B-7F1FCD9778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CC6FB-89BA-AC40-B12D-5648376B7D9F}" type="datetimeFigureOut">
              <a:rPr lang="en-US" smtClean="0">
                <a:latin typeface="Arial" charset="0"/>
              </a:rPr>
              <a:t>7/11/19</a:t>
            </a:fld>
            <a:endParaRPr lang="en-US" dirty="0">
              <a:latin typeface="Arial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46B16E6-CC60-1040-92F7-05D5AF5939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>
                <a:latin typeface="Arial" charset="0"/>
              </a:rPr>
              <a:t>This is a draft document in development and supported by the State Government’s Royalties for Regions program and the Department of Communities.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D40F7F2-F0CE-A24F-8A71-5E35F79A3E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966D5-1B0C-8742-BA53-2746A5B12187}" type="slidenum">
              <a:rPr lang="en-US" smtClean="0">
                <a:latin typeface="Arial" charset="0"/>
              </a:rPr>
              <a:t>‹#›</a:t>
            </a:fld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52997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charset="0"/>
              </a:defRPr>
            </a:lvl1pPr>
          </a:lstStyle>
          <a:p>
            <a:r>
              <a:rPr lang="en-US" dirty="0"/>
              <a:t>This is a draft document in development and supported by the State Government’s Royalties for Regions program and the Department of Communities.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charset="0"/>
              </a:defRPr>
            </a:lvl1pPr>
          </a:lstStyle>
          <a:p>
            <a:fld id="{14175735-6396-B54D-87BB-563CEC80FBEB}" type="datetimeFigureOut">
              <a:rPr lang="en-US" smtClean="0"/>
              <a:pPr/>
              <a:t>7/11/19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charset="0"/>
              </a:defRPr>
            </a:lvl1pPr>
          </a:lstStyle>
          <a:p>
            <a:r>
              <a:rPr lang="en-US" dirty="0"/>
              <a:t>This is a draft document in development and supported by the State Government’s Royalties for Regions program and the Department of Communities.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charset="0"/>
              </a:defRPr>
            </a:lvl1pPr>
          </a:lstStyle>
          <a:p>
            <a:fld id="{DDBB00F9-681C-B94E-871B-3FD38F635B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728069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B00F9-681C-B94E-871B-3FD38F635B6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537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Shape 3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Read the first 2 bullets, then say,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“Even with the most consistent implementation of school-wide practices, some </a:t>
            </a:r>
            <a:r>
              <a:rPr lang="en-US" sz="1200" u="none" strike="noStrike" cap="none" dirty="0" err="1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childrens</a:t>
            </a:r>
            <a:r>
              <a:rPr lang="en-US" sz="12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 will still make social behavioral learning errors. Generally, learners fail to use expected behaviors for one of two reasons: </a:t>
            </a:r>
            <a:endParaRPr dirty="0"/>
          </a:p>
          <a:p>
            <a:pPr marL="2286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arenR"/>
            </a:pPr>
            <a:r>
              <a:rPr lang="en-US" sz="12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Skill </a:t>
            </a:r>
            <a:r>
              <a:rPr lang="en-US" sz="38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deficit – </a:t>
            </a:r>
            <a:r>
              <a:rPr lang="en-US" sz="12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The child does not have the skill in their repertoire.</a:t>
            </a:r>
            <a:endParaRPr dirty="0"/>
          </a:p>
          <a:p>
            <a:pPr marL="2286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arenR"/>
            </a:pPr>
            <a:r>
              <a:rPr lang="en-US" sz="12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Performance Deficit – </a:t>
            </a:r>
            <a:r>
              <a:rPr lang="en-US" sz="12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Times"/>
              </a:rPr>
              <a:t>The child has learned that a competing behavior is more efficient or easier to perform and leads to more reliable and immediate reinforcement (e.g. A child raises his hand, but often is not called on, so he ‘calls out’ answers which consistently results in the educator responding to him.)”</a:t>
            </a:r>
            <a:endParaRPr dirty="0"/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u="none" strike="noStrike" cap="none" dirty="0">
              <a:solidFill>
                <a:schemeClr val="dk1"/>
              </a:solidFill>
              <a:ea typeface="Arial" charset="0"/>
              <a:cs typeface="Arial" charset="0"/>
              <a:sym typeface="Times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None/>
            </a:pPr>
            <a:r>
              <a:rPr lang="en-US" sz="12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Times"/>
              </a:rPr>
              <a:t>Read the last statement, then say, “An effective system of discipline must include instruction and increased opportunities to practice desired behavior in order to effectively correct social/behavioral errors.” </a:t>
            </a:r>
            <a:endParaRPr dirty="0"/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u="none" strike="noStrike" cap="none" dirty="0">
              <a:solidFill>
                <a:schemeClr val="dk1"/>
              </a:solidFill>
              <a:ea typeface="Arial" charset="0"/>
              <a:cs typeface="Arial" charset="0"/>
              <a:sym typeface="Times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Lewis, T. J., &amp; Sugai, G. (1999). Effective behavior support: A systems approach to proactive 	schoolwide management. Focus on Exceptional Children, 31(6), 1-24. </a:t>
            </a:r>
            <a:endParaRPr sz="1200" u="none" strike="noStrike" cap="none" dirty="0">
              <a:solidFill>
                <a:schemeClr val="dk1"/>
              </a:solidFill>
              <a:ea typeface="Arial" charset="0"/>
              <a:cs typeface="Arial" charset="0"/>
              <a:sym typeface="Calibri"/>
            </a:endParaRPr>
          </a:p>
        </p:txBody>
      </p:sp>
      <p:sp>
        <p:nvSpPr>
          <p:cNvPr id="364" name="Shape 36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6</a:t>
            </a:fld>
            <a:endParaRPr sz="1200" dirty="0">
              <a:solidFill>
                <a:schemeClr val="dk1"/>
              </a:solidFill>
              <a:ea typeface="Arial" charset="0"/>
              <a:cs typeface="Arial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4384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74F96D8A-0A5A-9243-9A17-5510B9E82914}" type="slidenum">
              <a:rPr lang="en-US" altLang="en-US">
                <a:ea typeface="Arial" charset="0"/>
              </a:rPr>
              <a:pPr eaLnBrk="1" hangingPunct="1">
                <a:spcBef>
                  <a:spcPct val="0"/>
                </a:spcBef>
              </a:pPr>
              <a:t>7</a:t>
            </a:fld>
            <a:endParaRPr lang="en-US" altLang="en-US" dirty="0">
              <a:ea typeface="Arial" charset="0"/>
            </a:endParaRPr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 dirty="0">
              <a:ea typeface="Arial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B60FD4B9-5075-1549-B551-EAB9ABED22F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This is a draft document in development and supported by the State Government’s Royalties for Regions program and the Department of Communities.</a:t>
            </a:r>
          </a:p>
        </p:txBody>
      </p:sp>
      <p:sp>
        <p:nvSpPr>
          <p:cNvPr id="3" name="Header Placeholder 2">
            <a:extLst>
              <a:ext uri="{FF2B5EF4-FFF2-40B4-BE49-F238E27FC236}">
                <a16:creationId xmlns="" xmlns:a16="http://schemas.microsoft.com/office/drawing/2014/main" id="{2DA3100B-EF1C-F643-A6F3-BE4BE69DF72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This is a draft document in development and supported by the State Government’s Royalties for Regions program and the Department of Communities.</a:t>
            </a:r>
          </a:p>
        </p:txBody>
      </p:sp>
    </p:spTree>
    <p:extLst>
      <p:ext uri="{BB962C8B-B14F-4D97-AF65-F5344CB8AC3E}">
        <p14:creationId xmlns:p14="http://schemas.microsoft.com/office/powerpoint/2010/main" val="635220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7" name="Shape 4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Read the slide, then say, “Always ensure that the expectation has been defined, thoroughly taught and encouraged before planning the application of corrective responses.”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u="none" strike="noStrike" cap="none" dirty="0">
              <a:solidFill>
                <a:schemeClr val="dk1"/>
              </a:solidFill>
              <a:ea typeface="Arial" charset="0"/>
              <a:cs typeface="Arial" charset="0"/>
              <a:sym typeface="Calibri"/>
            </a:endParaRPr>
          </a:p>
        </p:txBody>
      </p:sp>
      <p:sp>
        <p:nvSpPr>
          <p:cNvPr id="408" name="Shape 40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13</a:t>
            </a:fld>
            <a:endParaRPr sz="1200" dirty="0">
              <a:solidFill>
                <a:schemeClr val="dk1"/>
              </a:solidFill>
              <a:ea typeface="Arial" charset="0"/>
              <a:cs typeface="Arial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53868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ea typeface="Arial" charset="0"/>
            </a:endParaRPr>
          </a:p>
        </p:txBody>
      </p:sp>
      <p:sp>
        <p:nvSpPr>
          <p:cNvPr id="189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E0CFC56D-ABA9-AE44-A97E-6335F79BACD3}" type="slidenum">
              <a:rPr lang="en-US" altLang="en-US">
                <a:ea typeface="Arial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en-US" altLang="en-US" dirty="0">
              <a:ea typeface="Arial" charset="0"/>
            </a:endParaRPr>
          </a:p>
        </p:txBody>
      </p:sp>
      <p:sp>
        <p:nvSpPr>
          <p:cNvPr id="189445" name="Date Placeholder 4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dirty="0">
                <a:ea typeface="Arial" charset="0"/>
              </a:rPr>
              <a:t>4/15/2010</a:t>
            </a:r>
          </a:p>
        </p:txBody>
      </p:sp>
      <p:sp>
        <p:nvSpPr>
          <p:cNvPr id="189446" name="Header Placeholder 5"/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dirty="0">
                <a:ea typeface="Arial" charset="0"/>
              </a:rPr>
              <a:t>This is a draft document in development and supported by the State Government’s Royalties for Regions program and the Department of Communities.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64D65278-EAD9-9E4F-9942-C309998DE43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This is a draft document in development and supported by the State Government’s Royalties for Regions program and the Department of Communities.</a:t>
            </a:r>
          </a:p>
        </p:txBody>
      </p:sp>
    </p:spTree>
    <p:extLst>
      <p:ext uri="{BB962C8B-B14F-4D97-AF65-F5344CB8AC3E}">
        <p14:creationId xmlns:p14="http://schemas.microsoft.com/office/powerpoint/2010/main" val="258155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AE394F6-D60E-41DF-94A5-142913954F6E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17101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3593" y="4315047"/>
            <a:ext cx="5029227" cy="408675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074" tIns="45537" rIns="91074" bIns="45537"/>
          <a:lstStyle/>
          <a:p>
            <a:pPr eaLnBrk="1" hangingPunct="1"/>
            <a:r>
              <a:rPr lang="en-US" dirty="0">
                <a:latin typeface="Arial" pitchFamily="34" charset="0"/>
                <a:ea typeface="Arial" charset="0"/>
              </a:rPr>
              <a:t>This sums it all up for me.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47D66274-A9CA-3843-8929-AC8FF875CBA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3" name="Header Placeholder 2">
            <a:extLst>
              <a:ext uri="{FF2B5EF4-FFF2-40B4-BE49-F238E27FC236}">
                <a16:creationId xmlns="" xmlns:a16="http://schemas.microsoft.com/office/drawing/2014/main" id="{AAB202F4-50B2-8641-B292-5814516C296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51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5714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56" tIns="47128" rIns="94256" bIns="4712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104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tif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 b="0" i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 b="0" i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E3D028A5-6BC2-EA49-A062-E8A8A1BED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342" y="265840"/>
            <a:ext cx="3051815" cy="98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552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658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36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310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833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03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505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515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2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288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770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4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fld id="{4495493A-9AD5-644A-BBF1-47B3D3704DDC}" type="datetimeFigureOut">
              <a:rPr lang="en-US" smtClean="0"/>
              <a:pPr/>
              <a:t>7/11/19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fld id="{5B236F49-468D-DF4C-A05D-EA208D01C78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3E01C34-BA96-6948-997B-97F85F9E294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50071" y="6222788"/>
            <a:ext cx="1671958" cy="54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65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Gk-OfmmRaqs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s://www.lifehack.org/556891/you-want-happy-relationship-you-need-treat-like-your-bank-account" TargetMode="External"/><Relationship Id="rId3" Type="http://schemas.openxmlformats.org/officeDocument/2006/relationships/image" Target="../media/image11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SsapgGJOAwM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bismissouri.org/" TargetMode="External"/><Relationship Id="rId3" Type="http://schemas.openxmlformats.org/officeDocument/2006/relationships/hyperlink" Target="http://csefel.vanderbilt.ed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204243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40A4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 Community Childcare Development Fund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Behaviour Support </a:t>
            </a:r>
            <a:b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Early Childhood</a:t>
            </a:r>
            <a:endParaRPr lang="en-US" sz="3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19138"/>
            <a:ext cx="6858000" cy="1655762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40A4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 2 – Module 5</a:t>
            </a:r>
          </a:p>
          <a:p>
            <a:pPr lvl="0"/>
            <a:r>
              <a:rPr lang="en-GB" dirty="0"/>
              <a:t>Responding to behaviour errors in effective and supportive ways redirect, re-teach</a:t>
            </a:r>
            <a:endParaRPr lang="en-US" dirty="0"/>
          </a:p>
          <a:p>
            <a:endParaRPr lang="en-US" dirty="0"/>
          </a:p>
          <a:p>
            <a:endParaRPr lang="en-US" dirty="0">
              <a:solidFill>
                <a:srgbClr val="40A4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F179AAA-01A6-1042-BF0C-D174FCC10B6F}"/>
              </a:ext>
            </a:extLst>
          </p:cNvPr>
          <p:cNvSpPr txBox="1"/>
          <p:nvPr/>
        </p:nvSpPr>
        <p:spPr>
          <a:xfrm>
            <a:off x="876590" y="5336401"/>
            <a:ext cx="8600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sz="1200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Supported by the State Government’s Royalties for Regions program and the Department of Communities. </a:t>
            </a:r>
            <a:endParaRPr lang="en-US" sz="1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555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753" y="37871"/>
            <a:ext cx="8782493" cy="868251"/>
          </a:xfrm>
        </p:spPr>
        <p:txBody>
          <a:bodyPr/>
          <a:lstStyle/>
          <a:p>
            <a:r>
              <a:rPr lang="en-US" dirty="0"/>
              <a:t>Is this a </a:t>
            </a:r>
            <a:r>
              <a:rPr lang="en-US" u="sng" dirty="0"/>
              <a:t>get</a:t>
            </a:r>
            <a:r>
              <a:rPr lang="en-US" dirty="0"/>
              <a:t> or </a:t>
            </a:r>
            <a:r>
              <a:rPr lang="en-US" u="sng" dirty="0"/>
              <a:t>avoid</a:t>
            </a:r>
            <a:r>
              <a:rPr lang="en-US" dirty="0"/>
              <a:t> behaviour?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5624623"/>
            <a:ext cx="7886700" cy="1162902"/>
          </a:xfrm>
        </p:spPr>
        <p:txBody>
          <a:bodyPr/>
          <a:lstStyle/>
          <a:p>
            <a:r>
              <a:rPr lang="en-US" sz="2400" dirty="0">
                <a:hlinkClick r:id="rId2"/>
              </a:rPr>
              <a:t>https://www.youtube.com/watch?v=Gk-OfmmRaqs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05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Some Basic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242" y="1690689"/>
            <a:ext cx="2275367" cy="4486274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Arial" charset="0"/>
              </a:rPr>
              <a:t>We need to focus on teaching children what to </a:t>
            </a:r>
            <a:r>
              <a:rPr lang="en-US" altLang="en-US" b="1" dirty="0">
                <a:ea typeface="Arial" charset="0"/>
              </a:rPr>
              <a:t>do instead </a:t>
            </a:r>
            <a:r>
              <a:rPr lang="en-US" altLang="en-US" dirty="0">
                <a:ea typeface="Arial" charset="0"/>
              </a:rPr>
              <a:t>of the challenging behavior.</a:t>
            </a:r>
          </a:p>
          <a:p>
            <a:pPr marL="0" indent="0">
              <a:buNone/>
            </a:pPr>
            <a:endParaRPr lang="en-US" altLang="en-US" dirty="0">
              <a:ea typeface="Arial" charset="0"/>
            </a:endParaRPr>
          </a:p>
          <a:p>
            <a:pPr marL="0" indent="0">
              <a:buNone/>
            </a:pPr>
            <a:endParaRPr lang="en-US" altLang="en-US" dirty="0">
              <a:ea typeface="Arial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818" y="1852432"/>
            <a:ext cx="6391940" cy="375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13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Do behaviour errors upset us so much more than other learning errors?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508" y="3168502"/>
            <a:ext cx="2749307" cy="272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87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Shape 41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000" u="none" strike="noStrike" cap="none" dirty="0">
                <a:latin typeface="Arial" charset="0"/>
                <a:ea typeface="Arial" charset="0"/>
                <a:cs typeface="Arial" charset="0"/>
                <a:sym typeface="Calibri"/>
              </a:rPr>
              <a:t>Prevention is Key </a:t>
            </a:r>
            <a:endParaRPr sz="4000" u="none" strike="noStrike" cap="none" dirty="0">
              <a:latin typeface="Arial" charset="0"/>
              <a:ea typeface="Arial" charset="0"/>
              <a:cs typeface="Arial" charset="0"/>
              <a:sym typeface="Calibri"/>
            </a:endParaRPr>
          </a:p>
        </p:txBody>
      </p:sp>
      <p:sp>
        <p:nvSpPr>
          <p:cNvPr id="411" name="Shape 4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lang="en-US" u="none" strike="noStrike" cap="none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When inappropriate behaviors occur, assess antecedent events and ask:</a:t>
            </a:r>
            <a:endParaRPr dirty="0"/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lang="en-US" u="none" strike="noStrike" cap="none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Do we have </a:t>
            </a:r>
            <a:r>
              <a:rPr lang="en-US" u="none" strike="noStrike" cap="none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clear expectations</a:t>
            </a:r>
            <a:r>
              <a:rPr lang="en-US" u="none" strike="noStrike" cap="none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?</a:t>
            </a:r>
            <a:endParaRPr dirty="0"/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lang="en-US" u="none" strike="noStrike" cap="none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Have they been thoroughly </a:t>
            </a:r>
            <a:r>
              <a:rPr lang="en-US" u="none" strike="noStrike" cap="none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taught</a:t>
            </a:r>
            <a:r>
              <a:rPr lang="en-US" u="none" strike="noStrike" cap="none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?</a:t>
            </a:r>
            <a:endParaRPr dirty="0"/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lang="en-US" u="none" strike="noStrike" cap="none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Are we consistently using </a:t>
            </a:r>
            <a:r>
              <a:rPr lang="en-US" u="none" strike="noStrike" cap="none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strategies to encourage </a:t>
            </a:r>
            <a:r>
              <a:rPr lang="en-US" u="none" strike="noStrike" cap="none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desired behaviors?</a:t>
            </a:r>
            <a:endParaRPr u="none" strike="noStrike" cap="none" dirty="0">
              <a:solidFill>
                <a:schemeClr val="dk1"/>
              </a:solidFill>
              <a:latin typeface="Arial" charset="0"/>
              <a:ea typeface="Arial" charset="0"/>
              <a:cs typeface="Arial" charset="0"/>
              <a:sym typeface="Calibri"/>
            </a:endParaRPr>
          </a:p>
        </p:txBody>
      </p:sp>
      <p:sp>
        <p:nvSpPr>
          <p:cNvPr id="412" name="Shape 412"/>
          <p:cNvSpPr txBox="1"/>
          <p:nvPr/>
        </p:nvSpPr>
        <p:spPr>
          <a:xfrm>
            <a:off x="279400" y="4614972"/>
            <a:ext cx="66421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The best defense is always a great offense.</a:t>
            </a:r>
            <a:endParaRPr sz="3200" dirty="0">
              <a:solidFill>
                <a:schemeClr val="dk1"/>
              </a:solidFill>
              <a:latin typeface="Arial" charset="0"/>
              <a:ea typeface="Arial" charset="0"/>
              <a:cs typeface="Arial" charset="0"/>
              <a:sym typeface="Calibri"/>
            </a:endParaRPr>
          </a:p>
        </p:txBody>
      </p:sp>
      <p:sp>
        <p:nvSpPr>
          <p:cNvPr id="417" name="Shape 417"/>
          <p:cNvSpPr txBox="1"/>
          <p:nvPr/>
        </p:nvSpPr>
        <p:spPr>
          <a:xfrm>
            <a:off x="673596" y="6211407"/>
            <a:ext cx="1752104" cy="369332"/>
          </a:xfrm>
          <a:prstGeom prst="rect">
            <a:avLst/>
          </a:prstGeom>
          <a:noFill/>
          <a:ln>
            <a:noFill/>
          </a:ln>
          <a:effectLst>
            <a:outerShdw blurRad="44450" dist="38100" dir="2700000" algn="tl" rotWithShape="0">
              <a:srgbClr val="00800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MO SW-PBS</a:t>
            </a:r>
            <a:endParaRPr sz="1800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libri"/>
            </a:endParaRPr>
          </a:p>
        </p:txBody>
      </p:sp>
      <p:pic>
        <p:nvPicPr>
          <p:cNvPr id="418" name="Shape 418" descr="key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21500" y="4720322"/>
            <a:ext cx="1765300" cy="1323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7624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29" y="365126"/>
            <a:ext cx="8598142" cy="1325563"/>
          </a:xfrm>
        </p:spPr>
        <p:txBody>
          <a:bodyPr>
            <a:normAutofit/>
          </a:bodyPr>
          <a:lstStyle/>
          <a:p>
            <a:r>
              <a:rPr lang="en-US" sz="1400" dirty="0">
                <a:hlinkClick r:id="rId2"/>
              </a:rPr>
              <a:t>https://</a:t>
            </a:r>
            <a:r>
              <a:rPr lang="en-US" sz="1400" dirty="0" smtClean="0">
                <a:hlinkClick r:id="rId2"/>
              </a:rPr>
              <a:t>www.lifehack.org/556891/you-want-happy-relationship-you-need-treat-like-your-bank-account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72929" y="2009059"/>
            <a:ext cx="8598142" cy="409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25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382000" cy="15240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000" b="1" dirty="0"/>
              <a:t>Building Positive Relationships by Making Deposits </a:t>
            </a:r>
          </a:p>
        </p:txBody>
      </p:sp>
      <p:pic>
        <p:nvPicPr>
          <p:cNvPr id="39939" name="Picture 2" descr="C:\Documents and Settings\Administrator\Local Settings\Temporary Internet Files\Content.IE5\888H7KA7\MCj04413150000[1]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0100" y="2324100"/>
            <a:ext cx="3162300" cy="3162300"/>
          </a:xfrm>
        </p:spPr>
      </p:pic>
      <p:sp>
        <p:nvSpPr>
          <p:cNvPr id="39940" name="Content Placeholder 4"/>
          <p:cNvSpPr>
            <a:spLocks noGrp="1"/>
          </p:cNvSpPr>
          <p:nvPr>
            <p:ph sz="half" idx="2"/>
          </p:nvPr>
        </p:nvSpPr>
        <p:spPr>
          <a:xfrm>
            <a:off x="4267200" y="2509284"/>
            <a:ext cx="4419600" cy="3586716"/>
          </a:xfrm>
        </p:spPr>
        <p:txBody>
          <a:bodyPr>
            <a:normAutofit/>
          </a:bodyPr>
          <a:lstStyle/>
          <a:p>
            <a:pPr marL="0" indent="0" algn="ctr" eaLnBrk="1" hangingPunct="1">
              <a:spcBef>
                <a:spcPts val="4800"/>
              </a:spcBef>
              <a:buFontTx/>
              <a:buNone/>
            </a:pPr>
            <a:r>
              <a:rPr lang="en-US" altLang="en-US" dirty="0">
                <a:ea typeface="Arial" charset="0"/>
              </a:rPr>
              <a:t>Maintain a 5:1  (positive to corrective)</a:t>
            </a:r>
          </a:p>
          <a:p>
            <a:pPr marL="0" indent="0" algn="ctr" eaLnBrk="1" hangingPunct="1">
              <a:spcBef>
                <a:spcPts val="4800"/>
              </a:spcBef>
              <a:buFontTx/>
              <a:buNone/>
            </a:pPr>
            <a:r>
              <a:rPr lang="en-US" altLang="en-US" dirty="0">
                <a:ea typeface="Arial" charset="0"/>
              </a:rPr>
              <a:t>Give attention when the child is engaged in appropriate behaviors</a:t>
            </a:r>
          </a:p>
        </p:txBody>
      </p:sp>
    </p:spTree>
    <p:extLst>
      <p:ext uri="{BB962C8B-B14F-4D97-AF65-F5344CB8AC3E}">
        <p14:creationId xmlns:p14="http://schemas.microsoft.com/office/powerpoint/2010/main" val="1384503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762000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It All Adds Up</a:t>
            </a:r>
          </a:p>
        </p:txBody>
      </p:sp>
      <p:sp>
        <p:nvSpPr>
          <p:cNvPr id="41987" name="Content Placeholder 3"/>
          <p:cNvSpPr>
            <a:spLocks noGrp="1"/>
          </p:cNvSpPr>
          <p:nvPr>
            <p:ph sz="quarter" idx="1"/>
          </p:nvPr>
        </p:nvSpPr>
        <p:spPr>
          <a:xfrm>
            <a:off x="609600" y="1295400"/>
            <a:ext cx="3581400" cy="5181600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US" altLang="en-US" sz="3200" b="1" dirty="0">
                <a:solidFill>
                  <a:schemeClr val="accent6">
                    <a:lumMod val="75000"/>
                  </a:schemeClr>
                </a:solidFill>
                <a:ea typeface="Arial" charset="0"/>
              </a:rPr>
              <a:t>Deposits:</a:t>
            </a:r>
            <a:r>
              <a:rPr lang="en-US" altLang="en-US" b="1" dirty="0">
                <a:solidFill>
                  <a:schemeClr val="accent6">
                    <a:lumMod val="75000"/>
                  </a:schemeClr>
                </a:solidFill>
                <a:ea typeface="Arial" charset="0"/>
              </a:rPr>
              <a:t>	</a:t>
            </a:r>
          </a:p>
          <a:p>
            <a:pPr lvl="1" eaLnBrk="1" hangingPunct="1"/>
            <a:r>
              <a:rPr lang="en-US" altLang="en-US" sz="2800" dirty="0" smtClean="0">
                <a:ea typeface="Arial" charset="0"/>
              </a:rPr>
              <a:t>Specific Feedback</a:t>
            </a:r>
          </a:p>
          <a:p>
            <a:pPr lvl="1" eaLnBrk="1" hangingPunct="1"/>
            <a:r>
              <a:rPr lang="en-US" altLang="en-US" sz="2800" dirty="0" smtClean="0">
                <a:ea typeface="Arial" charset="0"/>
              </a:rPr>
              <a:t>Non-contingent attention</a:t>
            </a:r>
          </a:p>
          <a:p>
            <a:pPr lvl="1" eaLnBrk="1" hangingPunct="1"/>
            <a:r>
              <a:rPr lang="en-US" altLang="en-US" sz="2800" dirty="0" smtClean="0">
                <a:ea typeface="Arial" charset="0"/>
              </a:rPr>
              <a:t>Active </a:t>
            </a:r>
            <a:r>
              <a:rPr lang="en-US" altLang="en-US" sz="2800" dirty="0">
                <a:ea typeface="Arial" charset="0"/>
              </a:rPr>
              <a:t>Listening</a:t>
            </a:r>
          </a:p>
          <a:p>
            <a:pPr lvl="1" eaLnBrk="1" hangingPunct="1"/>
            <a:r>
              <a:rPr lang="en-US" altLang="en-US" sz="2800" dirty="0">
                <a:ea typeface="Arial" charset="0"/>
              </a:rPr>
              <a:t>Wait Time</a:t>
            </a:r>
          </a:p>
          <a:p>
            <a:pPr lvl="1" eaLnBrk="1" hangingPunct="1"/>
            <a:r>
              <a:rPr lang="en-US" altLang="en-US" sz="2800" dirty="0" smtClean="0">
                <a:ea typeface="Arial" charset="0"/>
              </a:rPr>
              <a:t>Mirroring</a:t>
            </a:r>
            <a:endParaRPr lang="en-US" altLang="en-US" sz="2800" dirty="0">
              <a:ea typeface="Arial" charset="0"/>
            </a:endParaRPr>
          </a:p>
          <a:p>
            <a:pPr lvl="1" eaLnBrk="1" hangingPunct="1"/>
            <a:r>
              <a:rPr lang="en-US" altLang="en-US" sz="2800" dirty="0" smtClean="0">
                <a:ea typeface="Arial" charset="0"/>
              </a:rPr>
              <a:t>Reflection</a:t>
            </a:r>
            <a:endParaRPr lang="en-US" altLang="en-US" sz="2800" dirty="0">
              <a:ea typeface="Arial" charset="0"/>
            </a:endParaRPr>
          </a:p>
          <a:p>
            <a:pPr lvl="1" eaLnBrk="1" hangingPunct="1"/>
            <a:r>
              <a:rPr lang="en-US" altLang="en-US" sz="2800" dirty="0">
                <a:ea typeface="Arial" charset="0"/>
              </a:rPr>
              <a:t>Expansion</a:t>
            </a:r>
          </a:p>
          <a:p>
            <a:pPr lvl="1" eaLnBrk="1" hangingPunct="1"/>
            <a:r>
              <a:rPr lang="en-US" altLang="en-US" sz="2800" dirty="0">
                <a:ea typeface="Arial" charset="0"/>
              </a:rPr>
              <a:t>Modeling</a:t>
            </a:r>
          </a:p>
        </p:txBody>
      </p:sp>
      <p:sp>
        <p:nvSpPr>
          <p:cNvPr id="41988" name="Content Placeholder 4"/>
          <p:cNvSpPr>
            <a:spLocks noGrp="1"/>
          </p:cNvSpPr>
          <p:nvPr>
            <p:ph sz="quarter" idx="2"/>
          </p:nvPr>
        </p:nvSpPr>
        <p:spPr>
          <a:xfrm>
            <a:off x="5105400" y="1295400"/>
            <a:ext cx="3473450" cy="4953000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US" altLang="en-US" sz="3200" b="1" dirty="0">
                <a:solidFill>
                  <a:srgbClr val="FF0000"/>
                </a:solidFill>
                <a:ea typeface="Arial" charset="0"/>
              </a:rPr>
              <a:t>Withdrawals:</a:t>
            </a:r>
          </a:p>
          <a:p>
            <a:pPr lvl="1" eaLnBrk="1" hangingPunct="1"/>
            <a:r>
              <a:rPr lang="en-US" altLang="en-US" sz="2800" dirty="0">
                <a:ea typeface="Arial" charset="0"/>
              </a:rPr>
              <a:t>No</a:t>
            </a:r>
          </a:p>
          <a:p>
            <a:pPr lvl="1" eaLnBrk="1" hangingPunct="1"/>
            <a:r>
              <a:rPr lang="en-US" altLang="en-US" sz="2800" dirty="0">
                <a:ea typeface="Arial" charset="0"/>
              </a:rPr>
              <a:t>Don</a:t>
            </a:r>
            <a:r>
              <a:rPr lang="ja-JP" altLang="en-US" sz="2800" dirty="0">
                <a:ea typeface="Arial" charset="0"/>
              </a:rPr>
              <a:t>’</a:t>
            </a:r>
            <a:r>
              <a:rPr lang="en-US" altLang="ja-JP" sz="2800" dirty="0">
                <a:ea typeface="Arial" charset="0"/>
              </a:rPr>
              <a:t>t </a:t>
            </a:r>
          </a:p>
          <a:p>
            <a:pPr lvl="1" eaLnBrk="1" hangingPunct="1"/>
            <a:r>
              <a:rPr lang="en-US" altLang="en-US" sz="2800" dirty="0" smtClean="0">
                <a:ea typeface="Arial" charset="0"/>
              </a:rPr>
              <a:t>Stop</a:t>
            </a:r>
          </a:p>
          <a:p>
            <a:pPr lvl="1" eaLnBrk="1" hangingPunct="1"/>
            <a:r>
              <a:rPr lang="en-US" altLang="en-US" sz="2800" dirty="0" smtClean="0">
                <a:ea typeface="Arial" charset="0"/>
              </a:rPr>
              <a:t>Why did you</a:t>
            </a:r>
            <a:r>
              <a:rPr lang="is-IS" altLang="en-US" sz="2800" dirty="0" smtClean="0">
                <a:ea typeface="Arial" charset="0"/>
              </a:rPr>
              <a:t>…?</a:t>
            </a:r>
            <a:endParaRPr lang="en-US" altLang="en-US" sz="2800" dirty="0">
              <a:ea typeface="Arial" charset="0"/>
            </a:endParaRPr>
          </a:p>
          <a:p>
            <a:pPr lvl="1" eaLnBrk="1" hangingPunct="1"/>
            <a:r>
              <a:rPr lang="en-US" altLang="en-US" sz="2800" dirty="0">
                <a:ea typeface="Arial" charset="0"/>
              </a:rPr>
              <a:t>Demands </a:t>
            </a:r>
            <a:endParaRPr lang="en-US" altLang="en-US" sz="2800" dirty="0" smtClean="0">
              <a:ea typeface="Arial" charset="0"/>
            </a:endParaRPr>
          </a:p>
          <a:p>
            <a:pPr lvl="1" eaLnBrk="1" hangingPunct="1"/>
            <a:r>
              <a:rPr lang="en-US" altLang="en-US" sz="2800" dirty="0" smtClean="0">
                <a:ea typeface="Arial" charset="0"/>
              </a:rPr>
              <a:t>Using </a:t>
            </a:r>
            <a:r>
              <a:rPr lang="en-US" altLang="en-US" sz="2800" dirty="0">
                <a:ea typeface="Arial" charset="0"/>
              </a:rPr>
              <a:t>a loud voice</a:t>
            </a:r>
          </a:p>
          <a:p>
            <a:pPr lvl="1" eaLnBrk="1" hangingPunct="1"/>
            <a:r>
              <a:rPr lang="en-US" altLang="en-US" sz="2800" dirty="0">
                <a:ea typeface="Arial" charset="0"/>
              </a:rPr>
              <a:t>Intimidating request</a:t>
            </a:r>
          </a:p>
        </p:txBody>
      </p:sp>
    </p:spTree>
    <p:extLst>
      <p:ext uri="{BB962C8B-B14F-4D97-AF65-F5344CB8AC3E}">
        <p14:creationId xmlns:p14="http://schemas.microsoft.com/office/powerpoint/2010/main" val="2127055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507" y="365126"/>
            <a:ext cx="8506046" cy="1931507"/>
          </a:xfrm>
        </p:spPr>
        <p:txBody>
          <a:bodyPr>
            <a:normAutofit/>
          </a:bodyPr>
          <a:lstStyle/>
          <a:p>
            <a:r>
              <a:rPr lang="en-US" sz="4000" b="1" dirty="0"/>
              <a:t>Specific strategies for responding </a:t>
            </a:r>
            <a:r>
              <a:rPr lang="en-US" sz="4000" b="1"/>
              <a:t>to behaviour errors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296633"/>
            <a:ext cx="5155462" cy="3880329"/>
          </a:xfrm>
        </p:spPr>
        <p:txBody>
          <a:bodyPr>
            <a:normAutofit/>
          </a:bodyPr>
          <a:lstStyle/>
          <a:p>
            <a:pPr fontAlgn="ctr">
              <a:lnSpc>
                <a:spcPct val="150000"/>
              </a:lnSpc>
            </a:pPr>
            <a:r>
              <a:rPr lang="en-US" dirty="0"/>
              <a:t>Ignore/Attend/Praise</a:t>
            </a:r>
          </a:p>
          <a:p>
            <a:pPr>
              <a:lnSpc>
                <a:spcPct val="150000"/>
              </a:lnSpc>
            </a:pPr>
            <a:r>
              <a:rPr lang="en-US" dirty="0"/>
              <a:t>Re-direct </a:t>
            </a:r>
          </a:p>
          <a:p>
            <a:pPr>
              <a:lnSpc>
                <a:spcPct val="150000"/>
              </a:lnSpc>
            </a:pPr>
            <a:r>
              <a:rPr lang="en-US" dirty="0"/>
              <a:t>Re-teach and Praise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84111" y="2594344"/>
            <a:ext cx="30834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How do I know that the child knows what to do?</a:t>
            </a:r>
            <a:endParaRPr lang="en-US" sz="2800" b="1" i="1" dirty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41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385" y="170122"/>
            <a:ext cx="7886700" cy="1063256"/>
          </a:xfrm>
        </p:spPr>
        <p:txBody>
          <a:bodyPr>
            <a:normAutofit/>
          </a:bodyPr>
          <a:lstStyle/>
          <a:p>
            <a:r>
              <a:rPr lang="en-US" sz="4000" b="1" dirty="0"/>
              <a:t>Ignore/Attend/Praise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7712" y="1233378"/>
            <a:ext cx="8506046" cy="4943585"/>
          </a:xfrm>
        </p:spPr>
        <p:txBody>
          <a:bodyPr>
            <a:normAutofit/>
          </a:bodyPr>
          <a:lstStyle/>
          <a:p>
            <a:pPr marL="0" indent="0" fontAlgn="ctr">
              <a:buNone/>
            </a:pPr>
            <a:r>
              <a:rPr lang="en-US" dirty="0"/>
              <a:t>Uses the power of praise or positive feedback. </a:t>
            </a:r>
          </a:p>
          <a:p>
            <a:pPr marL="0" indent="0" fontAlgn="ctr">
              <a:buNone/>
            </a:pPr>
            <a:endParaRPr lang="en-US" dirty="0"/>
          </a:p>
          <a:p>
            <a:pPr marL="0" indent="0" fontAlgn="ctr">
              <a:buNone/>
            </a:pPr>
            <a:r>
              <a:rPr lang="en-US" dirty="0"/>
              <a:t>The educator praises an appropriately behaving child in the proximity of the inappropriately behaving child. </a:t>
            </a:r>
          </a:p>
          <a:p>
            <a:pPr marL="0" indent="0" fontAlgn="ctr">
              <a:buNone/>
            </a:pPr>
            <a:r>
              <a:rPr lang="en-US" dirty="0"/>
              <a:t>The praise serves as a prompt. </a:t>
            </a:r>
          </a:p>
          <a:p>
            <a:pPr marL="0" indent="0" fontAlgn="ctr">
              <a:buNone/>
            </a:pPr>
            <a:endParaRPr lang="en-US" dirty="0"/>
          </a:p>
          <a:p>
            <a:pPr marL="0" indent="0" fontAlgn="ctr">
              <a:buNone/>
            </a:pPr>
            <a:r>
              <a:rPr lang="en-US" dirty="0"/>
              <a:t>When the child (who was making the error) exhibits the desired behavior, attention and praise are then provided.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851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Ignore/Attend/Praise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dirty="0"/>
              <a:t>“Oh James I love how you are scraping your plate into the chook bucket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is-IS" dirty="0"/>
              <a:t>…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is-IS" dirty="0"/>
              <a:t>Thanks Lily I can see you scraping you plate into the bucket too!”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29150" y="2294240"/>
            <a:ext cx="3886200" cy="341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397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>
            <a:extLst>
              <a:ext uri="{FF2B5EF4-FFF2-40B4-BE49-F238E27FC236}">
                <a16:creationId xmlns="" xmlns:a16="http://schemas.microsoft.com/office/drawing/2014/main" id="{3264BCA1-40A8-494C-ADA8-3781096BBFA0}"/>
              </a:ext>
            </a:extLst>
          </p:cNvPr>
          <p:cNvSpPr/>
          <p:nvPr/>
        </p:nvSpPr>
        <p:spPr>
          <a:xfrm>
            <a:off x="127080" y="4704804"/>
            <a:ext cx="818630" cy="704691"/>
          </a:xfrm>
          <a:prstGeom prst="rightArrow">
            <a:avLst/>
          </a:prstGeom>
          <a:solidFill>
            <a:srgbClr val="40A49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EFD2D0F-5200-0D4B-A071-7A7960390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6500" y="1321669"/>
            <a:ext cx="8287500" cy="4765094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Review of Phase 1: Introduction to Positive Behaviour Support, defining and teaching behaviour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Using specific behavioural feedback and effective praise - the magic 4:1 ratio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Active supervision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Provide choice in behavioural instruction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b="1" dirty="0">
                <a:solidFill>
                  <a:srgbClr val="40A49F"/>
                </a:solidFill>
              </a:rPr>
              <a:t>Responding to behaviour errors in effective and supportive ways</a:t>
            </a:r>
            <a:endParaRPr lang="en-US" b="1" dirty="0">
              <a:solidFill>
                <a:srgbClr val="40A49F"/>
              </a:solidFill>
            </a:endParaRPr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="" xmlns:a16="http://schemas.microsoft.com/office/drawing/2014/main" id="{815640E5-30A9-D64D-A769-1139035CD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2690"/>
            <a:ext cx="7886700" cy="1325563"/>
          </a:xfrm>
        </p:spPr>
        <p:txBody>
          <a:bodyPr/>
          <a:lstStyle/>
          <a:p>
            <a:r>
              <a:rPr lang="en-US" b="1" dirty="0"/>
              <a:t>Phase </a:t>
            </a:r>
            <a:r>
              <a:rPr lang="en-US" dirty="0"/>
              <a:t>Two</a:t>
            </a:r>
            <a:r>
              <a:rPr lang="en-US" b="1" dirty="0"/>
              <a:t> Modules</a:t>
            </a:r>
          </a:p>
        </p:txBody>
      </p:sp>
    </p:spTree>
    <p:extLst>
      <p:ext uri="{BB962C8B-B14F-4D97-AF65-F5344CB8AC3E}">
        <p14:creationId xmlns:p14="http://schemas.microsoft.com/office/powerpoint/2010/main" val="249778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242" y="365126"/>
            <a:ext cx="8506046" cy="1325563"/>
          </a:xfrm>
        </p:spPr>
        <p:txBody>
          <a:bodyPr>
            <a:normAutofit/>
          </a:bodyPr>
          <a:lstStyle/>
          <a:p>
            <a:r>
              <a:rPr lang="en-US" dirty="0"/>
              <a:t>Design an effective </a:t>
            </a:r>
            <a:r>
              <a:rPr lang="en-US" b="1" dirty="0"/>
              <a:t>Ignore/Attend/Praise</a:t>
            </a:r>
            <a:r>
              <a:rPr lang="en-US" dirty="0"/>
              <a:t>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5"/>
            <a:ext cx="7856131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/>
              <a:t>Behaviour error   </a:t>
            </a:r>
            <a:r>
              <a:rPr lang="en-US" dirty="0" smtClean="0"/>
              <a:t>________________________</a:t>
            </a:r>
            <a:endParaRPr 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Time </a:t>
            </a:r>
            <a:r>
              <a:rPr lang="en-US" dirty="0" smtClean="0"/>
              <a:t>_____________ Place _______________</a:t>
            </a:r>
            <a:endParaRPr 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Ignore/Attend/Praise response  _____________ ______________________________________ ______________________________________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282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Re-Direct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fontAlgn="ctr"/>
            <a:r>
              <a:rPr lang="en-US" dirty="0"/>
              <a:t>Brief, clear, private verbal reminder of the expected behavior. </a:t>
            </a:r>
          </a:p>
          <a:p>
            <a:pPr fontAlgn="ctr"/>
            <a:r>
              <a:rPr lang="en-US" dirty="0"/>
              <a:t>A re-statement of school-wide and non-classroom behavior, or classroom procedure.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29150" y="1825625"/>
            <a:ext cx="3886200" cy="321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54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38122"/>
          </a:xfrm>
        </p:spPr>
        <p:txBody>
          <a:bodyPr>
            <a:normAutofit fontScale="90000"/>
          </a:bodyPr>
          <a:lstStyle/>
          <a:p>
            <a:r>
              <a:rPr lang="en-US" dirty="0"/>
              <a:t>Redirection video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5538982"/>
            <a:ext cx="7886700" cy="4157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hlinkClick r:id="rId2"/>
              </a:rPr>
              <a:t>https://www.youtube.com/watch?v=SsapgGJOAwM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242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04" y="365126"/>
            <a:ext cx="8357192" cy="1325563"/>
          </a:xfrm>
        </p:spPr>
        <p:txBody>
          <a:bodyPr/>
          <a:lstStyle/>
          <a:p>
            <a:r>
              <a:rPr lang="en-US" dirty="0"/>
              <a:t>Planning Re-Direct statements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8960990"/>
              </p:ext>
            </p:extLst>
          </p:nvPr>
        </p:nvGraphicFramePr>
        <p:xfrm>
          <a:off x="393404" y="1872656"/>
          <a:ext cx="8357192" cy="426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854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854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862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Instead of</a:t>
                      </a:r>
                      <a:r>
                        <a:rPr lang="en-US" sz="2800" dirty="0" smtClean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… </a:t>
                      </a:r>
                      <a:r>
                        <a:rPr lang="en-US" sz="2800" i="1" dirty="0" smtClean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(what do I hear myself say</a:t>
                      </a:r>
                      <a:r>
                        <a:rPr lang="en-US" sz="2800" i="1" baseline="0" dirty="0" smtClean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sometimes?)</a:t>
                      </a:r>
                      <a:endParaRPr lang="en-US" sz="2800" i="1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Expectation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Specific behaviour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“Don’t run”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“Be safe”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“Walk please!”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7973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123432"/>
          </a:xfrm>
        </p:spPr>
        <p:txBody>
          <a:bodyPr>
            <a:normAutofit/>
          </a:bodyPr>
          <a:lstStyle/>
          <a:p>
            <a:r>
              <a:rPr lang="en-US" sz="4000" b="1" dirty="0"/>
              <a:t>Re-Teach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fontAlgn="ctr">
              <a:buNone/>
            </a:pPr>
            <a:r>
              <a:rPr lang="en-US" dirty="0"/>
              <a:t>Builds on the re-direct by specifically describing the steps required to instructing the child on exactly what should be done.</a:t>
            </a:r>
          </a:p>
          <a:p>
            <a:pPr marL="0" indent="0" fontAlgn="ctr">
              <a:buNone/>
            </a:pPr>
            <a:r>
              <a:rPr lang="en-US" dirty="0"/>
              <a:t>Tell</a:t>
            </a:r>
          </a:p>
          <a:p>
            <a:pPr marL="0" indent="0" fontAlgn="ctr">
              <a:buNone/>
            </a:pPr>
            <a:r>
              <a:rPr lang="en-US" dirty="0"/>
              <a:t>Show</a:t>
            </a:r>
          </a:p>
          <a:p>
            <a:pPr marL="0" indent="0" fontAlgn="ctr">
              <a:buNone/>
            </a:pPr>
            <a:r>
              <a:rPr lang="en-US" dirty="0"/>
              <a:t>Practice</a:t>
            </a:r>
          </a:p>
          <a:p>
            <a:pPr marL="0" indent="0" fontAlgn="ctr">
              <a:buNone/>
            </a:pPr>
            <a:r>
              <a:rPr lang="en-US" dirty="0"/>
              <a:t>Reinforce/Feedback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0" y="1825625"/>
            <a:ext cx="3416300" cy="405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3916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2955403" y="5715000"/>
            <a:ext cx="838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Tom </a:t>
            </a:r>
            <a:r>
              <a:rPr lang="en-US" dirty="0" err="1">
                <a:latin typeface="Arial" panose="020B0604020202020204" pitchFamily="34" charset="0"/>
              </a:rPr>
              <a:t>Herner</a:t>
            </a:r>
            <a:r>
              <a:rPr lang="en-US" dirty="0">
                <a:latin typeface="Arial" panose="020B0604020202020204" pitchFamily="34" charset="0"/>
              </a:rPr>
              <a:t> (NASDE President) Counterpoint 1998, p.2</a:t>
            </a:r>
          </a:p>
        </p:txBody>
      </p:sp>
      <p:sp>
        <p:nvSpPr>
          <p:cNvPr id="22531" name="Title 9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76200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You Want It, Teach It!</a:t>
            </a:r>
          </a:p>
        </p:txBody>
      </p:sp>
      <p:sp>
        <p:nvSpPr>
          <p:cNvPr id="22532" name="Content Placeholder 10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72000"/>
          </a:xfrm>
        </p:spPr>
        <p:txBody>
          <a:bodyPr>
            <a:normAutofit lnSpcReduction="10000"/>
          </a:bodyPr>
          <a:lstStyle/>
          <a:p>
            <a:pPr marL="182880" indent="0">
              <a:spcBef>
                <a:spcPct val="50000"/>
              </a:spcBef>
              <a:buClr>
                <a:srgbClr val="CC0000"/>
              </a:buClr>
              <a:buSzPct val="75000"/>
              <a:buFontTx/>
              <a:buNone/>
            </a:pPr>
            <a:r>
              <a:rPr lang="en-US" altLang="ja-JP" sz="2600" dirty="0">
                <a:solidFill>
                  <a:schemeClr val="tx1"/>
                </a:solidFill>
              </a:rPr>
              <a:t>If a child doesn’t know how to read, </a:t>
            </a:r>
            <a:r>
              <a:rPr lang="en-US" altLang="ja-JP" sz="2600" i="1" dirty="0">
                <a:solidFill>
                  <a:schemeClr val="tx1"/>
                </a:solidFill>
              </a:rPr>
              <a:t>we teach</a:t>
            </a:r>
            <a:r>
              <a:rPr lang="en-US" altLang="ja-JP" sz="2600" dirty="0">
                <a:solidFill>
                  <a:schemeClr val="tx1"/>
                </a:solidFill>
              </a:rPr>
              <a:t>.</a:t>
            </a:r>
          </a:p>
          <a:p>
            <a:pPr marL="182880" indent="0">
              <a:spcBef>
                <a:spcPct val="50000"/>
              </a:spcBef>
              <a:buClr>
                <a:srgbClr val="CC0000"/>
              </a:buClr>
              <a:buSzPct val="75000"/>
              <a:buFontTx/>
              <a:buNone/>
            </a:pPr>
            <a:r>
              <a:rPr lang="en-US" sz="2600" dirty="0">
                <a:solidFill>
                  <a:schemeClr val="tx1"/>
                </a:solidFill>
              </a:rPr>
              <a:t>If a child doesn’</a:t>
            </a:r>
            <a:r>
              <a:rPr lang="en-US" altLang="ja-JP" sz="2600" dirty="0">
                <a:solidFill>
                  <a:schemeClr val="tx1"/>
                </a:solidFill>
              </a:rPr>
              <a:t>t know how to swim, </a:t>
            </a:r>
            <a:r>
              <a:rPr lang="en-US" altLang="ja-JP" sz="2600" i="1" dirty="0">
                <a:solidFill>
                  <a:schemeClr val="tx1"/>
                </a:solidFill>
              </a:rPr>
              <a:t>we teach</a:t>
            </a:r>
            <a:r>
              <a:rPr lang="en-US" altLang="ja-JP" sz="2600" dirty="0">
                <a:solidFill>
                  <a:schemeClr val="tx1"/>
                </a:solidFill>
              </a:rPr>
              <a:t>.</a:t>
            </a:r>
          </a:p>
          <a:p>
            <a:pPr marL="182880" indent="0">
              <a:spcBef>
                <a:spcPct val="50000"/>
              </a:spcBef>
              <a:buClr>
                <a:srgbClr val="CC0000"/>
              </a:buClr>
              <a:buSzPct val="75000"/>
              <a:buFontTx/>
              <a:buNone/>
            </a:pPr>
            <a:r>
              <a:rPr lang="en-US" sz="2600" dirty="0">
                <a:solidFill>
                  <a:schemeClr val="tx1"/>
                </a:solidFill>
              </a:rPr>
              <a:t>If a child doesn’</a:t>
            </a:r>
            <a:r>
              <a:rPr lang="en-US" altLang="ja-JP" sz="2600" dirty="0">
                <a:solidFill>
                  <a:schemeClr val="tx1"/>
                </a:solidFill>
              </a:rPr>
              <a:t>t know how to multiply, </a:t>
            </a:r>
            <a:r>
              <a:rPr lang="en-US" altLang="ja-JP" sz="2600" i="1" dirty="0">
                <a:solidFill>
                  <a:schemeClr val="tx1"/>
                </a:solidFill>
              </a:rPr>
              <a:t>we teach</a:t>
            </a:r>
            <a:r>
              <a:rPr lang="en-US" altLang="ja-JP" sz="2600" dirty="0">
                <a:solidFill>
                  <a:schemeClr val="tx1"/>
                </a:solidFill>
              </a:rPr>
              <a:t>.</a:t>
            </a:r>
          </a:p>
          <a:p>
            <a:pPr marL="182880" indent="0">
              <a:spcBef>
                <a:spcPct val="50000"/>
              </a:spcBef>
              <a:buClr>
                <a:srgbClr val="CC0000"/>
              </a:buClr>
              <a:buSzPct val="75000"/>
              <a:buFontTx/>
              <a:buNone/>
            </a:pPr>
            <a:r>
              <a:rPr lang="en-US" sz="2600" dirty="0">
                <a:solidFill>
                  <a:schemeClr val="tx1"/>
                </a:solidFill>
              </a:rPr>
              <a:t>If a child doesn’</a:t>
            </a:r>
            <a:r>
              <a:rPr lang="en-US" altLang="ja-JP" sz="2600" dirty="0">
                <a:solidFill>
                  <a:schemeClr val="tx1"/>
                </a:solidFill>
              </a:rPr>
              <a:t>t know how to drive, </a:t>
            </a:r>
            <a:r>
              <a:rPr lang="en-US" altLang="ja-JP" sz="2600" i="1" dirty="0">
                <a:solidFill>
                  <a:schemeClr val="tx1"/>
                </a:solidFill>
              </a:rPr>
              <a:t>we teach.</a:t>
            </a:r>
          </a:p>
          <a:p>
            <a:pPr marL="182880" indent="0">
              <a:spcBef>
                <a:spcPct val="50000"/>
              </a:spcBef>
              <a:buClr>
                <a:srgbClr val="CC0000"/>
              </a:buClr>
              <a:buSzPct val="75000"/>
              <a:buFontTx/>
              <a:buNone/>
            </a:pPr>
            <a:r>
              <a:rPr lang="en-US" sz="2600" dirty="0">
                <a:solidFill>
                  <a:schemeClr val="tx1"/>
                </a:solidFill>
              </a:rPr>
              <a:t>If a child doesn’</a:t>
            </a:r>
            <a:r>
              <a:rPr lang="en-US" altLang="ja-JP" sz="2600" dirty="0">
                <a:solidFill>
                  <a:schemeClr val="tx1"/>
                </a:solidFill>
              </a:rPr>
              <a:t>t know how to behave,  </a:t>
            </a:r>
          </a:p>
          <a:p>
            <a:pPr marL="182880" indent="0">
              <a:spcBef>
                <a:spcPct val="50000"/>
              </a:spcBef>
              <a:buClr>
                <a:srgbClr val="CC0000"/>
              </a:buClr>
              <a:buSzPct val="75000"/>
              <a:buFontTx/>
              <a:buNone/>
            </a:pPr>
            <a:r>
              <a:rPr lang="en-US" sz="2600" i="1" dirty="0">
                <a:solidFill>
                  <a:schemeClr val="tx1"/>
                </a:solidFill>
              </a:rPr>
              <a:t>        we……  	   ……teach?  	  ……punish?</a:t>
            </a:r>
          </a:p>
          <a:p>
            <a:pPr marL="182880" indent="0" algn="ctr">
              <a:spcBef>
                <a:spcPts val="3600"/>
              </a:spcBef>
              <a:buClr>
                <a:srgbClr val="CC0000"/>
              </a:buClr>
              <a:buSzPct val="75000"/>
              <a:buFontTx/>
              <a:buNone/>
            </a:pPr>
            <a:r>
              <a:rPr lang="en-US" b="1" dirty="0">
                <a:solidFill>
                  <a:srgbClr val="42A49E"/>
                </a:solidFill>
              </a:rPr>
              <a:t>Why can’</a:t>
            </a:r>
            <a:r>
              <a:rPr lang="en-US" altLang="ja-JP" b="1" dirty="0">
                <a:solidFill>
                  <a:srgbClr val="42A49E"/>
                </a:solidFill>
              </a:rPr>
              <a:t>t we finish the last sentence as automatically as we do the others?</a:t>
            </a:r>
            <a:endParaRPr lang="en-US" dirty="0">
              <a:solidFill>
                <a:srgbClr val="42A49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89670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68251"/>
          </a:xfrm>
        </p:spPr>
        <p:txBody>
          <a:bodyPr/>
          <a:lstStyle/>
          <a:p>
            <a:r>
              <a:rPr lang="en-US" dirty="0"/>
              <a:t>Behaviour lesson plan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1647835"/>
              </p:ext>
            </p:extLst>
          </p:nvPr>
        </p:nvGraphicFramePr>
        <p:xfrm>
          <a:off x="318977" y="1233377"/>
          <a:ext cx="8654901" cy="4637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57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491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AU" sz="2000" b="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Identify the error children are making: </a:t>
                      </a:r>
                      <a:r>
                        <a:rPr lang="en-AU" sz="2000" b="1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Running inside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Identify what they should do instead: 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en-AU" sz="2000" b="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Service Expectation: </a:t>
                      </a:r>
                      <a:r>
                        <a:rPr lang="en-AU" sz="2000" b="1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Be Safe                  </a:t>
                      </a:r>
                      <a:r>
                        <a:rPr lang="en-AU" sz="2000" b="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Specific Behaviour: </a:t>
                      </a:r>
                      <a:r>
                        <a:rPr lang="en-AU" sz="2000" b="1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Walk inside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63500" marR="63500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63500" marR="63500" marT="9525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AU" sz="2000" b="1" i="0" dirty="0">
                          <a:effectLst/>
                          <a:latin typeface="Arial" charset="0"/>
                        </a:rPr>
                        <a:t>Tell </a:t>
                      </a:r>
                      <a:endParaRPr lang="en-AU" sz="2000" b="1" i="0" dirty="0">
                        <a:effectLst/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marL="63575" marR="635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2000" b="0" i="0" dirty="0">
                          <a:effectLst/>
                          <a:latin typeface="Arial" charset="0"/>
                        </a:rPr>
                        <a:t> </a:t>
                      </a:r>
                      <a:r>
                        <a:rPr lang="en-US" altLang="x-none" sz="2000" b="0" i="0" dirty="0">
                          <a:latin typeface="Arial" charset="0"/>
                        </a:rPr>
                        <a:t>A way to keep everyone </a:t>
                      </a:r>
                      <a:r>
                        <a:rPr lang="en-US" altLang="x-none" sz="2000" b="1" i="0" dirty="0">
                          <a:latin typeface="Arial" charset="0"/>
                        </a:rPr>
                        <a:t>safe</a:t>
                      </a:r>
                      <a:r>
                        <a:rPr lang="en-US" altLang="x-none" sz="2000" b="0" i="0" dirty="0">
                          <a:latin typeface="Arial" charset="0"/>
                        </a:rPr>
                        <a:t> is to use walking feet inside 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x-none" sz="2000" b="0" i="0" dirty="0">
                          <a:latin typeface="Arial" charset="0"/>
                        </a:rPr>
                        <a:t>Discuss with children why it is safe to use walking feet instead of running 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x-none" sz="2000" b="0" i="0" dirty="0">
                          <a:latin typeface="Arial" charset="0"/>
                        </a:rPr>
                        <a:t>Ask children:  When do we need to use our walking feet? </a:t>
                      </a:r>
                      <a:endParaRPr lang="en-US" altLang="x-none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75" marR="635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AU" sz="2000" b="1" i="0" dirty="0">
                          <a:effectLst/>
                          <a:latin typeface="Arial" charset="0"/>
                        </a:rPr>
                        <a:t>Show</a:t>
                      </a:r>
                      <a:endParaRPr lang="en-AU" sz="2000" b="1" i="0" dirty="0">
                        <a:effectLst/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marL="63575" marR="6357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x-none" sz="2000" b="0" i="0" dirty="0">
                          <a:latin typeface="Arial" charset="0"/>
                        </a:rPr>
                        <a:t>Show</a:t>
                      </a:r>
                      <a:r>
                        <a:rPr lang="en-US" altLang="x-none" sz="2000" b="0" i="0" baseline="0" dirty="0">
                          <a:latin typeface="Arial" charset="0"/>
                        </a:rPr>
                        <a:t> </a:t>
                      </a:r>
                      <a:r>
                        <a:rPr lang="en-US" altLang="x-none" sz="2000" b="1" i="0" dirty="0" smtClean="0">
                          <a:solidFill>
                            <a:srgbClr val="00B050"/>
                          </a:solidFill>
                          <a:latin typeface="Arial" charset="0"/>
                        </a:rPr>
                        <a:t>example</a:t>
                      </a:r>
                      <a:endParaRPr lang="en-US" altLang="x-none" sz="2000" b="1" i="0" dirty="0">
                        <a:solidFill>
                          <a:srgbClr val="00B050"/>
                        </a:solidFill>
                        <a:latin typeface="Arial" charset="0"/>
                      </a:endParaRPr>
                    </a:p>
                  </a:txBody>
                  <a:tcPr marL="63575" marR="63575" marT="0" marB="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AU" sz="1600" b="1" i="0" dirty="0">
                          <a:effectLst/>
                          <a:latin typeface="Arial" charset="0"/>
                        </a:rPr>
                        <a:t>Practice</a:t>
                      </a:r>
                      <a:endParaRPr lang="en-AU" sz="1600" b="1" i="0" dirty="0">
                        <a:effectLst/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marL="63575" marR="635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x-none" sz="2000" b="0" i="0" dirty="0">
                          <a:latin typeface="Arial" charset="0"/>
                        </a:rPr>
                        <a:t>Different opportunities through out the day</a:t>
                      </a:r>
                    </a:p>
                  </a:txBody>
                  <a:tcPr marL="63575" marR="635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AU" sz="1600" b="1" i="0" dirty="0">
                          <a:effectLst/>
                          <a:latin typeface="Arial" charset="0"/>
                        </a:rPr>
                        <a:t>Reinforce</a:t>
                      </a:r>
                      <a:endParaRPr lang="en-AU" sz="1600" b="1" i="0" dirty="0">
                        <a:effectLst/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marL="63575" marR="6357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x-none" sz="2000" b="0" i="0" dirty="0">
                          <a:latin typeface="Arial" charset="0"/>
                        </a:rPr>
                        <a:t>Use </a:t>
                      </a:r>
                      <a:r>
                        <a:rPr lang="en-US" altLang="x-none" sz="2000" b="1" i="0" dirty="0">
                          <a:latin typeface="Arial" charset="0"/>
                        </a:rPr>
                        <a:t>pre-corrects</a:t>
                      </a:r>
                      <a:r>
                        <a:rPr lang="en-US" altLang="x-none" sz="2000" b="0" i="0" dirty="0">
                          <a:latin typeface="Arial" charset="0"/>
                        </a:rPr>
                        <a:t> before ‘walking’ activities begin—</a:t>
                      </a:r>
                      <a:r>
                        <a:rPr lang="en-US" altLang="en-US" sz="2000" b="0" i="0" dirty="0">
                          <a:latin typeface="Arial" charset="0"/>
                        </a:rPr>
                        <a:t>“</a:t>
                      </a:r>
                      <a:r>
                        <a:rPr lang="en-US" altLang="x-none" sz="2000" b="0" i="0" dirty="0">
                          <a:latin typeface="Arial" charset="0"/>
                        </a:rPr>
                        <a:t>We are getting ready to go to our lunch tables.  What do we need to do with our feet?</a:t>
                      </a:r>
                      <a:r>
                        <a:rPr lang="en-US" altLang="en-US" sz="2000" b="0" i="0" dirty="0">
                          <a:latin typeface="Arial" charset="0"/>
                        </a:rPr>
                        <a:t>”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x-none" sz="2000" b="1" i="0" dirty="0">
                          <a:latin typeface="Arial" charset="0"/>
                        </a:rPr>
                        <a:t>Specific feedback</a:t>
                      </a:r>
                      <a:r>
                        <a:rPr lang="en-US" altLang="x-none" sz="2000" b="0" i="0" dirty="0">
                          <a:latin typeface="Arial" charset="0"/>
                        </a:rPr>
                        <a:t>—</a:t>
                      </a:r>
                      <a:r>
                        <a:rPr lang="en-US" altLang="en-US" sz="2000" b="0" i="0" dirty="0">
                          <a:latin typeface="Arial" charset="0"/>
                        </a:rPr>
                        <a:t>“</a:t>
                      </a:r>
                      <a:r>
                        <a:rPr lang="en-US" altLang="x-none" sz="2000" b="0" i="0" dirty="0">
                          <a:latin typeface="Arial" charset="0"/>
                        </a:rPr>
                        <a:t>You are using your walking feet while walking inside!  Thank you for being safe!</a:t>
                      </a:r>
                      <a:r>
                        <a:rPr lang="en-US" altLang="en-US" sz="2000" b="0" i="0" dirty="0">
                          <a:latin typeface="Arial" charset="0"/>
                        </a:rPr>
                        <a:t>”</a:t>
                      </a:r>
                    </a:p>
                  </a:txBody>
                  <a:tcPr marL="63575" marR="63575" marT="0" marB="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090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3"/>
          <p:cNvSpPr>
            <a:spLocks noChangeArrowheads="1"/>
          </p:cNvSpPr>
          <p:nvPr/>
        </p:nvSpPr>
        <p:spPr bwMode="auto">
          <a:xfrm>
            <a:off x="170120" y="1341438"/>
            <a:ext cx="8973879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AU" sz="3600" dirty="0">
                <a:latin typeface="Arial" charset="0"/>
              </a:rPr>
              <a:t>For a child to learn something new, it needs to be repeated on average          </a:t>
            </a:r>
          </a:p>
          <a:p>
            <a:pPr algn="ctr"/>
            <a:r>
              <a:rPr lang="en-AU" sz="3600" dirty="0">
                <a:latin typeface="Arial" charset="0"/>
              </a:rPr>
              <a:t> </a:t>
            </a:r>
            <a:r>
              <a:rPr lang="en-AU" sz="3600" u="sng" dirty="0">
                <a:solidFill>
                  <a:srgbClr val="FF0000"/>
                </a:solidFill>
                <a:latin typeface="Arial" charset="0"/>
              </a:rPr>
              <a:t>8 times</a:t>
            </a:r>
          </a:p>
          <a:p>
            <a:pPr algn="ctr"/>
            <a:endParaRPr lang="en-AU" sz="3600" dirty="0">
              <a:latin typeface="Arial" charset="0"/>
            </a:endParaRPr>
          </a:p>
          <a:p>
            <a:pPr algn="ctr"/>
            <a:r>
              <a:rPr lang="en-AU" sz="3600" dirty="0">
                <a:solidFill>
                  <a:srgbClr val="000000"/>
                </a:solidFill>
                <a:latin typeface="Arial" charset="0"/>
              </a:rPr>
              <a:t>For a child to unlearn an old behaviour and replace with a new behaviour, the new behaviour must be repeated on average </a:t>
            </a:r>
          </a:p>
          <a:p>
            <a:pPr algn="ctr"/>
            <a:r>
              <a:rPr lang="en-AU" sz="3600" u="sng" dirty="0">
                <a:solidFill>
                  <a:srgbClr val="FF0000"/>
                </a:solidFill>
                <a:latin typeface="Arial" charset="0"/>
              </a:rPr>
              <a:t>28 times</a:t>
            </a:r>
            <a:r>
              <a:rPr lang="en-AU" sz="3600" dirty="0">
                <a:solidFill>
                  <a:srgbClr val="0000FF"/>
                </a:solidFill>
                <a:latin typeface="Arial" charset="0"/>
              </a:rPr>
              <a:t>.</a:t>
            </a:r>
          </a:p>
          <a:p>
            <a:pPr algn="ctr"/>
            <a:r>
              <a:rPr lang="en-AU" dirty="0">
                <a:latin typeface="Arial" charset="0"/>
              </a:rPr>
              <a:t>Harry Wong</a:t>
            </a:r>
          </a:p>
        </p:txBody>
      </p:sp>
      <p:sp>
        <p:nvSpPr>
          <p:cNvPr id="114690" name="TextBox 2"/>
          <p:cNvSpPr txBox="1">
            <a:spLocks noChangeArrowheads="1"/>
          </p:cNvSpPr>
          <p:nvPr/>
        </p:nvSpPr>
        <p:spPr bwMode="auto">
          <a:xfrm>
            <a:off x="395289" y="304800"/>
            <a:ext cx="66976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AU" sz="3600" b="1" dirty="0">
                <a:solidFill>
                  <a:srgbClr val="0070C0"/>
                </a:solidFill>
                <a:ea typeface="Arial" charset="0"/>
              </a:rPr>
              <a:t>Repetition builds fluency</a:t>
            </a:r>
            <a:r>
              <a:rPr lang="en-AU" sz="4400" b="1" dirty="0">
                <a:solidFill>
                  <a:srgbClr val="0070C0"/>
                </a:solidFill>
                <a:ea typeface="Arial" charset="0"/>
              </a:rPr>
              <a:t>...</a:t>
            </a:r>
          </a:p>
        </p:txBody>
      </p:sp>
      <p:pic>
        <p:nvPicPr>
          <p:cNvPr id="114691" name="Picture 6" descr="http://t3.gstatic.com/images?q=tbn:ANd9GcTr1136m4iCeo-az0gjNKhtWnw-o4zHLqWkfeQXa0L7m1haUSdUb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0"/>
            <a:ext cx="151765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9641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9A9AC2-662E-AB49-8EDF-E55A2F296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3 </a:t>
            </a:r>
            <a:r>
              <a:rPr lang="en-US"/>
              <a:t>of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Teaching self-regulation, and including sensory supports</a:t>
            </a:r>
          </a:p>
          <a:p>
            <a:pPr lvl="0"/>
            <a:r>
              <a:rPr lang="en-US" dirty="0"/>
              <a:t>Social skills instruction for children with self-regulation needs, social difficulties and disability. (Tier 2)</a:t>
            </a:r>
          </a:p>
          <a:p>
            <a:pPr lvl="0"/>
            <a:r>
              <a:rPr lang="en-US" dirty="0"/>
              <a:t>Highly intensive individual support planning (Tier 3) </a:t>
            </a:r>
            <a:r>
              <a:rPr lang="en-US" dirty="0" err="1"/>
              <a:t>utilising</a:t>
            </a:r>
            <a:r>
              <a:rPr lang="en-US" dirty="0"/>
              <a:t> Prevent, Teach, Reinforce</a:t>
            </a:r>
            <a:r>
              <a:rPr lang="en-US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622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dirty="0"/>
              <a:t>Missouri SW PBS</a:t>
            </a:r>
          </a:p>
          <a:p>
            <a:pPr marL="0" indent="0">
              <a:lnSpc>
                <a:spcPct val="11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dirty="0">
                <a:hlinkClick r:id="rId2"/>
              </a:rPr>
              <a:t>www.Pbismissouri.org</a:t>
            </a:r>
            <a:r>
              <a:rPr lang="en-US" dirty="0"/>
              <a:t> </a:t>
            </a:r>
          </a:p>
          <a:p>
            <a:pPr>
              <a:lnSpc>
                <a:spcPct val="110000"/>
              </a:lnSpc>
              <a:spcBef>
                <a:spcPts val="200"/>
              </a:spcBef>
              <a:spcAft>
                <a:spcPts val="200"/>
              </a:spcAft>
            </a:pPr>
            <a:endParaRPr lang="en-US" dirty="0"/>
          </a:p>
          <a:p>
            <a:pPr marL="0" indent="0">
              <a:lnSpc>
                <a:spcPct val="11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dirty="0"/>
              <a:t>Pyramid Model CSEFL </a:t>
            </a:r>
            <a:r>
              <a:rPr lang="en-US" dirty="0">
                <a:hlinkClick r:id="rId3"/>
              </a:rPr>
              <a:t>http://csefel.vanderbilt.edu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marL="0" indent="0">
              <a:lnSpc>
                <a:spcPct val="11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en-US" dirty="0"/>
          </a:p>
          <a:p>
            <a:pPr marL="0" indent="0">
              <a:lnSpc>
                <a:spcPct val="11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dirty="0"/>
              <a:t>PBIS National Technical Assistance Centre</a:t>
            </a:r>
          </a:p>
          <a:p>
            <a:pPr marL="0" indent="0">
              <a:lnSpc>
                <a:spcPct val="11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u="sng" dirty="0">
                <a:solidFill>
                  <a:srgbClr val="0070C0"/>
                </a:solidFill>
              </a:rPr>
              <a:t>https://</a:t>
            </a:r>
            <a:r>
              <a:rPr lang="en-US" u="sng" dirty="0" err="1">
                <a:solidFill>
                  <a:srgbClr val="0070C0"/>
                </a:solidFill>
              </a:rPr>
              <a:t>www.pbis.org</a:t>
            </a:r>
            <a:endParaRPr lang="en-US" u="sng" dirty="0">
              <a:solidFill>
                <a:srgbClr val="0070C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27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1944429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Do children make behaviour errors?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888" y="1462379"/>
            <a:ext cx="4984012" cy="446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 behaviour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/>
              <a:t>Is the person’s best attempt to get their needs met</a:t>
            </a:r>
          </a:p>
          <a:p>
            <a:pPr marL="0" indent="0" algn="ctr">
              <a:buNone/>
            </a:pPr>
            <a:endParaRPr lang="en-US" sz="4000" b="1" dirty="0"/>
          </a:p>
          <a:p>
            <a:pPr marL="0" indent="0" algn="ctr">
              <a:buNone/>
            </a:pPr>
            <a:endParaRPr lang="en-US" sz="4000" b="1" dirty="0"/>
          </a:p>
          <a:p>
            <a:pPr marL="0" indent="0" algn="ctr">
              <a:buNone/>
            </a:pPr>
            <a:r>
              <a:rPr lang="en-US" sz="4000" b="1" dirty="0"/>
              <a:t>(functional) </a:t>
            </a:r>
          </a:p>
        </p:txBody>
      </p:sp>
    </p:spTree>
    <p:extLst>
      <p:ext uri="{BB962C8B-B14F-4D97-AF65-F5344CB8AC3E}">
        <p14:creationId xmlns:p14="http://schemas.microsoft.com/office/powerpoint/2010/main" val="47698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 txBox="1">
            <a:spLocks noGrp="1"/>
          </p:cNvSpPr>
          <p:nvPr>
            <p:ph type="title"/>
          </p:nvPr>
        </p:nvSpPr>
        <p:spPr>
          <a:xfrm>
            <a:off x="0" y="274638"/>
            <a:ext cx="8928100" cy="724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200" u="none" strike="noStrike" cap="none" dirty="0">
                <a:latin typeface="Arial" charset="0"/>
                <a:cs typeface="Arial" charset="0"/>
                <a:sym typeface="Calibri"/>
              </a:rPr>
              <a:t>Why </a:t>
            </a:r>
            <a:r>
              <a:rPr lang="en-US" sz="3200" dirty="0">
                <a:latin typeface="Arial" charset="0"/>
                <a:cs typeface="Arial" charset="0"/>
                <a:sym typeface="Calibri"/>
              </a:rPr>
              <a:t>C</a:t>
            </a:r>
            <a:r>
              <a:rPr lang="en-US" sz="3200" u="none" strike="noStrike" cap="none" dirty="0" smtClean="0">
                <a:latin typeface="Arial" charset="0"/>
                <a:cs typeface="Arial" charset="0"/>
                <a:sym typeface="Calibri"/>
              </a:rPr>
              <a:t>hildren </a:t>
            </a:r>
            <a:r>
              <a:rPr lang="en-US" sz="3200" u="none" strike="noStrike" cap="none" dirty="0">
                <a:latin typeface="Arial" charset="0"/>
                <a:cs typeface="Arial" charset="0"/>
                <a:sym typeface="Calibri"/>
              </a:rPr>
              <a:t>Make Social/Behavioral Errors</a:t>
            </a:r>
            <a:endParaRPr sz="3200" u="none" strike="noStrike" cap="none" dirty="0">
              <a:latin typeface="Arial" charset="0"/>
              <a:cs typeface="Arial" charset="0"/>
              <a:sym typeface="Calibri"/>
            </a:endParaRPr>
          </a:p>
        </p:txBody>
      </p:sp>
      <p:sp>
        <p:nvSpPr>
          <p:cNvPr id="371" name="Shape 371"/>
          <p:cNvSpPr txBox="1">
            <a:spLocks noGrp="1"/>
          </p:cNvSpPr>
          <p:nvPr>
            <p:ph type="body" idx="1"/>
          </p:nvPr>
        </p:nvSpPr>
        <p:spPr>
          <a:xfrm>
            <a:off x="228600" y="1230867"/>
            <a:ext cx="8470900" cy="4980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Char char="•"/>
            </a:pPr>
            <a:r>
              <a:rPr lang="en-US" sz="3000" u="none" strike="noStrike" cap="none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Skill Deficit </a:t>
            </a:r>
            <a:r>
              <a:rPr lang="en-US" sz="3000" u="none" strike="noStrike" cap="none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– Absence of knowledge or insufficient understanding of when to use the expected behavior </a:t>
            </a:r>
            <a:endParaRPr sz="3000" u="none" strike="noStrike" cap="none" dirty="0">
              <a:solidFill>
                <a:schemeClr val="dk1"/>
              </a:solidFill>
              <a:latin typeface="Arial" charset="0"/>
              <a:ea typeface="Arial" charset="0"/>
              <a:cs typeface="Arial" charset="0"/>
              <a:sym typeface="Calibri"/>
            </a:endParaRPr>
          </a:p>
          <a:p>
            <a:pPr marL="342900" marR="0" lvl="0" indent="-342900" algn="l" rtl="0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Char char="•"/>
            </a:pPr>
            <a:r>
              <a:rPr lang="en-US" sz="3000" u="none" strike="noStrike" cap="none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Performance Deficit</a:t>
            </a:r>
            <a:r>
              <a:rPr lang="en-US" sz="3000" u="none" strike="noStrike" cap="none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– Absence of effective reinforcement to support consistent use of the skill</a:t>
            </a:r>
            <a:endParaRPr dirty="0"/>
          </a:p>
          <a:p>
            <a:pPr marL="0" marR="0" lvl="0" indent="0" algn="l" rtl="0">
              <a:spcBef>
                <a:spcPts val="16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lang="en-US" sz="800" u="none" strike="noStrike" cap="none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 </a:t>
            </a:r>
            <a:endParaRPr sz="2400" u="none" strike="noStrike" cap="none" dirty="0">
              <a:solidFill>
                <a:srgbClr val="009E47"/>
              </a:solidFill>
              <a:latin typeface="Arial" charset="0"/>
              <a:ea typeface="Arial" charset="0"/>
              <a:cs typeface="Arial" charset="0"/>
              <a:sym typeface="Calibri"/>
            </a:endParaRPr>
          </a:p>
          <a:p>
            <a:pPr marL="0" marR="0" lvl="0" indent="0" algn="ctr" rtl="0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u="none" strike="noStrike" cap="none" dirty="0">
                <a:solidFill>
                  <a:srgbClr val="00800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“Additional teaching and practice are required to help </a:t>
            </a:r>
            <a:r>
              <a:rPr lang="en-US" sz="2400" u="none" strike="noStrike" cap="none" dirty="0" err="1">
                <a:solidFill>
                  <a:srgbClr val="00800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childrens</a:t>
            </a:r>
            <a:r>
              <a:rPr lang="en-US" sz="2400" u="none" strike="noStrike" cap="none" dirty="0">
                <a:solidFill>
                  <a:srgbClr val="00800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 who have a skill deficit or performance deficit learn the desired behaviors and when to appropriately use them.”  </a:t>
            </a:r>
            <a:endParaRPr dirty="0"/>
          </a:p>
          <a:p>
            <a:pPr marL="0" marR="0" lvl="0" indent="0" algn="r" rtl="0">
              <a:spcBef>
                <a:spcPts val="4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									</a:t>
            </a:r>
            <a:r>
              <a:rPr lang="en-US" sz="1800" u="none" strike="noStrike" cap="none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Lewis &amp; Sugai, 2009</a:t>
            </a:r>
            <a:endParaRPr dirty="0"/>
          </a:p>
          <a:p>
            <a:pPr marL="0" marR="0" lvl="0" indent="0" algn="ctr" rtl="0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endParaRPr sz="2400" u="none" strike="noStrike" cap="none" dirty="0">
              <a:solidFill>
                <a:schemeClr val="dk1"/>
              </a:solidFill>
              <a:latin typeface="Arial" charset="0"/>
              <a:ea typeface="Arial" charset="0"/>
              <a:cs typeface="Arial" charset="0"/>
              <a:sym typeface="Calibri"/>
            </a:endParaRPr>
          </a:p>
        </p:txBody>
      </p:sp>
      <p:sp>
        <p:nvSpPr>
          <p:cNvPr id="372" name="Shape 372"/>
          <p:cNvSpPr txBox="1"/>
          <p:nvPr/>
        </p:nvSpPr>
        <p:spPr>
          <a:xfrm>
            <a:off x="673596" y="6211407"/>
            <a:ext cx="1752104" cy="369332"/>
          </a:xfrm>
          <a:prstGeom prst="rect">
            <a:avLst/>
          </a:prstGeom>
          <a:noFill/>
          <a:ln>
            <a:noFill/>
          </a:ln>
          <a:effectLst>
            <a:outerShdw blurRad="44450" dist="38100" dir="2700000" algn="tl" rotWithShape="0">
              <a:srgbClr val="00800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MO SW-PBS</a:t>
            </a:r>
            <a:endParaRPr sz="1800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64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762000"/>
          </a:xfrm>
        </p:spPr>
        <p:txBody>
          <a:bodyPr/>
          <a:lstStyle/>
          <a:p>
            <a:r>
              <a:rPr lang="en-US" altLang="en-US" sz="4000" dirty="0"/>
              <a:t>Some Basic Assumptions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382000" cy="5181600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en-US" altLang="en-US" sz="2800" dirty="0">
              <a:ea typeface="Arial" charset="0"/>
            </a:endParaRPr>
          </a:p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en-US" altLang="en-US" dirty="0">
              <a:ea typeface="Arial" charset="0"/>
            </a:endParaRPr>
          </a:p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en-US" altLang="en-US" sz="2800" dirty="0">
              <a:ea typeface="Arial" charset="0"/>
            </a:endParaRPr>
          </a:p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en-US" altLang="en-US" dirty="0">
              <a:ea typeface="Arial" charset="0"/>
            </a:endParaRPr>
          </a:p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en-US" altLang="en-US" sz="2800" dirty="0">
              <a:ea typeface="Arial" charset="0"/>
            </a:endParaRPr>
          </a:p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en-US" altLang="en-US" dirty="0">
              <a:ea typeface="Arial" charset="0"/>
            </a:endParaRPr>
          </a:p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en-US" altLang="en-US" sz="2800" dirty="0">
              <a:ea typeface="Arial" charset="0"/>
            </a:endParaRPr>
          </a:p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en-US" altLang="en-US" dirty="0">
              <a:ea typeface="Arial" charset="0"/>
            </a:endParaRPr>
          </a:p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altLang="en-US" sz="2800" b="1" dirty="0">
                <a:ea typeface="Arial" charset="0"/>
              </a:rPr>
              <a:t>Challenging behavior usually has a message:    </a:t>
            </a:r>
          </a:p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altLang="en-US" sz="2800" dirty="0">
                <a:ea typeface="Arial" charset="0"/>
              </a:rPr>
              <a:t>I am bored, I am sad, you hurt my feelings, I need some attention.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8750" y="1143000"/>
            <a:ext cx="3746500" cy="356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5613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Some Basic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6521" y="1690689"/>
            <a:ext cx="3338623" cy="4441714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altLang="en-US" dirty="0">
                <a:ea typeface="Arial" charset="0"/>
              </a:rPr>
              <a:t>Children often use challenging behavior when they don</a:t>
            </a:r>
            <a:r>
              <a:rPr lang="ja-JP" altLang="en-US" dirty="0">
                <a:ea typeface="Arial" charset="0"/>
              </a:rPr>
              <a:t>’</a:t>
            </a:r>
            <a:r>
              <a:rPr lang="en-US" altLang="ja-JP" dirty="0">
                <a:ea typeface="Arial" charset="0"/>
              </a:rPr>
              <a:t>t have the social or communication </a:t>
            </a:r>
            <a:r>
              <a:rPr lang="en-US" altLang="ja-JP" b="1" dirty="0">
                <a:ea typeface="Arial" charset="0"/>
              </a:rPr>
              <a:t>skills</a:t>
            </a:r>
            <a:r>
              <a:rPr lang="en-US" altLang="ja-JP" dirty="0">
                <a:ea typeface="Arial" charset="0"/>
              </a:rPr>
              <a:t> they need to engage in more appropriate interactions.</a:t>
            </a:r>
          </a:p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en-US" altLang="ja-JP" dirty="0">
              <a:ea typeface="Arial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418" y="1690689"/>
            <a:ext cx="5190179" cy="383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763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Some Basic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9823"/>
            <a:ext cx="7886700" cy="4667140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altLang="en-US" dirty="0">
                <a:ea typeface="Arial" charset="0"/>
              </a:rPr>
              <a:t>Behavior that persists over time is usually working for the child.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937" y="2509284"/>
            <a:ext cx="7210795" cy="366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84616"/>
      </p:ext>
    </p:extLst>
  </p:cSld>
  <p:clrMapOvr>
    <a:masterClrMapping/>
  </p:clrMapOvr>
</p:sld>
</file>

<file path=ppt/theme/theme1.xml><?xml version="1.0" encoding="utf-8"?>
<a:theme xmlns:a="http://schemas.openxmlformats.org/drawingml/2006/main" name="rypple_powerpoint master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4E39D5C6-120E-9247-B0E8-276F8682BE40}" vid="{848BCBC2-16EF-D244-B79D-4432BF27896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Master</Template>
  <TotalTime>457</TotalTime>
  <Words>1283</Words>
  <Application>Microsoft Macintosh PowerPoint</Application>
  <PresentationFormat>On-screen Show (4:3)</PresentationFormat>
  <Paragraphs>189</Paragraphs>
  <Slides>28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Calibri</vt:lpstr>
      <vt:lpstr>Times</vt:lpstr>
      <vt:lpstr>Arial</vt:lpstr>
      <vt:lpstr>rypple_powerpoint master</vt:lpstr>
      <vt:lpstr>Regional Community Childcare Development Fund Positive Behaviour Support  in Early Childhood</vt:lpstr>
      <vt:lpstr>Phase Two Modules</vt:lpstr>
      <vt:lpstr>Acknowledgements</vt:lpstr>
      <vt:lpstr>Why?</vt:lpstr>
      <vt:lpstr>All behaviour</vt:lpstr>
      <vt:lpstr>Why Children Make Social/Behavioral Errors</vt:lpstr>
      <vt:lpstr>Some Basic Assumptions</vt:lpstr>
      <vt:lpstr>Some Basic Assumptions</vt:lpstr>
      <vt:lpstr>Some Basic Assumptions</vt:lpstr>
      <vt:lpstr>Is this a get or avoid behaviour? </vt:lpstr>
      <vt:lpstr>Some Basic Assumptions</vt:lpstr>
      <vt:lpstr>Why</vt:lpstr>
      <vt:lpstr>Prevention is Key </vt:lpstr>
      <vt:lpstr>https://www.lifehack.org/556891/you-want-happy-relationship-you-need-treat-like-your-bank-account </vt:lpstr>
      <vt:lpstr>Building Positive Relationships by Making Deposits </vt:lpstr>
      <vt:lpstr>It All Adds Up</vt:lpstr>
      <vt:lpstr>Specific strategies for responding to behaviour errors</vt:lpstr>
      <vt:lpstr>Ignore/Attend/Praise</vt:lpstr>
      <vt:lpstr>Ignore/Attend/Praise</vt:lpstr>
      <vt:lpstr>Design an effective Ignore/Attend/Praise statement</vt:lpstr>
      <vt:lpstr>Re-Direct </vt:lpstr>
      <vt:lpstr>Redirection video</vt:lpstr>
      <vt:lpstr>Planning Re-Direct statements</vt:lpstr>
      <vt:lpstr>Re-Teach</vt:lpstr>
      <vt:lpstr>If You Want It, Teach It!</vt:lpstr>
      <vt:lpstr>Behaviour lesson plan</vt:lpstr>
      <vt:lpstr>PowerPoint Presentation</vt:lpstr>
      <vt:lpstr>Phase 3 of training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RCCCDF Day 1</dc:title>
  <dc:creator>Jennifer Payne</dc:creator>
  <cp:lastModifiedBy>Jennifer Payne</cp:lastModifiedBy>
  <cp:revision>37</cp:revision>
  <cp:lastPrinted>2019-05-22T22:28:51Z</cp:lastPrinted>
  <dcterms:created xsi:type="dcterms:W3CDTF">2019-02-04T23:01:27Z</dcterms:created>
  <dcterms:modified xsi:type="dcterms:W3CDTF">2019-07-11T07:42:42Z</dcterms:modified>
</cp:coreProperties>
</file>