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85" r:id="rId2"/>
  </p:sldMasterIdLst>
  <p:notesMasterIdLst>
    <p:notesMasterId r:id="rId38"/>
  </p:notesMasterIdLst>
  <p:handoutMasterIdLst>
    <p:handoutMasterId r:id="rId39"/>
  </p:handoutMasterIdLst>
  <p:sldIdLst>
    <p:sldId id="2064" r:id="rId3"/>
    <p:sldId id="858" r:id="rId4"/>
    <p:sldId id="295" r:id="rId5"/>
    <p:sldId id="2065" r:id="rId6"/>
    <p:sldId id="269" r:id="rId7"/>
    <p:sldId id="277" r:id="rId8"/>
    <p:sldId id="2067" r:id="rId9"/>
    <p:sldId id="2078" r:id="rId10"/>
    <p:sldId id="2063" r:id="rId11"/>
    <p:sldId id="279" r:id="rId12"/>
    <p:sldId id="280" r:id="rId13"/>
    <p:sldId id="281" r:id="rId14"/>
    <p:sldId id="282" r:id="rId15"/>
    <p:sldId id="294" r:id="rId16"/>
    <p:sldId id="291" r:id="rId17"/>
    <p:sldId id="257" r:id="rId18"/>
    <p:sldId id="260" r:id="rId19"/>
    <p:sldId id="261" r:id="rId20"/>
    <p:sldId id="2069" r:id="rId21"/>
    <p:sldId id="2070" r:id="rId22"/>
    <p:sldId id="2068" r:id="rId23"/>
    <p:sldId id="258" r:id="rId24"/>
    <p:sldId id="2075" r:id="rId25"/>
    <p:sldId id="285" r:id="rId26"/>
    <p:sldId id="2076" r:id="rId27"/>
    <p:sldId id="2071" r:id="rId28"/>
    <p:sldId id="2072" r:id="rId29"/>
    <p:sldId id="2073" r:id="rId30"/>
    <p:sldId id="2074" r:id="rId31"/>
    <p:sldId id="290" r:id="rId32"/>
    <p:sldId id="265" r:id="rId33"/>
    <p:sldId id="266" r:id="rId34"/>
    <p:sldId id="268" r:id="rId35"/>
    <p:sldId id="289" r:id="rId36"/>
    <p:sldId id="2077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A4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66"/>
    <p:restoredTop sz="92621"/>
  </p:normalViewPr>
  <p:slideViewPr>
    <p:cSldViewPr snapToGrid="0" snapToObjects="1">
      <p:cViewPr varScale="1">
        <p:scale>
          <a:sx n="60" d="100"/>
          <a:sy n="60" d="100"/>
        </p:scale>
        <p:origin x="11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34576842-89ED-514C-B245-D5AE7A4A075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Arial" charset="0"/>
              </a:rPr>
              <a:t>This is a draft document in development and supported by the State Government’s Royalties for Regions program and the Department of Communities.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65772153-C50D-D544-8C5D-0D0CDF9925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A6CF0A-6360-D343-8847-582C137BC28B}" type="datetimeFigureOut">
              <a:rPr lang="en-US" smtClean="0">
                <a:latin typeface="Arial" charset="0"/>
              </a:rPr>
              <a:t>7/11/19</a:t>
            </a:fld>
            <a:endParaRPr lang="en-US" dirty="0">
              <a:latin typeface="Arial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D0B78A6-2368-3644-8D76-80F59DBE4CE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>
                <a:latin typeface="Arial" charset="0"/>
              </a:rPr>
              <a:t>This is a draft document in development and supported by the State Government’s Royalties for Regions program and the Department of Communities.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7DB61AF-F2AD-8142-9493-FC4305ED542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6E9015-F62E-8B40-95D1-742ADDAEDF37}" type="slidenum">
              <a:rPr lang="en-US" smtClean="0">
                <a:latin typeface="Arial" charset="0"/>
              </a:rPr>
              <a:t>‹#›</a:t>
            </a:fld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951448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charset="0"/>
              </a:defRPr>
            </a:lvl1pPr>
          </a:lstStyle>
          <a:p>
            <a:r>
              <a:rPr lang="en-US" dirty="0"/>
              <a:t>This is a draft document in development and supported by the State Government’s Royalties for Regions program and the Department of Communities.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charset="0"/>
              </a:defRPr>
            </a:lvl1pPr>
          </a:lstStyle>
          <a:p>
            <a:fld id="{88DD82FF-BBE6-3A4C-96BE-CED16CA011DB}" type="datetimeFigureOut">
              <a:rPr lang="en-US" smtClean="0"/>
              <a:pPr/>
              <a:t>7/11/19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charset="0"/>
              </a:defRPr>
            </a:lvl1pPr>
          </a:lstStyle>
          <a:p>
            <a:r>
              <a:rPr lang="en-US" dirty="0"/>
              <a:t>This is a draft document in development and supported by the State Government’s Royalties for Regions program and the Department of Communities.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charset="0"/>
              </a:defRPr>
            </a:lvl1pPr>
          </a:lstStyle>
          <a:p>
            <a:fld id="{4FF90F69-33B8-A742-B628-500D9DAD775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89278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0547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ea typeface="Arial" charset="0"/>
              <a:cs typeface="Arial" charset="0"/>
            </a:endParaRPr>
          </a:p>
        </p:txBody>
      </p:sp>
      <p:sp>
        <p:nvSpPr>
          <p:cNvPr id="10547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878813-A888-44B6-B61C-CFDA83F0DEC6}" type="slidenum">
              <a:rPr lang="en-AU" smtClean="0">
                <a:ea typeface="Arial" charset="0"/>
                <a:cs typeface="Arial" charset="0"/>
              </a:rPr>
              <a:pPr/>
              <a:t>7</a:t>
            </a:fld>
            <a:endParaRPr lang="en-AU" dirty="0"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75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9B4779A9-3FF0-3241-B351-FE31BC49522F}" type="slidenum">
              <a:rPr lang="en-US" altLang="en-US">
                <a:ea typeface="Arial" charset="0"/>
              </a:rPr>
              <a:pPr eaLnBrk="1" hangingPunct="1">
                <a:spcBef>
                  <a:spcPct val="0"/>
                </a:spcBef>
              </a:pPr>
              <a:t>14</a:t>
            </a:fld>
            <a:endParaRPr lang="en-US" altLang="en-US" dirty="0">
              <a:ea typeface="Arial" charset="0"/>
            </a:endParaRPr>
          </a:p>
        </p:txBody>
      </p:sp>
      <p:sp>
        <p:nvSpPr>
          <p:cNvPr id="278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8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 dirty="0">
              <a:ea typeface="Arial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9E8D9398-2A96-3147-BB29-0C63B95F95B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This is a draft document in development and supported by the State Government’s Royalties for Regions program and the Department of Communities.</a:t>
            </a:r>
          </a:p>
        </p:txBody>
      </p:sp>
      <p:sp>
        <p:nvSpPr>
          <p:cNvPr id="3" name="Header Placeholder 2">
            <a:extLst>
              <a:ext uri="{FF2B5EF4-FFF2-40B4-BE49-F238E27FC236}">
                <a16:creationId xmlns:a16="http://schemas.microsoft.com/office/drawing/2014/main" xmlns="" id="{AFC5ECAB-8A7E-B949-A66A-2F87B9F26D2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This is a draft document in development and supported by the State Government’s Royalties for Regions program and the Department of Communities.</a:t>
            </a:r>
          </a:p>
        </p:txBody>
      </p:sp>
    </p:spTree>
    <p:extLst>
      <p:ext uri="{BB962C8B-B14F-4D97-AF65-F5344CB8AC3E}">
        <p14:creationId xmlns:p14="http://schemas.microsoft.com/office/powerpoint/2010/main" val="1237640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Shape 8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2" name="Shape 8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u="none" strike="noStrike" cap="none" dirty="0">
                <a:solidFill>
                  <a:schemeClr val="dk1"/>
                </a:solidFill>
                <a:ea typeface="Arial" charset="0"/>
                <a:cs typeface="Arial" charset="0"/>
                <a:sym typeface="Calibri"/>
              </a:rPr>
              <a:t>“Here is the Teacher ‘Menu of Reinforcers.’  Teachers can work with other teachers to combine their dollars for a bigger prize.  Sometimes they save up for the whole staff to wear jeans during the week.”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u="none" strike="noStrike" cap="none">
              <a:solidFill>
                <a:schemeClr val="dk1"/>
              </a:solidFill>
              <a:ea typeface="Arial" charset="0"/>
              <a:cs typeface="Arial" charset="0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u="none" strike="noStrike" cap="none" dirty="0">
                <a:solidFill>
                  <a:schemeClr val="dk1"/>
                </a:solidFill>
                <a:ea typeface="Arial" charset="0"/>
                <a:cs typeface="Arial" charset="0"/>
                <a:sym typeface="Calibri"/>
              </a:rPr>
              <a:t>“Is it working?  Read the response of the staff on the next slide.”</a:t>
            </a:r>
            <a:endParaRPr sz="1200" u="none" strike="noStrike" cap="none" dirty="0">
              <a:solidFill>
                <a:schemeClr val="dk1"/>
              </a:solidFill>
              <a:ea typeface="Arial" charset="0"/>
              <a:cs typeface="Arial" charset="0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u="none" strike="noStrike" cap="none" dirty="0">
                <a:solidFill>
                  <a:schemeClr val="dk1"/>
                </a:solidFill>
                <a:ea typeface="Arial" charset="0"/>
                <a:cs typeface="Arial" charset="0"/>
                <a:sym typeface="Calibri"/>
              </a:rPr>
              <a:t> 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u="none" strike="noStrike" cap="none">
              <a:solidFill>
                <a:schemeClr val="dk1"/>
              </a:solidFill>
              <a:ea typeface="Arial" charset="0"/>
              <a:cs typeface="Arial" charset="0"/>
              <a:sym typeface="Calibri"/>
            </a:endParaRPr>
          </a:p>
        </p:txBody>
      </p:sp>
      <p:sp>
        <p:nvSpPr>
          <p:cNvPr id="823" name="Shape 82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ea typeface="Arial" charset="0"/>
                <a:cs typeface="Arial" charset="0"/>
                <a:sym typeface="Calibri"/>
              </a:rPr>
              <a:t>29</a:t>
            </a:fld>
            <a:endParaRPr sz="1200">
              <a:solidFill>
                <a:schemeClr val="dk1"/>
              </a:solidFill>
              <a:ea typeface="Arial" charset="0"/>
              <a:cs typeface="Arial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41417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g"/><Relationship Id="rId3" Type="http://schemas.openxmlformats.org/officeDocument/2006/relationships/image" Target="../media/image3.tif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 b="0" i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 b="0" i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r>
              <a:rPr lang="en-US" noProof="0" dirty="0"/>
              <a:t>Click icon to add table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 b="0" i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 b="0" i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3D028A5-6BC2-EA49-A062-E8A8A1BED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8342" y="265840"/>
            <a:ext cx="3051815" cy="98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768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2219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7547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898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9327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430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839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0687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8990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5971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262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493A-9AD5-644A-BBF1-47B3D3704DDC}" type="datetimeFigureOut">
              <a:rPr lang="en-US" smtClean="0"/>
              <a:t>7/11/19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36F49-468D-DF4C-A05D-EA208D01C78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g"/><Relationship Id="rId14" Type="http://schemas.openxmlformats.org/officeDocument/2006/relationships/image" Target="../media/image3.tiff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fld id="{4495493A-9AD5-644A-BBF1-47B3D3704DDC}" type="datetimeFigureOut">
              <a:rPr lang="en-US" smtClean="0"/>
              <a:pPr/>
              <a:t>7/11/19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fld id="{5B236F49-468D-DF4C-A05D-EA208D01C7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46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70C0"/>
          </a:solidFill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>
              <a:lumMod val="65000"/>
              <a:lumOff val="35000"/>
            </a:schemeClr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>
              <a:lumMod val="65000"/>
              <a:lumOff val="35000"/>
            </a:schemeClr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>
              <a:lumMod val="65000"/>
              <a:lumOff val="35000"/>
            </a:schemeClr>
          </a:solidFill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>
              <a:lumMod val="65000"/>
              <a:lumOff val="35000"/>
            </a:schemeClr>
          </a:solidFill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>
              <a:lumMod val="65000"/>
              <a:lumOff val="35000"/>
            </a:schemeClr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fld id="{4495493A-9AD5-644A-BBF1-47B3D3704DDC}" type="datetimeFigureOut">
              <a:rPr lang="en-US" smtClean="0"/>
              <a:pPr/>
              <a:t>7/11/19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fld id="{5B236F49-468D-DF4C-A05D-EA208D01C78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3E01C34-BA96-6948-997B-97F85F9E294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50071" y="6222788"/>
            <a:ext cx="1671958" cy="54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635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70C0"/>
          </a:solidFill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3" Type="http://schemas.openxmlformats.org/officeDocument/2006/relationships/image" Target="../media/image8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0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hyperlink" Target="http://www.pbismissouri.org/" TargetMode="External"/><Relationship Id="rId3" Type="http://schemas.openxmlformats.org/officeDocument/2006/relationships/hyperlink" Target="http://csefel.vanderbilt.edu/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6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204243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40A4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Regional Community Childcare Development Fund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Positive Behaviour Support </a:t>
            </a:r>
            <a:b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Early Childhood</a:t>
            </a:r>
            <a:endParaRPr lang="en-US" sz="3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3136" y="3728243"/>
            <a:ext cx="7772400" cy="1655762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solidFill>
                  <a:srgbClr val="40A4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Phase 2 – Module 2</a:t>
            </a:r>
          </a:p>
          <a:p>
            <a:pPr lvl="0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Using specific behavioural feedback and effective praise to help children be behaviourally and socially successful</a:t>
            </a:r>
          </a:p>
          <a:p>
            <a:pPr lvl="0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magic 4:1 ratio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rgbClr val="40A4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F179AAA-01A6-1042-BF0C-D174FCC10B6F}"/>
              </a:ext>
            </a:extLst>
          </p:cNvPr>
          <p:cNvSpPr txBox="1"/>
          <p:nvPr/>
        </p:nvSpPr>
        <p:spPr>
          <a:xfrm>
            <a:off x="843136" y="5384005"/>
            <a:ext cx="86006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sz="1200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Supported by the State Government’s Royalties for Regions program and the Department of Communities. </a:t>
            </a:r>
            <a:endParaRPr lang="en-US" sz="1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9547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ways to use effective, specific acknowledgement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3137095"/>
            <a:ext cx="7886700" cy="3039868"/>
          </a:xfrm>
        </p:spPr>
        <p:txBody>
          <a:bodyPr>
            <a:normAutofit/>
          </a:bodyPr>
          <a:lstStyle/>
          <a:p>
            <a:r>
              <a:rPr lang="en-US" b="1" dirty="0"/>
              <a:t>Moving from Praise to Acknowledgment: Providing Children with Authentic Support </a:t>
            </a:r>
          </a:p>
          <a:p>
            <a:r>
              <a:rPr lang="en-US" dirty="0"/>
              <a:t>When a child has demonstrated a social of behavioural skill, instead of saying, “Good job,” try being </a:t>
            </a:r>
            <a:r>
              <a:rPr lang="en-US" b="1" dirty="0"/>
              <a:t>specific</a:t>
            </a:r>
          </a:p>
          <a:p>
            <a:pPr marL="0" indent="0">
              <a:buNone/>
            </a:pPr>
            <a:r>
              <a:rPr lang="en-US" sz="1600" dirty="0"/>
              <a:t>Adapted by WestEd CA CSEFEL August 2012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74" y="1653409"/>
            <a:ext cx="2019418" cy="12767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7109" y="1568604"/>
            <a:ext cx="1357717" cy="1690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34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632" y="365126"/>
            <a:ext cx="5558589" cy="1325563"/>
          </a:xfrm>
        </p:spPr>
        <p:txBody>
          <a:bodyPr/>
          <a:lstStyle/>
          <a:p>
            <a:r>
              <a:rPr lang="en-US" dirty="0"/>
              <a:t>1. Report what you see (narrating).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137" y="2598820"/>
            <a:ext cx="7387389" cy="331344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A short, objective statement such as, </a:t>
            </a:r>
          </a:p>
          <a:p>
            <a:pPr marL="0" indent="0">
              <a:buNone/>
            </a:pPr>
            <a:r>
              <a:rPr lang="en-US" b="1" dirty="0"/>
              <a:t>“You put your dishes in the tub,”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or </a:t>
            </a:r>
          </a:p>
          <a:p>
            <a:pPr marL="0" indent="0">
              <a:buNone/>
            </a:pPr>
            <a:r>
              <a:rPr lang="en-US" b="1" dirty="0"/>
              <a:t>“You figured out a solution to the problem,” </a:t>
            </a:r>
            <a:r>
              <a:rPr lang="en-US" dirty="0"/>
              <a:t>acknowledges children’s efforts and lets them know exactly which action was the correct one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295" y="292095"/>
            <a:ext cx="2663992" cy="2298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63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0146" y="365126"/>
            <a:ext cx="3486567" cy="2068585"/>
          </a:xfrm>
        </p:spPr>
        <p:txBody>
          <a:bodyPr>
            <a:normAutofit/>
          </a:bodyPr>
          <a:lstStyle/>
          <a:p>
            <a:r>
              <a:rPr lang="en-US" dirty="0"/>
              <a:t>2. Connect it with an </a:t>
            </a:r>
            <a:r>
              <a:rPr lang="en-US" u="sng" dirty="0" smtClean="0"/>
              <a:t>expectation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354" y="2926079"/>
            <a:ext cx="8595360" cy="32508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Use the service expectations language. </a:t>
            </a:r>
          </a:p>
          <a:p>
            <a:pPr marL="0" indent="0">
              <a:buNone/>
            </a:pPr>
            <a:r>
              <a:rPr lang="en-US" dirty="0"/>
              <a:t>For example, if a child has put away toys on the floor say, </a:t>
            </a:r>
            <a:r>
              <a:rPr lang="en-US" b="1" dirty="0"/>
              <a:t>“You cleaned up the blocks. You are keeping the area </a:t>
            </a:r>
            <a:r>
              <a:rPr lang="en-US" b="1" u="sng" dirty="0"/>
              <a:t>safe</a:t>
            </a:r>
            <a:r>
              <a:rPr lang="en-US" b="1" dirty="0"/>
              <a:t>.” </a:t>
            </a:r>
          </a:p>
          <a:p>
            <a:pPr marL="0" indent="0">
              <a:buNone/>
            </a:pPr>
            <a:r>
              <a:rPr lang="en-US" dirty="0"/>
              <a:t>Or if they helped a friend you might say, </a:t>
            </a:r>
            <a:r>
              <a:rPr lang="en-US" b="1" dirty="0"/>
              <a:t>“You gave Yoon Seo the fire truck. That’s being </a:t>
            </a:r>
            <a:r>
              <a:rPr lang="en-US" b="1" u="sng" dirty="0"/>
              <a:t>friendly</a:t>
            </a:r>
            <a:r>
              <a:rPr lang="en-US" b="1" dirty="0"/>
              <a:t>.” </a:t>
            </a:r>
            <a:r>
              <a:rPr lang="en-US" dirty="0"/>
              <a:t> 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83" y="365126"/>
            <a:ext cx="4025951" cy="256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152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65199"/>
          </a:xfrm>
        </p:spPr>
        <p:txBody>
          <a:bodyPr>
            <a:normAutofit/>
          </a:bodyPr>
          <a:lstStyle/>
          <a:p>
            <a:r>
              <a:rPr lang="en-US" dirty="0"/>
              <a:t>3. Emphasize the impact on others.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285" y="1730326"/>
            <a:ext cx="8567225" cy="44466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Acknowledge the positive impact. </a:t>
            </a:r>
          </a:p>
          <a:p>
            <a:pPr marL="0" indent="0">
              <a:buNone/>
            </a:pPr>
            <a:r>
              <a:rPr lang="en-US" dirty="0"/>
              <a:t>For example, if a child has put away toys on the floor say, </a:t>
            </a:r>
            <a:r>
              <a:rPr lang="en-US" b="1" dirty="0"/>
              <a:t>“You cleaned up the blocks. Thanks for being respectful/kind/helpful. </a:t>
            </a:r>
            <a:r>
              <a:rPr lang="en-US" b="1" u="sng" dirty="0"/>
              <a:t>Now someone else can have a turn.” </a:t>
            </a:r>
          </a:p>
          <a:p>
            <a:pPr marL="0" indent="0">
              <a:buNone/>
            </a:pPr>
            <a:r>
              <a:rPr lang="en-US" dirty="0"/>
              <a:t>Or if they helped a friend you might say, </a:t>
            </a:r>
            <a:r>
              <a:rPr lang="en-US" b="1" dirty="0"/>
              <a:t>“You gave Yoon Seo the fire truck. </a:t>
            </a:r>
            <a:r>
              <a:rPr lang="en-US" b="1" u="sng" dirty="0"/>
              <a:t>He looks really happy to have it.”</a:t>
            </a:r>
            <a:r>
              <a:rPr lang="en-US" b="1" dirty="0"/>
              <a:t> 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122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305800" cy="1371600"/>
          </a:xfrm>
        </p:spPr>
        <p:txBody>
          <a:bodyPr/>
          <a:lstStyle/>
          <a:p>
            <a:r>
              <a:rPr lang="en-US" altLang="en-US" sz="4000" dirty="0"/>
              <a:t>Using Positive Feedback and Encouragement</a:t>
            </a:r>
          </a:p>
        </p:txBody>
      </p:sp>
      <p:sp>
        <p:nvSpPr>
          <p:cNvPr id="162819" name="Content Placeholder 1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2895600"/>
          </a:xfrm>
        </p:spPr>
        <p:txBody>
          <a:bodyPr/>
          <a:lstStyle/>
          <a:p>
            <a:pPr>
              <a:spcBef>
                <a:spcPts val="4200"/>
              </a:spcBef>
            </a:pPr>
            <a:r>
              <a:rPr lang="en-US" altLang="en-US" sz="3600" dirty="0">
                <a:ea typeface="Arial" charset="0"/>
              </a:rPr>
              <a:t>Contingent on appropriate behavior</a:t>
            </a:r>
          </a:p>
          <a:p>
            <a:pPr>
              <a:spcBef>
                <a:spcPts val="4200"/>
              </a:spcBef>
            </a:pPr>
            <a:r>
              <a:rPr lang="en-US" altLang="en-US" sz="3600" dirty="0">
                <a:ea typeface="Arial" charset="0"/>
              </a:rPr>
              <a:t>Descriptive</a:t>
            </a:r>
          </a:p>
          <a:p>
            <a:pPr>
              <a:spcBef>
                <a:spcPts val="4200"/>
              </a:spcBef>
            </a:pPr>
            <a:r>
              <a:rPr lang="en-US" altLang="en-US" sz="3600" dirty="0">
                <a:ea typeface="Arial" charset="0"/>
              </a:rPr>
              <a:t>Conveyed with enthusiasm</a:t>
            </a:r>
          </a:p>
        </p:txBody>
      </p:sp>
    </p:spTree>
    <p:extLst>
      <p:ext uri="{BB962C8B-B14F-4D97-AF65-F5344CB8AC3E}">
        <p14:creationId xmlns:p14="http://schemas.microsoft.com/office/powerpoint/2010/main" val="8061945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specific, positive feedback statements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685" y="2007218"/>
            <a:ext cx="7886700" cy="3433763"/>
          </a:xfrm>
        </p:spPr>
        <p:txBody>
          <a:bodyPr>
            <a:norm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dirty="0" smtClean="0"/>
              <a:t>Use </a:t>
            </a:r>
            <a:r>
              <a:rPr lang="en-US" b="1" dirty="0" smtClean="0"/>
              <a:t>Page 1 of your handout</a:t>
            </a:r>
            <a:r>
              <a:rPr lang="en-US" dirty="0" smtClean="0"/>
              <a:t>, to prepare good examples of statements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Narrate </a:t>
            </a:r>
            <a:r>
              <a:rPr lang="en-US" dirty="0"/>
              <a:t>(be specific)</a:t>
            </a:r>
          </a:p>
          <a:p>
            <a:pPr>
              <a:spcAft>
                <a:spcPts val="1200"/>
              </a:spcAft>
            </a:pPr>
            <a:r>
              <a:rPr lang="en-US" dirty="0"/>
              <a:t>Use </a:t>
            </a:r>
            <a:r>
              <a:rPr lang="en-US" dirty="0" smtClean="0"/>
              <a:t> service </a:t>
            </a:r>
            <a:r>
              <a:rPr lang="en-US" u="sng" dirty="0" smtClean="0"/>
              <a:t>expectation</a:t>
            </a:r>
            <a:r>
              <a:rPr lang="en-US" dirty="0" smtClean="0"/>
              <a:t> </a:t>
            </a:r>
            <a:r>
              <a:rPr lang="en-US" dirty="0"/>
              <a:t>language</a:t>
            </a:r>
          </a:p>
          <a:p>
            <a:pPr>
              <a:spcAft>
                <a:spcPts val="1200"/>
              </a:spcAft>
            </a:pPr>
            <a:r>
              <a:rPr lang="en-US" dirty="0"/>
              <a:t>Add </a:t>
            </a:r>
            <a:r>
              <a:rPr lang="en-US" dirty="0" smtClean="0"/>
              <a:t>positive impact </a:t>
            </a:r>
            <a:r>
              <a:rPr lang="en-US" dirty="0"/>
              <a:t>on others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9093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sz="4000" b="1" dirty="0"/>
              <a:t>Reinforcement Systems </a:t>
            </a:r>
          </a:p>
        </p:txBody>
      </p:sp>
      <p:pic>
        <p:nvPicPr>
          <p:cNvPr id="35842" name="Content Placeholder 3" descr="DSC0373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80040" y="2152650"/>
            <a:ext cx="3525837" cy="3373438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13C09-11D6-AB44-83A2-85CCA433713E}" type="slidenum">
              <a:rPr lang="en-US" smtClean="0"/>
              <a:t>16</a:t>
            </a:fld>
            <a:endParaRPr lang="en-US" dirty="0"/>
          </a:p>
        </p:txBody>
      </p:sp>
      <p:pic>
        <p:nvPicPr>
          <p:cNvPr id="6" name="Picture 4" descr="DSC03730.JPG">
            <a:extLst>
              <a:ext uri="{FF2B5EF4-FFF2-40B4-BE49-F238E27FC236}">
                <a16:creationId xmlns:a16="http://schemas.microsoft.com/office/drawing/2014/main" xmlns="" id="{C8D3075C-3A47-F045-87CF-D269A759F9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2" y="1331912"/>
            <a:ext cx="5183188" cy="437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9319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5126" y="365128"/>
            <a:ext cx="4836337" cy="592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432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4481" y="365128"/>
            <a:ext cx="5375038" cy="588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3769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365128"/>
            <a:ext cx="7771514" cy="5838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596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Arrow 3">
            <a:extLst>
              <a:ext uri="{FF2B5EF4-FFF2-40B4-BE49-F238E27FC236}">
                <a16:creationId xmlns:a16="http://schemas.microsoft.com/office/drawing/2014/main" xmlns="" id="{3264BCA1-40A8-494C-ADA8-3781096BBFA0}"/>
              </a:ext>
            </a:extLst>
          </p:cNvPr>
          <p:cNvSpPr/>
          <p:nvPr/>
        </p:nvSpPr>
        <p:spPr>
          <a:xfrm>
            <a:off x="53203" y="2647232"/>
            <a:ext cx="818630" cy="704691"/>
          </a:xfrm>
          <a:prstGeom prst="rightArrow">
            <a:avLst/>
          </a:prstGeom>
          <a:solidFill>
            <a:srgbClr val="40A49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EFD2D0F-5200-0D4B-A071-7A7960390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6500" y="1321669"/>
            <a:ext cx="8287500" cy="4765094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Review of Phase 1: Introduction to Positive Behaviour Support, defining and teaching behaviour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b="1" dirty="0">
                <a:solidFill>
                  <a:srgbClr val="40A49F"/>
                </a:solidFill>
              </a:rPr>
              <a:t>Using specific behavioural feedback and effective praise - the magic 4:1 ratio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Active supervision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Provide choice in behavioural instruction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/>
              <a:t>Responding to behaviour errors in effective and supportive ways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xmlns="" id="{815640E5-30A9-D64D-A769-1139035CD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2690"/>
            <a:ext cx="7886700" cy="1325563"/>
          </a:xfrm>
        </p:spPr>
        <p:txBody>
          <a:bodyPr/>
          <a:lstStyle/>
          <a:p>
            <a:r>
              <a:rPr lang="en-US" b="1" dirty="0"/>
              <a:t>Phase </a:t>
            </a:r>
            <a:r>
              <a:rPr lang="en-US" dirty="0"/>
              <a:t>Two</a:t>
            </a:r>
            <a:r>
              <a:rPr lang="en-US" b="1" dirty="0"/>
              <a:t> Modules</a:t>
            </a:r>
          </a:p>
        </p:txBody>
      </p:sp>
    </p:spTree>
    <p:extLst>
      <p:ext uri="{BB962C8B-B14F-4D97-AF65-F5344CB8AC3E}">
        <p14:creationId xmlns:p14="http://schemas.microsoft.com/office/powerpoint/2010/main" val="419351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Individual specific feedback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7047" t="29290" r="24982" b="25803"/>
          <a:stretch/>
        </p:blipFill>
        <p:spPr>
          <a:xfrm>
            <a:off x="1094873" y="1907260"/>
            <a:ext cx="6954253" cy="405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989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Use </a:t>
            </a:r>
            <a:r>
              <a:rPr lang="en-US" b="1" dirty="0" smtClean="0">
                <a:solidFill>
                  <a:schemeClr val="tx1"/>
                </a:solidFill>
              </a:rPr>
              <a:t>Page 2 of your handout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Discuss with your team, and jot some notes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Ways </a:t>
            </a:r>
            <a:r>
              <a:rPr lang="en-US" dirty="0">
                <a:solidFill>
                  <a:schemeClr val="tx1"/>
                </a:solidFill>
              </a:rPr>
              <a:t>to acknowledge children individually</a:t>
            </a:r>
          </a:p>
        </p:txBody>
      </p:sp>
    </p:spTree>
    <p:extLst>
      <p:ext uri="{BB962C8B-B14F-4D97-AF65-F5344CB8AC3E}">
        <p14:creationId xmlns:p14="http://schemas.microsoft.com/office/powerpoint/2010/main" val="12142107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40632" y="228600"/>
            <a:ext cx="8674768" cy="1336382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sz="4000" b="1" dirty="0"/>
              <a:t>Group Contingency for Appropriate Behaviour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13C09-11D6-AB44-83A2-85CCA433713E}" type="slidenum">
              <a:rPr lang="en-US" smtClean="0"/>
              <a:t>22</a:t>
            </a:fld>
            <a:endParaRPr lang="en-US" dirty="0"/>
          </a:p>
        </p:txBody>
      </p:sp>
      <p:pic>
        <p:nvPicPr>
          <p:cNvPr id="31746" name="Picture 3" descr="beehive p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142" y="1564982"/>
            <a:ext cx="6761747" cy="459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27346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8546" y="365128"/>
            <a:ext cx="4496803" cy="3075904"/>
          </a:xfrm>
        </p:spPr>
        <p:txBody>
          <a:bodyPr>
            <a:normAutofit/>
          </a:bodyPr>
          <a:lstStyle/>
          <a:p>
            <a:r>
              <a:rPr lang="en-US" sz="4000" b="1" dirty="0"/>
              <a:t>A thermometer to track group success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21" r="20995"/>
          <a:stretch/>
        </p:blipFill>
        <p:spPr bwMode="auto">
          <a:xfrm>
            <a:off x="679623" y="211795"/>
            <a:ext cx="2704246" cy="6338698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55733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5248272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                  </a:t>
            </a:r>
            <a:r>
              <a:rPr lang="en-US" b="1" dirty="0"/>
              <a:t>Planning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/>
            </a:r>
            <a:br>
              <a:rPr lang="en-US" sz="40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>
                <a:solidFill>
                  <a:schemeClr val="tx1"/>
                </a:solidFill>
              </a:rPr>
              <a:t>Use </a:t>
            </a:r>
            <a:r>
              <a:rPr lang="en-US" sz="3200" b="1" dirty="0">
                <a:solidFill>
                  <a:schemeClr val="tx1"/>
                </a:solidFill>
              </a:rPr>
              <a:t>Page 2 of your handout</a:t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/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>Discuss with your team, and jot some </a:t>
            </a:r>
            <a:r>
              <a:rPr lang="en-US" sz="3200" dirty="0" smtClean="0">
                <a:solidFill>
                  <a:schemeClr val="tx1"/>
                </a:solidFill>
              </a:rPr>
              <a:t>notes</a:t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/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>Ways to acknowledge the group for social behavioural success</a:t>
            </a:r>
          </a:p>
        </p:txBody>
      </p:sp>
    </p:spTree>
    <p:extLst>
      <p:ext uri="{BB962C8B-B14F-4D97-AF65-F5344CB8AC3E}">
        <p14:creationId xmlns:p14="http://schemas.microsoft.com/office/powerpoint/2010/main" val="10051808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150851"/>
          </a:xfrm>
        </p:spPr>
        <p:txBody>
          <a:bodyPr>
            <a:normAutofit/>
          </a:bodyPr>
          <a:lstStyle/>
          <a:p>
            <a:r>
              <a:rPr lang="en-US" sz="4000" b="1" dirty="0"/>
              <a:t>The magic ratio </a:t>
            </a:r>
            <a:r>
              <a:rPr lang="en-US" sz="4000" b="1" dirty="0" smtClean="0"/>
              <a:t>3:1 or 4:1 or 5:1 </a:t>
            </a:r>
            <a:endParaRPr lang="en-US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08600" y="1562100"/>
            <a:ext cx="3835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charset="0"/>
                <a:ea typeface="Arial" charset="0"/>
                <a:cs typeface="Arial" charset="0"/>
              </a:rPr>
              <a:t>Ways to increase your own ratio:</a:t>
            </a:r>
          </a:p>
          <a:p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800" dirty="0">
                <a:latin typeface="Arial" charset="0"/>
                <a:ea typeface="Arial" charset="0"/>
                <a:cs typeface="Arial" charset="0"/>
              </a:rPr>
              <a:t>Matches in your pocket</a:t>
            </a:r>
            <a:r>
              <a:rPr lang="is-IS" sz="2800" dirty="0" smtClean="0">
                <a:latin typeface="Arial" charset="0"/>
                <a:ea typeface="Arial" charset="0"/>
                <a:cs typeface="Arial" charset="0"/>
              </a:rPr>
              <a:t>…</a:t>
            </a:r>
          </a:p>
          <a:p>
            <a:endParaRPr lang="is-IS" sz="2800" dirty="0">
              <a:latin typeface="Arial" charset="0"/>
              <a:ea typeface="Arial" charset="0"/>
              <a:cs typeface="Arial" charset="0"/>
            </a:endParaRPr>
          </a:p>
          <a:p>
            <a:r>
              <a:rPr lang="is-IS" sz="2800" dirty="0" smtClean="0">
                <a:latin typeface="Arial" charset="0"/>
                <a:ea typeface="Arial" charset="0"/>
                <a:cs typeface="Arial" charset="0"/>
              </a:rPr>
              <a:t>Peer observation</a:t>
            </a:r>
          </a:p>
          <a:p>
            <a:endParaRPr lang="is-IS" sz="2800" b="1" dirty="0">
              <a:latin typeface="Arial" charset="0"/>
              <a:ea typeface="Arial" charset="0"/>
              <a:cs typeface="Arial" charset="0"/>
            </a:endParaRPr>
          </a:p>
          <a:p>
            <a:r>
              <a:rPr lang="is-IS" sz="2800" b="1" dirty="0" smtClean="0">
                <a:latin typeface="Arial" charset="0"/>
                <a:ea typeface="Arial" charset="0"/>
                <a:cs typeface="Arial" charset="0"/>
              </a:rPr>
              <a:t>Reward yourself!</a:t>
            </a:r>
            <a:endParaRPr lang="en-US" sz="2800" b="1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49" y="1515979"/>
            <a:ext cx="4654782" cy="451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3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Staff acknowledgement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0406" y="1690691"/>
            <a:ext cx="8363187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atin typeface="Arial" charset="0"/>
                <a:ea typeface="Arial" charset="0"/>
                <a:cs typeface="Arial" charset="0"/>
              </a:rPr>
              <a:t>Staff need acknowledgement too!</a:t>
            </a:r>
          </a:p>
          <a:p>
            <a:endParaRPr lang="en-US" dirty="0"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406" y="2444750"/>
            <a:ext cx="820108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02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8"/>
            <a:ext cx="4953000" cy="1325563"/>
          </a:xfrm>
        </p:spPr>
        <p:txBody>
          <a:bodyPr>
            <a:normAutofit/>
          </a:bodyPr>
          <a:lstStyle/>
          <a:p>
            <a:r>
              <a:rPr lang="en-US" b="1" dirty="0"/>
              <a:t>Staff specific verbal feedback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4801" y="1973179"/>
            <a:ext cx="386079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charset="0"/>
                <a:ea typeface="Arial" charset="0"/>
                <a:cs typeface="Arial" charset="0"/>
              </a:rPr>
              <a:t>Specific, genuine gratitude</a:t>
            </a:r>
          </a:p>
          <a:p>
            <a:endParaRPr lang="en-US" sz="32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3200" dirty="0">
                <a:latin typeface="Arial" charset="0"/>
                <a:ea typeface="Arial" charset="0"/>
                <a:cs typeface="Arial" charset="0"/>
              </a:rPr>
              <a:t>Staff skill of the week to observe and </a:t>
            </a:r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>appreciate</a:t>
            </a:r>
            <a:r>
              <a:rPr lang="is-IS" sz="3200" dirty="0" smtClean="0">
                <a:latin typeface="Arial" charset="0"/>
                <a:ea typeface="Arial" charset="0"/>
                <a:cs typeface="Arial" charset="0"/>
              </a:rPr>
              <a:t>… linked to a tangible for staff???</a:t>
            </a:r>
            <a:endParaRPr lang="en-US" sz="32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800" y="558800"/>
            <a:ext cx="4243310" cy="526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36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Staff tangibles</a:t>
            </a:r>
          </a:p>
        </p:txBody>
      </p:sp>
      <p:grpSp>
        <p:nvGrpSpPr>
          <p:cNvPr id="3" name="Shape 800"/>
          <p:cNvGrpSpPr/>
          <p:nvPr/>
        </p:nvGrpSpPr>
        <p:grpSpPr>
          <a:xfrm>
            <a:off x="541865" y="1909054"/>
            <a:ext cx="8060267" cy="3154362"/>
            <a:chOff x="107451938" y="106099800"/>
            <a:chExt cx="5495097" cy="1828800"/>
          </a:xfrm>
        </p:grpSpPr>
        <p:sp>
          <p:nvSpPr>
            <p:cNvPr id="4" name="Shape 801" descr="5%"/>
            <p:cNvSpPr/>
            <p:nvPr/>
          </p:nvSpPr>
          <p:spPr>
            <a:xfrm>
              <a:off x="107451938" y="106099800"/>
              <a:ext cx="5495097" cy="1828800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575" tIns="36575" rIns="36575" bIns="365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alibri"/>
              </a:endParaRPr>
            </a:p>
          </p:txBody>
        </p:sp>
        <p:sp>
          <p:nvSpPr>
            <p:cNvPr id="5" name="Shape 802"/>
            <p:cNvSpPr txBox="1"/>
            <p:nvPr/>
          </p:nvSpPr>
          <p:spPr>
            <a:xfrm>
              <a:off x="108223050" y="107607100"/>
              <a:ext cx="3917950" cy="27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575" tIns="36575" rIns="36575" bIns="365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DR. DUNHAM DOLLAR</a:t>
              </a:r>
              <a:endParaRPr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Shape 803"/>
            <p:cNvSpPr/>
            <p:nvPr/>
          </p:nvSpPr>
          <p:spPr>
            <a:xfrm>
              <a:off x="107861100" y="106546650"/>
              <a:ext cx="4562475" cy="847725"/>
            </a:xfrm>
            <a:prstGeom prst="rect">
              <a:avLst/>
            </a:prstGeom>
            <a:solidFill>
              <a:srgbClr val="D9D9D9"/>
            </a:solidFill>
            <a:ln w="28575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575" tIns="36575" rIns="36575" bIns="365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Calibri"/>
              </a:endParaRPr>
            </a:p>
          </p:txBody>
        </p:sp>
        <p:sp>
          <p:nvSpPr>
            <p:cNvPr id="7" name="Shape 804"/>
            <p:cNvSpPr txBox="1"/>
            <p:nvPr/>
          </p:nvSpPr>
          <p:spPr>
            <a:xfrm>
              <a:off x="111061500" y="106733975"/>
              <a:ext cx="889000" cy="4762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575" tIns="36575" rIns="36575" bIns="365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2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ONE</a:t>
              </a:r>
              <a:endParaRPr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Shape 805"/>
            <p:cNvSpPr txBox="1"/>
            <p:nvPr/>
          </p:nvSpPr>
          <p:spPr>
            <a:xfrm>
              <a:off x="107918250" y="106629200"/>
              <a:ext cx="1571625" cy="67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575" tIns="36575" rIns="36575" bIns="365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Franklin    Elementary School</a:t>
              </a:r>
              <a:endParaRPr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" name="Shape 806"/>
            <p:cNvGrpSpPr/>
            <p:nvPr/>
          </p:nvGrpSpPr>
          <p:grpSpPr>
            <a:xfrm>
              <a:off x="107575350" y="106178350"/>
              <a:ext cx="482600" cy="571500"/>
              <a:chOff x="108242100" y="106140250"/>
              <a:chExt cx="482600" cy="571500"/>
            </a:xfrm>
          </p:grpSpPr>
          <p:sp>
            <p:nvSpPr>
              <p:cNvPr id="20" name="Shape 807"/>
              <p:cNvSpPr/>
              <p:nvPr/>
            </p:nvSpPr>
            <p:spPr>
              <a:xfrm>
                <a:off x="108242100" y="106140250"/>
                <a:ext cx="482600" cy="571500"/>
              </a:xfrm>
              <a:prstGeom prst="star24">
                <a:avLst>
                  <a:gd name="adj" fmla="val 375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36575" tIns="36575" rIns="36575" bIns="365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Arial" charset="0"/>
                  <a:ea typeface="Arial" charset="0"/>
                  <a:cs typeface="Arial" charset="0"/>
                  <a:sym typeface="Calibri"/>
                </a:endParaRPr>
              </a:p>
            </p:txBody>
          </p:sp>
          <p:sp>
            <p:nvSpPr>
              <p:cNvPr id="21" name="Shape 808"/>
              <p:cNvSpPr txBox="1"/>
              <p:nvPr/>
            </p:nvSpPr>
            <p:spPr>
              <a:xfrm>
                <a:off x="108337350" y="106203750"/>
                <a:ext cx="228600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36575" tIns="36575" rIns="36575" bIns="365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4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8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" name="Shape 809" descr="Dr"/>
            <p:cNvPicPr preferRelativeResize="0"/>
            <p:nvPr/>
          </p:nvPicPr>
          <p:blipFill rotWithShape="1">
            <a:blip r:embed="rId2">
              <a:alphaModFix/>
            </a:blip>
            <a:srcRect l="11997" t="13811" r="20695" b="29058"/>
            <a:stretch/>
          </p:blipFill>
          <p:spPr>
            <a:xfrm>
              <a:off x="109689300" y="106181450"/>
              <a:ext cx="905202" cy="1282735"/>
            </a:xfrm>
            <a:prstGeom prst="rect">
              <a:avLst/>
            </a:prstGeom>
            <a:noFill/>
            <a:ln w="1143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</p:pic>
        <p:grpSp>
          <p:nvGrpSpPr>
            <p:cNvPr id="11" name="Shape 810"/>
            <p:cNvGrpSpPr/>
            <p:nvPr/>
          </p:nvGrpSpPr>
          <p:grpSpPr>
            <a:xfrm>
              <a:off x="107575350" y="107232450"/>
              <a:ext cx="482600" cy="571500"/>
              <a:chOff x="108356400" y="106254550"/>
              <a:chExt cx="482600" cy="571500"/>
            </a:xfrm>
          </p:grpSpPr>
          <p:sp>
            <p:nvSpPr>
              <p:cNvPr id="18" name="Shape 811"/>
              <p:cNvSpPr/>
              <p:nvPr/>
            </p:nvSpPr>
            <p:spPr>
              <a:xfrm>
                <a:off x="108356400" y="106254550"/>
                <a:ext cx="482600" cy="571500"/>
              </a:xfrm>
              <a:prstGeom prst="star24">
                <a:avLst>
                  <a:gd name="adj" fmla="val 375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36575" tIns="36575" rIns="36575" bIns="365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Arial" charset="0"/>
                  <a:ea typeface="Arial" charset="0"/>
                  <a:cs typeface="Arial" charset="0"/>
                  <a:sym typeface="Calibri"/>
                </a:endParaRPr>
              </a:p>
            </p:txBody>
          </p:sp>
          <p:sp>
            <p:nvSpPr>
              <p:cNvPr id="19" name="Shape 812"/>
              <p:cNvSpPr txBox="1"/>
              <p:nvPr/>
            </p:nvSpPr>
            <p:spPr>
              <a:xfrm>
                <a:off x="108451650" y="106318050"/>
                <a:ext cx="228600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36575" tIns="36575" rIns="36575" bIns="365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4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8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" name="Shape 813"/>
            <p:cNvGrpSpPr/>
            <p:nvPr/>
          </p:nvGrpSpPr>
          <p:grpSpPr>
            <a:xfrm>
              <a:off x="112248950" y="107270550"/>
              <a:ext cx="482600" cy="571500"/>
              <a:chOff x="108585000" y="106483150"/>
              <a:chExt cx="482600" cy="571500"/>
            </a:xfrm>
          </p:grpSpPr>
          <p:sp>
            <p:nvSpPr>
              <p:cNvPr id="16" name="Shape 814"/>
              <p:cNvSpPr/>
              <p:nvPr/>
            </p:nvSpPr>
            <p:spPr>
              <a:xfrm>
                <a:off x="108585000" y="106483150"/>
                <a:ext cx="482600" cy="571500"/>
              </a:xfrm>
              <a:prstGeom prst="star24">
                <a:avLst>
                  <a:gd name="adj" fmla="val 375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36575" tIns="36575" rIns="36575" bIns="365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Arial" charset="0"/>
                  <a:ea typeface="Arial" charset="0"/>
                  <a:cs typeface="Arial" charset="0"/>
                  <a:sym typeface="Calibri"/>
                </a:endParaRPr>
              </a:p>
            </p:txBody>
          </p:sp>
          <p:sp>
            <p:nvSpPr>
              <p:cNvPr id="17" name="Shape 815"/>
              <p:cNvSpPr txBox="1"/>
              <p:nvPr/>
            </p:nvSpPr>
            <p:spPr>
              <a:xfrm>
                <a:off x="108680250" y="106546650"/>
                <a:ext cx="228600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36575" tIns="36575" rIns="36575" bIns="365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4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8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" name="Shape 816"/>
            <p:cNvGrpSpPr/>
            <p:nvPr/>
          </p:nvGrpSpPr>
          <p:grpSpPr>
            <a:xfrm>
              <a:off x="112252125" y="106178350"/>
              <a:ext cx="482600" cy="571500"/>
              <a:chOff x="108470700" y="106368850"/>
              <a:chExt cx="482600" cy="571500"/>
            </a:xfrm>
          </p:grpSpPr>
          <p:sp>
            <p:nvSpPr>
              <p:cNvPr id="14" name="Shape 817"/>
              <p:cNvSpPr/>
              <p:nvPr/>
            </p:nvSpPr>
            <p:spPr>
              <a:xfrm>
                <a:off x="108470700" y="106368850"/>
                <a:ext cx="482600" cy="571500"/>
              </a:xfrm>
              <a:prstGeom prst="star24">
                <a:avLst>
                  <a:gd name="adj" fmla="val 37500"/>
                </a:avLst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36575" tIns="36575" rIns="36575" bIns="365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Arial" charset="0"/>
                  <a:ea typeface="Arial" charset="0"/>
                  <a:cs typeface="Arial" charset="0"/>
                  <a:sym typeface="Calibri"/>
                </a:endParaRPr>
              </a:p>
            </p:txBody>
          </p:sp>
          <p:sp>
            <p:nvSpPr>
              <p:cNvPr id="15" name="Shape 818"/>
              <p:cNvSpPr txBox="1"/>
              <p:nvPr/>
            </p:nvSpPr>
            <p:spPr>
              <a:xfrm>
                <a:off x="108565950" y="106432350"/>
                <a:ext cx="228600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36575" tIns="36575" rIns="36575" bIns="365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4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8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355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5" name="Shape 825"/>
          <p:cNvGraphicFramePr/>
          <p:nvPr/>
        </p:nvGraphicFramePr>
        <p:xfrm>
          <a:off x="333631" y="1387476"/>
          <a:ext cx="8501450" cy="45259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194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848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194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4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9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944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1944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91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libri"/>
                        </a:rPr>
                        <a:t>10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libri"/>
                        </a:rPr>
                        <a:t>15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libri"/>
                        </a:rPr>
                        <a:t>20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libri"/>
                        </a:rPr>
                        <a:t>25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libri"/>
                        </a:rPr>
                        <a:t>30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libri"/>
                        </a:rPr>
                        <a:t>40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libri"/>
                        </a:rPr>
                        <a:t>50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126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Take and pick up students from Encore classes for 1 day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Free pass for one duty 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Dust a 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classroom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Free pass for duty (2 days)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Reserve parking spot for 1 week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Leave 30 minutes early on Friday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Jean Pass for entire staff for 1 day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86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Copy 3 class sets of papers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Extra time for lunch (15 minutes)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Jean pass for a day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1 day of    graded and filed papers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Papers copied for one week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Jean pass for entire week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Flip Flop pass for entire staff for 1 day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05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Favorite snack or candy bar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Read to          a class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Sweatpants pass for a day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 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 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 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Sweatpants pass for entire staff for one day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65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Free 32 oz. 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soda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 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Flip flop pass for a day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 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 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 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 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65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 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 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 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 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 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 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Times New Roman"/>
                        </a:rPr>
                        <a:t> </a:t>
                      </a:r>
                      <a:endParaRPr sz="800" b="0" i="0" dirty="0">
                        <a:solidFill>
                          <a:srgbClr val="000000"/>
                        </a:solidFill>
                        <a:latin typeface="Arial" charset="0"/>
                        <a:ea typeface="Arial" charset="0"/>
                        <a:cs typeface="Arial" charset="0"/>
                        <a:sym typeface="Calibri"/>
                      </a:endParaRPr>
                    </a:p>
                  </a:txBody>
                  <a:tcPr marL="27600" marR="27600" marT="27600" marB="2760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826" name="Shape 826"/>
          <p:cNvSpPr/>
          <p:nvPr/>
        </p:nvSpPr>
        <p:spPr>
          <a:xfrm>
            <a:off x="2403475" y="2971800"/>
            <a:ext cx="8256588" cy="5929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Arial" charset="0"/>
              <a:ea typeface="Arial" charset="0"/>
              <a:cs typeface="Arial" charset="0"/>
              <a:sym typeface="Calibri"/>
            </a:endParaRPr>
          </a:p>
        </p:txBody>
      </p:sp>
      <p:sp>
        <p:nvSpPr>
          <p:cNvPr id="827" name="Shape 82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0" u="none" strike="noStrike" cap="none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Dr. Dunham’s Dollars</a:t>
            </a:r>
            <a:endParaRPr sz="4400" b="0" u="none" strike="noStrike" cap="none" dirty="0">
              <a:solidFill>
                <a:schemeClr val="dk1"/>
              </a:solidFill>
              <a:latin typeface="Arial" charset="0"/>
              <a:ea typeface="Arial" charset="0"/>
              <a:cs typeface="Arial" charset="0"/>
              <a:sym typeface="Calibri"/>
            </a:endParaRPr>
          </a:p>
        </p:txBody>
      </p:sp>
      <p:grpSp>
        <p:nvGrpSpPr>
          <p:cNvPr id="5" name="Shape 677"/>
          <p:cNvGrpSpPr/>
          <p:nvPr/>
        </p:nvGrpSpPr>
        <p:grpSpPr>
          <a:xfrm>
            <a:off x="12700" y="6211407"/>
            <a:ext cx="9144378" cy="659292"/>
            <a:chOff x="12700" y="6211407"/>
            <a:chExt cx="9144378" cy="659292"/>
          </a:xfrm>
        </p:grpSpPr>
        <p:sp>
          <p:nvSpPr>
            <p:cNvPr id="6" name="Shape 678"/>
            <p:cNvSpPr/>
            <p:nvPr/>
          </p:nvSpPr>
          <p:spPr>
            <a:xfrm>
              <a:off x="12700" y="6756656"/>
              <a:ext cx="9144000" cy="114043"/>
            </a:xfrm>
            <a:prstGeom prst="rect">
              <a:avLst/>
            </a:prstGeom>
            <a:gradFill>
              <a:gsLst>
                <a:gs pos="0">
                  <a:srgbClr val="FF0000"/>
                </a:gs>
                <a:gs pos="100000">
                  <a:srgbClr val="FFFFFF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libri"/>
              </a:endParaRPr>
            </a:p>
          </p:txBody>
        </p:sp>
        <p:sp>
          <p:nvSpPr>
            <p:cNvPr id="7" name="Shape 679"/>
            <p:cNvSpPr/>
            <p:nvPr/>
          </p:nvSpPr>
          <p:spPr>
            <a:xfrm>
              <a:off x="12700" y="6288897"/>
              <a:ext cx="9144378" cy="283567"/>
            </a:xfrm>
            <a:prstGeom prst="rect">
              <a:avLst/>
            </a:prstGeom>
            <a:gradFill>
              <a:gsLst>
                <a:gs pos="0">
                  <a:srgbClr val="008000"/>
                </a:gs>
                <a:gs pos="75000">
                  <a:srgbClr val="008000"/>
                </a:gs>
                <a:gs pos="100000">
                  <a:srgbClr val="FFFFF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libri"/>
              </a:endParaRPr>
            </a:p>
          </p:txBody>
        </p:sp>
        <p:sp>
          <p:nvSpPr>
            <p:cNvPr id="8" name="Shape 680"/>
            <p:cNvSpPr/>
            <p:nvPr/>
          </p:nvSpPr>
          <p:spPr>
            <a:xfrm>
              <a:off x="12700" y="6572093"/>
              <a:ext cx="9144000" cy="184935"/>
            </a:xfrm>
            <a:prstGeom prst="rect">
              <a:avLst/>
            </a:prstGeom>
            <a:gradFill>
              <a:gsLst>
                <a:gs pos="0">
                  <a:srgbClr val="FFF123"/>
                </a:gs>
                <a:gs pos="65000">
                  <a:srgbClr val="FFF123"/>
                </a:gs>
                <a:gs pos="90000">
                  <a:srgbClr val="FFFFFF"/>
                </a:gs>
                <a:gs pos="100000">
                  <a:srgbClr val="FFFFF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libri"/>
              </a:endParaRPr>
            </a:p>
          </p:txBody>
        </p:sp>
        <p:sp>
          <p:nvSpPr>
            <p:cNvPr id="9" name="Shape 681"/>
            <p:cNvSpPr txBox="1"/>
            <p:nvPr/>
          </p:nvSpPr>
          <p:spPr>
            <a:xfrm>
              <a:off x="673596" y="6211407"/>
              <a:ext cx="1752104" cy="369332"/>
            </a:xfrm>
            <a:prstGeom prst="rect">
              <a:avLst/>
            </a:prstGeom>
            <a:noFill/>
            <a:ln>
              <a:noFill/>
            </a:ln>
            <a:effectLst>
              <a:outerShdw blurRad="44450" dist="38100" dir="2700000" algn="tl" rotWithShape="0">
                <a:srgbClr val="008000"/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dirty="0">
                  <a:solidFill>
                    <a:schemeClr val="lt1"/>
                  </a:solidFill>
                  <a:latin typeface="Arial" charset="0"/>
                  <a:ea typeface="Arial" charset="0"/>
                  <a:cs typeface="Arial" charset="0"/>
                  <a:sym typeface="Calibri"/>
                </a:rPr>
                <a:t>MO SW-PBS</a:t>
              </a:r>
              <a:endParaRPr sz="18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1927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en-US" dirty="0"/>
              <a:t>Missouri SW PBS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en-US" dirty="0">
                <a:hlinkClick r:id="rId2"/>
              </a:rPr>
              <a:t>www.Pbismissouri.org</a:t>
            </a:r>
            <a:r>
              <a:rPr lang="en-US" dirty="0"/>
              <a:t> </a:t>
            </a:r>
          </a:p>
          <a:p>
            <a:pPr marL="0" indent="0">
              <a:lnSpc>
                <a:spcPct val="160000"/>
              </a:lnSpc>
              <a:spcBef>
                <a:spcPts val="1600"/>
              </a:spcBef>
              <a:spcAft>
                <a:spcPts val="1200"/>
              </a:spcAft>
              <a:buNone/>
            </a:pPr>
            <a:r>
              <a:rPr lang="en-US" dirty="0"/>
              <a:t>Pyramid Model CSEFL         </a:t>
            </a:r>
            <a:r>
              <a:rPr lang="en-US" dirty="0">
                <a:hlinkClick r:id="rId3"/>
              </a:rPr>
              <a:t>http://csefel.vanderbilt.edu/</a:t>
            </a:r>
            <a:endParaRPr lang="en-US" dirty="0"/>
          </a:p>
          <a:p>
            <a:pPr marL="0" indent="0">
              <a:lnSpc>
                <a:spcPct val="160000"/>
              </a:lnSpc>
              <a:spcBef>
                <a:spcPts val="1600"/>
              </a:spcBef>
              <a:spcAft>
                <a:spcPts val="1200"/>
              </a:spcAft>
              <a:buNone/>
            </a:pPr>
            <a:r>
              <a:rPr lang="en-US" dirty="0"/>
              <a:t>PBIS National Technical Assistance </a:t>
            </a:r>
            <a:r>
              <a:rPr lang="en-US" dirty="0" smtClean="0"/>
              <a:t>Centre </a:t>
            </a:r>
            <a:r>
              <a:rPr lang="en-US" u="sng" dirty="0" smtClean="0">
                <a:solidFill>
                  <a:srgbClr val="0070C0"/>
                </a:solidFill>
              </a:rPr>
              <a:t>https</a:t>
            </a:r>
            <a:r>
              <a:rPr lang="en-US" u="sng" dirty="0">
                <a:solidFill>
                  <a:srgbClr val="0070C0"/>
                </a:solidFill>
              </a:rPr>
              <a:t>://www.pbis.org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5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Specific Positive Feedback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Sharing the skill with parents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Tell – provide information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Show – model in your service</a:t>
            </a:r>
          </a:p>
        </p:txBody>
      </p:sp>
    </p:spTree>
    <p:extLst>
      <p:ext uri="{BB962C8B-B14F-4D97-AF65-F5344CB8AC3E}">
        <p14:creationId xmlns:p14="http://schemas.microsoft.com/office/powerpoint/2010/main" val="7308962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470" t="6339" r="4012"/>
          <a:stretch/>
        </p:blipFill>
        <p:spPr>
          <a:xfrm>
            <a:off x="148856" y="212651"/>
            <a:ext cx="8846288" cy="603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740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8463" y="365128"/>
            <a:ext cx="7974419" cy="6009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875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1621" y="335588"/>
            <a:ext cx="4523874" cy="649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23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 altLang="x-none"/>
          </a:p>
        </p:txBody>
      </p:sp>
      <p:pic>
        <p:nvPicPr>
          <p:cNvPr id="41986" name="Content Placeholder 3" descr="DSC03722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8300" y="660402"/>
            <a:ext cx="8318500" cy="5040313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13C09-11D6-AB44-83A2-85CCA433713E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0443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2921" y="620309"/>
            <a:ext cx="1352550" cy="3483858"/>
          </a:xfrm>
        </p:spPr>
        <p:txBody>
          <a:bodyPr>
            <a:normAutofit/>
          </a:bodyPr>
          <a:lstStyle/>
          <a:p>
            <a:r>
              <a:rPr lang="en-US" sz="1100" dirty="0"/>
              <a:t>Thomas Phelan, author of the Magic parenting guide, shares the four things parents need to know about using </a:t>
            </a:r>
            <a:r>
              <a:rPr lang="en-US" sz="1100"/>
              <a:t>praise</a:t>
            </a:r>
            <a:r>
              <a:rPr lang="en-US" sz="1100" smtClean="0"/>
              <a:t>.</a:t>
            </a:r>
            <a:br>
              <a:rPr lang="en-US" sz="1100" smtClean="0"/>
            </a:br>
            <a:r>
              <a:rPr lang="en-US" sz="1100"/>
              <a:t/>
            </a:r>
            <a:br>
              <a:rPr lang="en-US" sz="1100"/>
            </a:b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dirty="0" smtClean="0"/>
              <a:t>Image from 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/>
              <a:t>https://</a:t>
            </a:r>
            <a:r>
              <a:rPr lang="en-US" sz="1100" dirty="0" err="1"/>
              <a:t>www.pinterest.com</a:t>
            </a:r>
            <a:r>
              <a:rPr lang="en-US" sz="1100" dirty="0"/>
              <a:t>/pin/30610472450526286</a:t>
            </a:r>
            <a:r>
              <a:rPr lang="en-US" sz="1100" dirty="0" smtClean="0"/>
              <a:t>/</a:t>
            </a:r>
            <a:br>
              <a:rPr lang="en-US" sz="1100" dirty="0" smtClean="0"/>
            </a:br>
            <a:endParaRPr lang="en-US" sz="11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1000" y="177801"/>
            <a:ext cx="5511800" cy="668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18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Focus for this session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Giving </a:t>
            </a:r>
            <a:r>
              <a:rPr lang="en-US" b="1" dirty="0"/>
              <a:t>specific feedback </a:t>
            </a:r>
            <a:r>
              <a:rPr lang="en-US" dirty="0"/>
              <a:t>to increase behaviour success</a:t>
            </a:r>
          </a:p>
          <a:p>
            <a:endParaRPr lang="en-US" dirty="0"/>
          </a:p>
          <a:p>
            <a:r>
              <a:rPr lang="en-US" dirty="0"/>
              <a:t>Building reinforcement systems to support adults to use more specific feedback</a:t>
            </a:r>
          </a:p>
          <a:p>
            <a:pPr lvl="1"/>
            <a:r>
              <a:rPr lang="en-US" dirty="0"/>
              <a:t>Group</a:t>
            </a:r>
          </a:p>
          <a:p>
            <a:pPr lvl="1"/>
            <a:r>
              <a:rPr lang="en-US" dirty="0"/>
              <a:t>Individual</a:t>
            </a:r>
          </a:p>
          <a:p>
            <a:pPr lvl="1"/>
            <a:r>
              <a:rPr lang="en-US" dirty="0"/>
              <a:t>Staff!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50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Where does giving specific feedback fit with the NQS?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3330" y="1997242"/>
            <a:ext cx="5461596" cy="3898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Assessment guide for </a:t>
            </a:r>
            <a:r>
              <a:rPr lang="en-US" b="1" dirty="0"/>
              <a:t>Element 5.2.3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/>
              <a:t>Assessors may observe children:</a:t>
            </a:r>
          </a:p>
          <a:p>
            <a:pPr marL="0" indent="0">
              <a:buNone/>
            </a:pPr>
            <a:r>
              <a:rPr lang="en-US" dirty="0"/>
              <a:t>• </a:t>
            </a:r>
            <a:r>
              <a:rPr lang="en-US" b="1" dirty="0"/>
              <a:t>being acknowledged when they make positive choices in managing their own </a:t>
            </a:r>
            <a:r>
              <a:rPr lang="en-US" b="1" dirty="0" smtClean="0"/>
              <a:t>behaviour</a:t>
            </a:r>
          </a:p>
          <a:p>
            <a:pPr marL="0" indent="0">
              <a:buNone/>
            </a:pPr>
            <a:endParaRPr lang="en-US" b="1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940" y="1997242"/>
            <a:ext cx="2708631" cy="389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116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Verbal acknowledgement of social and behavioural skills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012" y="1825625"/>
            <a:ext cx="3537284" cy="4351338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We </a:t>
            </a:r>
            <a:r>
              <a:rPr lang="en-US" dirty="0"/>
              <a:t>are moving away from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Praise </a:t>
            </a:r>
          </a:p>
          <a:p>
            <a:pPr marL="0" indent="0">
              <a:buNone/>
            </a:pPr>
            <a:r>
              <a:rPr lang="en-US" dirty="0"/>
              <a:t>to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B050"/>
                </a:solidFill>
              </a:rPr>
              <a:t>Specific feedback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0" y="2000584"/>
            <a:ext cx="4610100" cy="353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7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14305"/>
              </p:ext>
            </p:extLst>
          </p:nvPr>
        </p:nvGraphicFramePr>
        <p:xfrm>
          <a:off x="370703" y="370703"/>
          <a:ext cx="8427308" cy="5852160"/>
        </p:xfrm>
        <a:graphic>
          <a:graphicData uri="http://schemas.openxmlformats.org/drawingml/2006/table">
            <a:tbl>
              <a:tblPr/>
              <a:tblGrid>
                <a:gridCol w="23965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307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6824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Praise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Specific, Positive Feedback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55226">
                <a:tc>
                  <a:txBody>
                    <a:bodyPr/>
                    <a:lstStyle/>
                    <a:p>
                      <a:pPr marL="457200" marR="0" lvl="0" indent="-4572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To express favorable judgment of</a:t>
                      </a:r>
                    </a:p>
                    <a:p>
                      <a:pPr marL="457200" marR="0" lvl="0" indent="-4572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An expression of approval </a:t>
                      </a:r>
                    </a:p>
                    <a:p>
                      <a:pPr marL="457200" marR="0" lvl="0" indent="-4572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457200" marR="0" lvl="0" indent="-4572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Examples:</a:t>
                      </a:r>
                    </a:p>
                    <a:p>
                      <a:pPr marL="457200" marR="0" lvl="0" indent="-4572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“Good girl/boy”</a:t>
                      </a:r>
                    </a:p>
                    <a:p>
                      <a:pPr marL="457200" marR="0" lvl="0" indent="-4572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“Good job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”</a:t>
                      </a:r>
                    </a:p>
                    <a:p>
                      <a:pPr marL="457200" marR="0" lvl="0" indent="-4572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“You are the best”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457200" marR="0" lvl="0" indent="-4572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04863" marR="0" lvl="0" indent="-5365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>
                          <a:tab pos="903288" algn="l"/>
                        </a:tabLst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Is specific and detailed feedback</a:t>
                      </a:r>
                    </a:p>
                    <a:p>
                      <a:pPr marL="804863" marR="0" lvl="0" indent="-5365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>
                          <a:tab pos="903288" algn="l"/>
                        </a:tabLst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Is contingent upon desired behaviour</a:t>
                      </a:r>
                    </a:p>
                    <a:p>
                      <a:pPr marL="804863" marR="0" lvl="0" indent="-5365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>
                          <a:tab pos="903288" algn="l"/>
                        </a:tabLst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Is used in an instructional manner</a:t>
                      </a:r>
                    </a:p>
                    <a:p>
                      <a:pPr marL="804863" marR="0" lvl="0" indent="-5365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>
                          <a:tab pos="903288" algn="l"/>
                        </a:tabLst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Focuses on effort and improvement</a:t>
                      </a:r>
                    </a:p>
                    <a:p>
                      <a:pPr marL="804863" marR="0" lvl="0" indent="-5365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>
                          <a:tab pos="903288" algn="l"/>
                        </a:tabLst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Avoids competition and comparison between children</a:t>
                      </a:r>
                    </a:p>
                    <a:p>
                      <a:pPr marL="804863" marR="0" lvl="0" indent="-5365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>
                          <a:tab pos="903288" algn="l"/>
                        </a:tabLst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Focuses on contribution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4460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842E668-B072-4E8C-8D9B-D3ED81353B38}" type="slidenum">
              <a:rPr lang="en-AU" smtClean="0">
                <a:ea typeface="Arial" charset="0"/>
                <a:cs typeface="Arial" charset="0"/>
              </a:rPr>
              <a:pPr/>
              <a:t>7</a:t>
            </a:fld>
            <a:endParaRPr lang="en-AU" dirty="0"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3330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477085"/>
          </a:xfrm>
        </p:spPr>
        <p:txBody>
          <a:bodyPr>
            <a:normAutofit/>
          </a:bodyPr>
          <a:lstStyle/>
          <a:p>
            <a:r>
              <a:rPr lang="en-US" sz="1200" dirty="0"/>
              <a:t>https://</a:t>
            </a:r>
            <a:r>
              <a:rPr lang="en-US" sz="1200" dirty="0" err="1"/>
              <a:t>hooffallsandfootfalls.com</a:t>
            </a:r>
            <a:r>
              <a:rPr lang="en-US" sz="1200" dirty="0"/>
              <a:t>/specific-positive-feedback-is-this-unicorn-in-your-lesson/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6325" y="842211"/>
            <a:ext cx="6891350" cy="533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508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Positive Specific Feedback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67853"/>
            <a:ext cx="7886700" cy="4709110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>
                <a:solidFill>
                  <a:srgbClr val="000000"/>
                </a:solidFill>
              </a:rPr>
              <a:t>Is a powerful tool for </a:t>
            </a:r>
            <a:endParaRPr lang="en-US" dirty="0" smtClean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A) building </a:t>
            </a:r>
            <a:r>
              <a:rPr lang="en-US" dirty="0">
                <a:solidFill>
                  <a:srgbClr val="000000"/>
                </a:solidFill>
              </a:rPr>
              <a:t>a children's self-esteem and positive sense of self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B) Increasing the likelihood kids will achieve behaviour success</a:t>
            </a:r>
            <a:endParaRPr lang="en-US" dirty="0">
              <a:solidFill>
                <a:srgbClr val="000000"/>
              </a:solidFill>
            </a:endParaRPr>
          </a:p>
          <a:p>
            <a:pPr lvl="0"/>
            <a:r>
              <a:rPr lang="en-US" dirty="0">
                <a:solidFill>
                  <a:srgbClr val="000000"/>
                </a:solidFill>
              </a:rPr>
              <a:t>The recommended ratio of positive to corrective feedback is 4:1</a:t>
            </a:r>
            <a:endParaRPr lang="en-AU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The recommended ratio of to positive specific feedback to error correction is even higher for </a:t>
            </a:r>
            <a:r>
              <a:rPr lang="en-US" dirty="0" smtClean="0">
                <a:solidFill>
                  <a:srgbClr val="000000"/>
                </a:solidFill>
              </a:rPr>
              <a:t>children's </a:t>
            </a:r>
            <a:r>
              <a:rPr lang="en-US" dirty="0">
                <a:solidFill>
                  <a:srgbClr val="000000"/>
                </a:solidFill>
              </a:rPr>
              <a:t>impacted by trauma due to the predictability it creates.</a:t>
            </a:r>
            <a:r>
              <a:rPr lang="en-AU" dirty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385489"/>
      </p:ext>
    </p:extLst>
  </p:cSld>
  <p:clrMapOvr>
    <a:masterClrMapping/>
  </p:clrMapOvr>
</p:sld>
</file>

<file path=ppt/theme/theme1.xml><?xml version="1.0" encoding="utf-8"?>
<a:theme xmlns:a="http://schemas.openxmlformats.org/drawingml/2006/main" name="Ryppl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ypple Theme" id="{19435969-D7AA-044C-992A-3C7AE324111B}" vid="{4C5759A3-F23F-5A42-B854-8E6D1E9B2DEB}"/>
    </a:ext>
  </a:extLst>
</a:theme>
</file>

<file path=ppt/theme/theme2.xml><?xml version="1.0" encoding="utf-8"?>
<a:theme xmlns:a="http://schemas.openxmlformats.org/drawingml/2006/main" name="rypple_powerpoint master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4E39D5C6-120E-9247-B0E8-276F8682BE40}" vid="{848BCBC2-16EF-D244-B79D-4432BF27896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952</Words>
  <Application>Microsoft Macintosh PowerPoint</Application>
  <PresentationFormat>On-screen Show (4:3)</PresentationFormat>
  <Paragraphs>182</Paragraphs>
  <Slides>35</Slides>
  <Notes>3</Notes>
  <HiddenSlides>2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Times New Roman</vt:lpstr>
      <vt:lpstr>Rypple Theme</vt:lpstr>
      <vt:lpstr>rypple_powerpoint master</vt:lpstr>
      <vt:lpstr>Regional Community Childcare Development Fund Positive Behaviour Support  in Early Childhood</vt:lpstr>
      <vt:lpstr>Phase Two Modules</vt:lpstr>
      <vt:lpstr>Acknowledgements:</vt:lpstr>
      <vt:lpstr>Focus for this session</vt:lpstr>
      <vt:lpstr>Where does giving specific feedback fit with the NQS? </vt:lpstr>
      <vt:lpstr>Verbal acknowledgement of social and behavioural skills</vt:lpstr>
      <vt:lpstr>PowerPoint Presentation</vt:lpstr>
      <vt:lpstr>https://hooffallsandfootfalls.com/specific-positive-feedback-is-this-unicorn-in-your-lesson/</vt:lpstr>
      <vt:lpstr>Positive Specific Feedback </vt:lpstr>
      <vt:lpstr>3 ways to use effective, specific acknowledgement</vt:lpstr>
      <vt:lpstr>1. Report what you see (narrating). </vt:lpstr>
      <vt:lpstr>2. Connect it with an expectation</vt:lpstr>
      <vt:lpstr>3. Emphasize the impact on others. </vt:lpstr>
      <vt:lpstr>Using Positive Feedback and Encouragement</vt:lpstr>
      <vt:lpstr>Planning specific, positive feedback statements</vt:lpstr>
      <vt:lpstr>Reinforcement Systems </vt:lpstr>
      <vt:lpstr>PowerPoint Presentation</vt:lpstr>
      <vt:lpstr>PowerPoint Presentation</vt:lpstr>
      <vt:lpstr>PowerPoint Presentation</vt:lpstr>
      <vt:lpstr>Individual specific feedback</vt:lpstr>
      <vt:lpstr>Planning</vt:lpstr>
      <vt:lpstr>Group Contingency for Appropriate Behaviour</vt:lpstr>
      <vt:lpstr>A thermometer to track group success</vt:lpstr>
      <vt:lpstr>                  Planning   Use Page 2 of your handout  Discuss with your team, and jot some notes  Ways to acknowledge the group for social behavioural success</vt:lpstr>
      <vt:lpstr>The magic ratio 3:1 or 4:1 or 5:1 </vt:lpstr>
      <vt:lpstr>Staff acknowledgement</vt:lpstr>
      <vt:lpstr>Staff specific verbal feedback</vt:lpstr>
      <vt:lpstr>Staff tangibles</vt:lpstr>
      <vt:lpstr>Dr. Dunham’s Dollars</vt:lpstr>
      <vt:lpstr>Specific Positive Feedback</vt:lpstr>
      <vt:lpstr>PowerPoint Presentation</vt:lpstr>
      <vt:lpstr>PowerPoint Presentation</vt:lpstr>
      <vt:lpstr>PowerPoint Presentation</vt:lpstr>
      <vt:lpstr>PowerPoint Presentation</vt:lpstr>
      <vt:lpstr>Thomas Phelan, author of the Magic parenting guide, shares the four things parents need to know about using praise.   Image from  https://www.pinterest.com/pin/30610472450526286/ 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RCCCDF Day 1</dc:title>
  <dc:creator>Jennifer Payne</dc:creator>
  <cp:lastModifiedBy>Jennifer Payne</cp:lastModifiedBy>
  <cp:revision>48</cp:revision>
  <cp:lastPrinted>2019-05-22T22:27:22Z</cp:lastPrinted>
  <dcterms:created xsi:type="dcterms:W3CDTF">2019-02-04T23:01:27Z</dcterms:created>
  <dcterms:modified xsi:type="dcterms:W3CDTF">2019-07-11T06:59:04Z</dcterms:modified>
</cp:coreProperties>
</file>