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5"/>
  </p:notesMasterIdLst>
  <p:handoutMasterIdLst>
    <p:handoutMasterId r:id="rId26"/>
  </p:handoutMasterIdLst>
  <p:sldIdLst>
    <p:sldId id="926" r:id="rId2"/>
    <p:sldId id="858" r:id="rId3"/>
    <p:sldId id="273" r:id="rId4"/>
    <p:sldId id="902" r:id="rId5"/>
    <p:sldId id="602" r:id="rId6"/>
    <p:sldId id="904" r:id="rId7"/>
    <p:sldId id="259" r:id="rId8"/>
    <p:sldId id="264" r:id="rId9"/>
    <p:sldId id="257" r:id="rId10"/>
    <p:sldId id="258" r:id="rId11"/>
    <p:sldId id="927" r:id="rId12"/>
    <p:sldId id="893" r:id="rId13"/>
    <p:sldId id="371" r:id="rId14"/>
    <p:sldId id="896" r:id="rId15"/>
    <p:sldId id="483" r:id="rId16"/>
    <p:sldId id="897" r:id="rId17"/>
    <p:sldId id="898" r:id="rId18"/>
    <p:sldId id="843" r:id="rId19"/>
    <p:sldId id="282" r:id="rId20"/>
    <p:sldId id="909" r:id="rId21"/>
    <p:sldId id="906" r:id="rId22"/>
    <p:sldId id="899" r:id="rId23"/>
    <p:sldId id="853"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A4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67"/>
    <p:restoredTop sz="93197"/>
  </p:normalViewPr>
  <p:slideViewPr>
    <p:cSldViewPr snapToGrid="0" snapToObjects="1">
      <p:cViewPr varScale="1">
        <p:scale>
          <a:sx n="119" d="100"/>
          <a:sy n="119" d="100"/>
        </p:scale>
        <p:origin x="2240" y="18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2DCB28D-E6FA-3C44-822E-A047CC344D5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AU" dirty="0">
                <a:latin typeface="Arial" charset="0"/>
              </a:rPr>
              <a:t>This is a draft document in development and supported by the State Government’s Royalties for Regions program and the Department of Communities.</a:t>
            </a:r>
            <a:endParaRPr lang="en-US" dirty="0">
              <a:latin typeface="Arial" charset="0"/>
            </a:endParaRPr>
          </a:p>
        </p:txBody>
      </p:sp>
      <p:sp>
        <p:nvSpPr>
          <p:cNvPr id="3" name="Date Placeholder 2">
            <a:extLst>
              <a:ext uri="{FF2B5EF4-FFF2-40B4-BE49-F238E27FC236}">
                <a16:creationId xmlns:a16="http://schemas.microsoft.com/office/drawing/2014/main" id="{AFF18E9C-2263-F242-8762-69A880930E9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BE3A50-6B2F-064D-8292-B6049E33CA34}" type="datetimeFigureOut">
              <a:rPr lang="en-US" smtClean="0">
                <a:latin typeface="Arial" charset="0"/>
              </a:rPr>
              <a:t>6/18/19</a:t>
            </a:fld>
            <a:endParaRPr lang="en-US" dirty="0">
              <a:latin typeface="Arial" charset="0"/>
            </a:endParaRPr>
          </a:p>
        </p:txBody>
      </p:sp>
      <p:sp>
        <p:nvSpPr>
          <p:cNvPr id="4" name="Footer Placeholder 3">
            <a:extLst>
              <a:ext uri="{FF2B5EF4-FFF2-40B4-BE49-F238E27FC236}">
                <a16:creationId xmlns:a16="http://schemas.microsoft.com/office/drawing/2014/main" id="{D88502E9-977D-1340-853F-1BA69872B12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AU" dirty="0">
                <a:latin typeface="Arial" charset="0"/>
              </a:rPr>
              <a:t>This is a draft document in development and supported by the State Government’s Royalties for Regions program and the Department of Communities.</a:t>
            </a:r>
            <a:endParaRPr lang="en-US" dirty="0">
              <a:latin typeface="Arial" charset="0"/>
            </a:endParaRPr>
          </a:p>
        </p:txBody>
      </p:sp>
      <p:sp>
        <p:nvSpPr>
          <p:cNvPr id="5" name="Slide Number Placeholder 4">
            <a:extLst>
              <a:ext uri="{FF2B5EF4-FFF2-40B4-BE49-F238E27FC236}">
                <a16:creationId xmlns:a16="http://schemas.microsoft.com/office/drawing/2014/main" id="{635B31B1-9B84-1342-BBD4-A7E02247EA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3EAC6A-827D-4540-97C6-8A032459BCB4}" type="slidenum">
              <a:rPr lang="en-US" smtClean="0">
                <a:latin typeface="Arial" charset="0"/>
              </a:rPr>
              <a:t>‹#›</a:t>
            </a:fld>
            <a:endParaRPr lang="en-US" dirty="0">
              <a:latin typeface="Arial" charset="0"/>
            </a:endParaRPr>
          </a:p>
        </p:txBody>
      </p:sp>
    </p:spTree>
    <p:extLst>
      <p:ext uri="{BB962C8B-B14F-4D97-AF65-F5344CB8AC3E}">
        <p14:creationId xmlns:p14="http://schemas.microsoft.com/office/powerpoint/2010/main" val="342106601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r>
              <a:rPr lang="en-AU"/>
              <a:t>This is a draft document in development and supported by the State Government’s Royalties for Regions program and the Department of Communities.</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9336C6F7-1420-4847-86E5-272EB6803E15}" type="datetimeFigureOut">
              <a:rPr lang="en-US" smtClean="0"/>
              <a:pPr/>
              <a:t>6/18/19</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r>
              <a:rPr lang="en-AU"/>
              <a:t>This is a draft document in development and supported by the State Government’s Royalties for Regions program and the Department of Communities.</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06D525C5-CB0C-DF44-AF9B-0DBB4A69F471}" type="slidenum">
              <a:rPr lang="en-US" smtClean="0"/>
              <a:pPr/>
              <a:t>‹#›</a:t>
            </a:fld>
            <a:endParaRPr lang="en-US" dirty="0"/>
          </a:p>
        </p:txBody>
      </p:sp>
    </p:spTree>
    <p:extLst>
      <p:ext uri="{BB962C8B-B14F-4D97-AF65-F5344CB8AC3E}">
        <p14:creationId xmlns:p14="http://schemas.microsoft.com/office/powerpoint/2010/main" val="2903820134"/>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5" name="Footer Placeholder 4"/>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6" name="Slide Number Placeholder 5"/>
          <p:cNvSpPr>
            <a:spLocks noGrp="1"/>
          </p:cNvSpPr>
          <p:nvPr>
            <p:ph type="sldNum" sz="quarter" idx="5"/>
          </p:nvPr>
        </p:nvSpPr>
        <p:spPr/>
        <p:txBody>
          <a:bodyPr/>
          <a:lstStyle/>
          <a:p>
            <a:fld id="{06D525C5-CB0C-DF44-AF9B-0DBB4A69F471}" type="slidenum">
              <a:rPr lang="en-US" smtClean="0"/>
              <a:pPr/>
              <a:t>1</a:t>
            </a:fld>
            <a:endParaRPr lang="en-US" dirty="0"/>
          </a:p>
        </p:txBody>
      </p:sp>
    </p:spTree>
    <p:extLst>
      <p:ext uri="{BB962C8B-B14F-4D97-AF65-F5344CB8AC3E}">
        <p14:creationId xmlns:p14="http://schemas.microsoft.com/office/powerpoint/2010/main" val="4180521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321CFF48-F335-4261-94DB-DC97E795B0D9}" type="slidenum">
              <a:rPr lang="en-US" smtClean="0"/>
              <a:pPr/>
              <a:t>17</a:t>
            </a:fld>
            <a:endParaRPr lang="en-US"/>
          </a:p>
        </p:txBody>
      </p:sp>
      <p:sp>
        <p:nvSpPr>
          <p:cNvPr id="122883" name="Rectangle 2"/>
          <p:cNvSpPr>
            <a:spLocks noGrp="1" noRot="1" noChangeAspect="1" noChangeArrowheads="1" noTextEdit="1"/>
          </p:cNvSpPr>
          <p:nvPr>
            <p:ph type="sldImg"/>
          </p:nvPr>
        </p:nvSpPr>
        <p:spPr>
          <a:xfrm>
            <a:off x="1144588" y="669925"/>
            <a:ext cx="4567237" cy="3425825"/>
          </a:xfrm>
          <a:ln/>
        </p:spPr>
      </p:sp>
      <p:sp>
        <p:nvSpPr>
          <p:cNvPr id="122884" name="Rectangle 3"/>
          <p:cNvSpPr>
            <a:spLocks noGrp="1" noChangeArrowheads="1"/>
          </p:cNvSpPr>
          <p:nvPr>
            <p:ph type="body" idx="1"/>
          </p:nvPr>
        </p:nvSpPr>
        <p:spPr>
          <a:xfrm>
            <a:off x="893556" y="4318469"/>
            <a:ext cx="5069302" cy="4095099"/>
          </a:xfrm>
          <a:noFill/>
          <a:ln/>
        </p:spPr>
        <p:txBody>
          <a:bodyPr/>
          <a:lstStyle/>
          <a:p>
            <a:pPr eaLnBrk="1" hangingPunct="1">
              <a:spcBef>
                <a:spcPct val="0"/>
              </a:spcBef>
            </a:pPr>
            <a:endParaRPr lang="en-US" sz="1800" dirty="0"/>
          </a:p>
        </p:txBody>
      </p:sp>
      <p:sp>
        <p:nvSpPr>
          <p:cNvPr id="2" name="Footer Placeholder 1">
            <a:extLst>
              <a:ext uri="{FF2B5EF4-FFF2-40B4-BE49-F238E27FC236}">
                <a16:creationId xmlns:a16="http://schemas.microsoft.com/office/drawing/2014/main" id="{6E47131E-C09D-A647-A8F1-10E535EFBB32}"/>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a16="http://schemas.microsoft.com/office/drawing/2014/main" id="{8387CB17-EBAF-1F41-A433-4CCFF265B6FE}"/>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26897564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525C5-CB0C-DF44-AF9B-0DBB4A69F471}" type="slidenum">
              <a:rPr lang="en-US" smtClean="0"/>
              <a:pPr/>
              <a:t>19</a:t>
            </a:fld>
            <a:endParaRPr lang="en-US" dirty="0"/>
          </a:p>
        </p:txBody>
      </p:sp>
      <p:sp>
        <p:nvSpPr>
          <p:cNvPr id="5" name="Footer Placeholder 4">
            <a:extLst>
              <a:ext uri="{FF2B5EF4-FFF2-40B4-BE49-F238E27FC236}">
                <a16:creationId xmlns:a16="http://schemas.microsoft.com/office/drawing/2014/main" id="{C85FFE89-121A-D340-88E1-B52991469A00}"/>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6" name="Header Placeholder 5">
            <a:extLst>
              <a:ext uri="{FF2B5EF4-FFF2-40B4-BE49-F238E27FC236}">
                <a16:creationId xmlns:a16="http://schemas.microsoft.com/office/drawing/2014/main" id="{2B277D98-884D-EA4F-9B2D-69CFAE0010D3}"/>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1838074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8476E39-8775-4D92-8E78-2BD151F1634C}" type="slidenum">
              <a:rPr lang="en-US" smtClean="0"/>
              <a:pPr>
                <a:defRPr/>
              </a:pPr>
              <a:t>22</a:t>
            </a:fld>
            <a:endParaRPr lang="en-US"/>
          </a:p>
        </p:txBody>
      </p:sp>
      <p:sp>
        <p:nvSpPr>
          <p:cNvPr id="5" name="Footer Placeholder 4">
            <a:extLst>
              <a:ext uri="{FF2B5EF4-FFF2-40B4-BE49-F238E27FC236}">
                <a16:creationId xmlns:a16="http://schemas.microsoft.com/office/drawing/2014/main" id="{533042E2-039E-0043-B9EA-68D811F1C5FC}"/>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6" name="Header Placeholder 5">
            <a:extLst>
              <a:ext uri="{FF2B5EF4-FFF2-40B4-BE49-F238E27FC236}">
                <a16:creationId xmlns:a16="http://schemas.microsoft.com/office/drawing/2014/main" id="{F1359228-885E-4E49-9011-8113C0210241}"/>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223612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ea typeface="+mn-ea"/>
                <a:cs typeface="+mn-cs"/>
              </a:rPr>
              <a:t>Traumatised</a:t>
            </a:r>
            <a:r>
              <a:rPr lang="en-US" sz="1200" kern="1200" dirty="0">
                <a:solidFill>
                  <a:schemeClr val="tx1"/>
                </a:solidFill>
                <a:effectLst/>
                <a:ea typeface="+mn-ea"/>
                <a:cs typeface="+mn-cs"/>
              </a:rPr>
              <a:t> children:</a:t>
            </a:r>
            <a:endParaRPr lang="en-AU" sz="1200" kern="1200" dirty="0">
              <a:solidFill>
                <a:schemeClr val="tx1"/>
              </a:solidFill>
              <a:effectLst/>
              <a:ea typeface="+mn-ea"/>
              <a:cs typeface="+mn-cs"/>
            </a:endParaRPr>
          </a:p>
          <a:p>
            <a:pPr lvl="0"/>
            <a:r>
              <a:rPr lang="en-US" sz="1200" kern="1200" dirty="0">
                <a:solidFill>
                  <a:schemeClr val="tx1"/>
                </a:solidFill>
                <a:effectLst/>
                <a:ea typeface="+mn-ea"/>
                <a:cs typeface="+mn-cs"/>
              </a:rPr>
              <a:t>will feel they belong</a:t>
            </a:r>
            <a:endParaRPr lang="en-AU" sz="1200" kern="1200" dirty="0">
              <a:solidFill>
                <a:schemeClr val="tx1"/>
              </a:solidFill>
              <a:effectLst/>
              <a:ea typeface="+mn-ea"/>
              <a:cs typeface="+mn-cs"/>
            </a:endParaRPr>
          </a:p>
          <a:p>
            <a:pPr lvl="0"/>
            <a:r>
              <a:rPr lang="en-US" sz="1200" kern="1200" dirty="0">
                <a:solidFill>
                  <a:schemeClr val="tx1"/>
                </a:solidFill>
                <a:effectLst/>
                <a:ea typeface="+mn-ea"/>
                <a:cs typeface="+mn-cs"/>
              </a:rPr>
              <a:t>will not have to engage in inappropriate behaviour as attempts to be part of a friendship group and will be better able to understand social cues in other settings</a:t>
            </a:r>
            <a:endParaRPr lang="en-AU" sz="1200" kern="1200" dirty="0">
              <a:solidFill>
                <a:schemeClr val="tx1"/>
              </a:solidFill>
              <a:effectLst/>
              <a:ea typeface="+mn-ea"/>
              <a:cs typeface="+mn-cs"/>
            </a:endParaRPr>
          </a:p>
          <a:p>
            <a:r>
              <a:rPr lang="en-US" sz="1200" kern="1200" dirty="0">
                <a:solidFill>
                  <a:schemeClr val="tx1"/>
                </a:solidFill>
                <a:effectLst/>
                <a:ea typeface="+mn-ea"/>
                <a:cs typeface="+mn-cs"/>
              </a:rPr>
              <a:t>will also be less likely to experience peer interactions as threatening.</a:t>
            </a:r>
            <a:r>
              <a:rPr lang="en-AU" dirty="0">
                <a:effectLst/>
              </a:rPr>
              <a:t> </a:t>
            </a:r>
            <a:endParaRPr lang="en-US" dirty="0"/>
          </a:p>
        </p:txBody>
      </p:sp>
      <p:sp>
        <p:nvSpPr>
          <p:cNvPr id="4" name="Slide Number Placeholder 3"/>
          <p:cNvSpPr>
            <a:spLocks noGrp="1"/>
          </p:cNvSpPr>
          <p:nvPr>
            <p:ph type="sldNum" sz="quarter" idx="10"/>
          </p:nvPr>
        </p:nvSpPr>
        <p:spPr/>
        <p:txBody>
          <a:bodyPr/>
          <a:lstStyle/>
          <a:p>
            <a:fld id="{BA1DC067-00AC-314C-BEA6-4DC762568CFA}" type="slidenum">
              <a:rPr lang="en-US" smtClean="0"/>
              <a:t>23</a:t>
            </a:fld>
            <a:endParaRPr lang="en-US"/>
          </a:p>
        </p:txBody>
      </p:sp>
      <p:sp>
        <p:nvSpPr>
          <p:cNvPr id="5" name="Footer Placeholder 4">
            <a:extLst>
              <a:ext uri="{FF2B5EF4-FFF2-40B4-BE49-F238E27FC236}">
                <a16:creationId xmlns:a16="http://schemas.microsoft.com/office/drawing/2014/main" id="{3264C73C-01F5-6745-A2DA-9ABD0AE5F019}"/>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6" name="Header Placeholder 5">
            <a:extLst>
              <a:ext uri="{FF2B5EF4-FFF2-40B4-BE49-F238E27FC236}">
                <a16:creationId xmlns:a16="http://schemas.microsoft.com/office/drawing/2014/main" id="{7169E167-AA2F-FA47-84F0-B90068237FF0}"/>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3277602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charset="0"/>
                <a:ea typeface="ＭＳ Ｐゴシック" charset="-128"/>
              </a:defRPr>
            </a:lvl1pPr>
            <a:lvl2pPr marL="742950" indent="-285750">
              <a:defRPr>
                <a:solidFill>
                  <a:schemeClr val="tx1"/>
                </a:solidFill>
                <a:latin typeface="Calibri" charset="0"/>
                <a:ea typeface="ＭＳ Ｐゴシック" charset="-128"/>
              </a:defRPr>
            </a:lvl2pPr>
            <a:lvl3pPr marL="1143000" indent="-228600">
              <a:defRPr>
                <a:solidFill>
                  <a:schemeClr val="tx1"/>
                </a:solidFill>
                <a:latin typeface="Calibri" charset="0"/>
                <a:ea typeface="ＭＳ Ｐゴシック" charset="-128"/>
              </a:defRPr>
            </a:lvl3pPr>
            <a:lvl4pPr marL="1600200" indent="-228600">
              <a:defRPr>
                <a:solidFill>
                  <a:schemeClr val="tx1"/>
                </a:solidFill>
                <a:latin typeface="Calibri" charset="0"/>
                <a:ea typeface="ＭＳ Ｐゴシック" charset="-128"/>
              </a:defRPr>
            </a:lvl4pPr>
            <a:lvl5pPr marL="2057400" indent="-228600">
              <a:defRPr>
                <a:solidFill>
                  <a:schemeClr val="tx1"/>
                </a:solidFill>
                <a:latin typeface="Calibri" charset="0"/>
                <a:ea typeface="ＭＳ Ｐゴシック" charset="-128"/>
              </a:defRPr>
            </a:lvl5pPr>
            <a:lvl6pPr marL="2514600" indent="-228600" defTabSz="457200" fontAlgn="base">
              <a:spcBef>
                <a:spcPct val="0"/>
              </a:spcBef>
              <a:spcAft>
                <a:spcPct val="0"/>
              </a:spcAft>
              <a:defRPr>
                <a:solidFill>
                  <a:schemeClr val="tx1"/>
                </a:solidFill>
                <a:latin typeface="Calibri" charset="0"/>
                <a:ea typeface="ＭＳ Ｐゴシック" charset="-128"/>
              </a:defRPr>
            </a:lvl6pPr>
            <a:lvl7pPr marL="2971800" indent="-228600" defTabSz="457200" fontAlgn="base">
              <a:spcBef>
                <a:spcPct val="0"/>
              </a:spcBef>
              <a:spcAft>
                <a:spcPct val="0"/>
              </a:spcAft>
              <a:defRPr>
                <a:solidFill>
                  <a:schemeClr val="tx1"/>
                </a:solidFill>
                <a:latin typeface="Calibri" charset="0"/>
                <a:ea typeface="ＭＳ Ｐゴシック" charset="-128"/>
              </a:defRPr>
            </a:lvl7pPr>
            <a:lvl8pPr marL="3429000" indent="-228600" defTabSz="457200" fontAlgn="base">
              <a:spcBef>
                <a:spcPct val="0"/>
              </a:spcBef>
              <a:spcAft>
                <a:spcPct val="0"/>
              </a:spcAft>
              <a:defRPr>
                <a:solidFill>
                  <a:schemeClr val="tx1"/>
                </a:solidFill>
                <a:latin typeface="Calibri" charset="0"/>
                <a:ea typeface="ＭＳ Ｐゴシック" charset="-128"/>
              </a:defRPr>
            </a:lvl8pPr>
            <a:lvl9pPr marL="3886200" indent="-228600" defTabSz="457200" fontAlgn="base">
              <a:spcBef>
                <a:spcPct val="0"/>
              </a:spcBef>
              <a:spcAft>
                <a:spcPct val="0"/>
              </a:spcAft>
              <a:defRPr>
                <a:solidFill>
                  <a:schemeClr val="tx1"/>
                </a:solidFill>
                <a:latin typeface="Calibri" charset="0"/>
                <a:ea typeface="ＭＳ Ｐゴシック" charset="-128"/>
              </a:defRPr>
            </a:lvl9pPr>
          </a:lstStyle>
          <a:p>
            <a:pPr algn="r"/>
            <a:fld id="{E80C499B-3BBA-AA42-AE78-D3865C7530DF}" type="slidenum">
              <a:rPr lang="en-US" altLang="x-none" sz="1200">
                <a:latin typeface="Arial" panose="020B0604020202020204" pitchFamily="34" charset="0"/>
                <a:ea typeface="Arial" charset="0"/>
              </a:rPr>
              <a:pPr algn="r"/>
              <a:t>3</a:t>
            </a:fld>
            <a:endParaRPr lang="en-US" altLang="x-none" sz="1200" dirty="0">
              <a:latin typeface="Arial" panose="020B0604020202020204" pitchFamily="34" charset="0"/>
              <a:ea typeface="Arial" charset="0"/>
            </a:endParaRPr>
          </a:p>
        </p:txBody>
      </p:sp>
      <p:sp>
        <p:nvSpPr>
          <p:cNvPr id="79874"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9875"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a:spcBef>
                <a:spcPct val="0"/>
              </a:spcBef>
            </a:pPr>
            <a:endParaRPr lang="x-none" altLang="x-none">
              <a:latin typeface="Arial" charset="0"/>
            </a:endParaRPr>
          </a:p>
        </p:txBody>
      </p:sp>
      <p:sp>
        <p:nvSpPr>
          <p:cNvPr id="2" name="Footer Placeholder 1">
            <a:extLst>
              <a:ext uri="{FF2B5EF4-FFF2-40B4-BE49-F238E27FC236}">
                <a16:creationId xmlns:a16="http://schemas.microsoft.com/office/drawing/2014/main" id="{E0140B02-16B9-2B46-9919-717D0E79E565}"/>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a16="http://schemas.microsoft.com/office/drawing/2014/main" id="{F07E3A37-DFD1-1B47-A167-9645E8652A52}"/>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2149428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a:ln>
            <a:miter lim="800000"/>
            <a:headEnd/>
            <a:tailEnd/>
          </a:ln>
        </p:spPr>
        <p:txBody>
          <a:bodyPr/>
          <a:lstStyle/>
          <a:p>
            <a:fld id="{8AE394F6-D60E-41DF-94A5-142913954F6E}" type="slidenum">
              <a:rPr lang="en-US" smtClean="0"/>
              <a:pPr/>
              <a:t>5</a:t>
            </a:fld>
            <a:endParaRPr lang="en-US"/>
          </a:p>
        </p:txBody>
      </p:sp>
      <p:sp>
        <p:nvSpPr>
          <p:cNvPr id="171011" name="Rectangle 2"/>
          <p:cNvSpPr>
            <a:spLocks noGrp="1" noChangeArrowheads="1"/>
          </p:cNvSpPr>
          <p:nvPr>
            <p:ph type="body" idx="1"/>
          </p:nvPr>
        </p:nvSpPr>
        <p:spPr>
          <a:xfrm>
            <a:off x="913593" y="4315047"/>
            <a:ext cx="5029227" cy="4086752"/>
          </a:xfrm>
          <a:solidFill>
            <a:srgbClr val="FFFFFF"/>
          </a:solidFill>
          <a:ln>
            <a:solidFill>
              <a:srgbClr val="000000"/>
            </a:solidFill>
            <a:miter lim="800000"/>
            <a:headEnd/>
            <a:tailEnd/>
          </a:ln>
        </p:spPr>
        <p:txBody>
          <a:bodyPr lIns="91074" tIns="45537" rIns="91074" bIns="45537"/>
          <a:lstStyle/>
          <a:p>
            <a:pPr eaLnBrk="1" hangingPunct="1"/>
            <a:r>
              <a:rPr lang="en-US" dirty="0">
                <a:latin typeface="Arial" pitchFamily="34" charset="0"/>
                <a:ea typeface="Arial" charset="0"/>
              </a:rPr>
              <a:t>This sums it all up for me.</a:t>
            </a:r>
          </a:p>
        </p:txBody>
      </p:sp>
      <p:sp>
        <p:nvSpPr>
          <p:cNvPr id="2" name="Footer Placeholder 1">
            <a:extLst>
              <a:ext uri="{FF2B5EF4-FFF2-40B4-BE49-F238E27FC236}">
                <a16:creationId xmlns:a16="http://schemas.microsoft.com/office/drawing/2014/main" id="{47D66274-A9CA-3843-8929-AC8FF875CBAC}"/>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a16="http://schemas.microsoft.com/office/drawing/2014/main" id="{AAB202F4-50B2-8641-B292-5814516C296D}"/>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4181721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xfrm>
            <a:off x="1122363" y="647700"/>
            <a:ext cx="4613275" cy="3460750"/>
          </a:xfrm>
          <a:solidFill>
            <a:srgbClr val="FFFFFF"/>
          </a:solidFill>
          <a:ln/>
        </p:spPr>
      </p:sp>
      <p:sp>
        <p:nvSpPr>
          <p:cNvPr id="116739" name="Rectangle 3"/>
          <p:cNvSpPr>
            <a:spLocks noGrp="1" noChangeArrowheads="1"/>
          </p:cNvSpPr>
          <p:nvPr>
            <p:ph type="body" idx="1"/>
          </p:nvPr>
        </p:nvSpPr>
        <p:spPr>
          <a:xfrm>
            <a:off x="928473" y="4326226"/>
            <a:ext cx="4999468" cy="4109059"/>
          </a:xfrm>
          <a:solidFill>
            <a:srgbClr val="FFFFFF"/>
          </a:solidFill>
          <a:ln>
            <a:solidFill>
              <a:srgbClr val="000000"/>
            </a:solidFill>
          </a:ln>
        </p:spPr>
        <p:txBody>
          <a:bodyPr/>
          <a:lstStyle/>
          <a:p>
            <a:pPr>
              <a:spcBef>
                <a:spcPct val="0"/>
              </a:spcBef>
            </a:pPr>
            <a:endParaRPr lang="en-US" sz="1800" dirty="0"/>
          </a:p>
        </p:txBody>
      </p:sp>
      <p:sp>
        <p:nvSpPr>
          <p:cNvPr id="2" name="Footer Placeholder 1">
            <a:extLst>
              <a:ext uri="{FF2B5EF4-FFF2-40B4-BE49-F238E27FC236}">
                <a16:creationId xmlns:a16="http://schemas.microsoft.com/office/drawing/2014/main" id="{0C5FDF0B-1A49-CA40-8CEE-F1CE8819ACA9}"/>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a16="http://schemas.microsoft.com/office/drawing/2014/main" id="{0CF7FBAC-7F2D-9E4B-BAAC-91EEE1CD4D01}"/>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2702646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r>
              <a:rPr lang="en-US" dirty="0">
                <a:latin typeface="Arial" pitchFamily="34" charset="0"/>
              </a:rPr>
              <a:t>This means that our focus has to be on “teaching children new skills” rather then “trying to get them to stop using challenging behaviours.” We need to teach children what to do rather than what not to do</a:t>
            </a:r>
          </a:p>
        </p:txBody>
      </p:sp>
      <p:sp>
        <p:nvSpPr>
          <p:cNvPr id="4" name="Slide Number Placeholder 3"/>
          <p:cNvSpPr>
            <a:spLocks noGrp="1"/>
          </p:cNvSpPr>
          <p:nvPr>
            <p:ph type="sldNum" sz="quarter" idx="5"/>
          </p:nvPr>
        </p:nvSpPr>
        <p:spPr/>
        <p:txBody>
          <a:bodyPr/>
          <a:lstStyle/>
          <a:p>
            <a:pPr>
              <a:defRPr/>
            </a:pPr>
            <a:fld id="{8F1B72E0-1EFE-4801-94B2-22D4E660BBD6}" type="slidenum">
              <a:rPr lang="en-US" smtClean="0"/>
              <a:pPr>
                <a:defRPr/>
              </a:pPr>
              <a:t>7</a:t>
            </a:fld>
            <a:endParaRPr lang="en-US"/>
          </a:p>
        </p:txBody>
      </p:sp>
      <p:sp>
        <p:nvSpPr>
          <p:cNvPr id="2" name="Footer Placeholder 1">
            <a:extLst>
              <a:ext uri="{FF2B5EF4-FFF2-40B4-BE49-F238E27FC236}">
                <a16:creationId xmlns:a16="http://schemas.microsoft.com/office/drawing/2014/main" id="{97D0AC54-A2A9-E54A-8A91-ADB25A3CD772}"/>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a16="http://schemas.microsoft.com/office/drawing/2014/main" id="{35CAA134-DC17-1A47-BE5A-720AC8C3AFFF}"/>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3716753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BA61156D-F170-4A7F-A723-444D3EE258A9}" type="slidenum">
              <a:rPr lang="en-US" smtClean="0"/>
              <a:pPr/>
              <a:t>13</a:t>
            </a:fld>
            <a:endParaRPr lang="en-US"/>
          </a:p>
        </p:txBody>
      </p:sp>
      <p:sp>
        <p:nvSpPr>
          <p:cNvPr id="119811" name="Rectangle 2"/>
          <p:cNvSpPr>
            <a:spLocks noGrp="1" noRot="1" noChangeAspect="1" noChangeArrowheads="1" noTextEdit="1"/>
          </p:cNvSpPr>
          <p:nvPr>
            <p:ph type="sldImg"/>
          </p:nvPr>
        </p:nvSpPr>
        <p:spPr>
          <a:xfrm>
            <a:off x="1144588" y="669925"/>
            <a:ext cx="4567237" cy="3425825"/>
          </a:xfrm>
          <a:ln/>
        </p:spPr>
      </p:sp>
      <p:sp>
        <p:nvSpPr>
          <p:cNvPr id="119812" name="Rectangle 3"/>
          <p:cNvSpPr>
            <a:spLocks noGrp="1" noChangeArrowheads="1"/>
          </p:cNvSpPr>
          <p:nvPr>
            <p:ph type="body" idx="1"/>
          </p:nvPr>
        </p:nvSpPr>
        <p:spPr>
          <a:xfrm>
            <a:off x="893556" y="4318469"/>
            <a:ext cx="5069302" cy="4095099"/>
          </a:xfrm>
          <a:noFill/>
          <a:ln/>
        </p:spPr>
        <p:txBody>
          <a:bodyPr/>
          <a:lstStyle/>
          <a:p>
            <a:pPr eaLnBrk="1" hangingPunct="1">
              <a:spcBef>
                <a:spcPct val="0"/>
              </a:spcBef>
            </a:pPr>
            <a:endParaRPr lang="en-US" sz="1800" dirty="0"/>
          </a:p>
        </p:txBody>
      </p:sp>
      <p:sp>
        <p:nvSpPr>
          <p:cNvPr id="2" name="Footer Placeholder 1">
            <a:extLst>
              <a:ext uri="{FF2B5EF4-FFF2-40B4-BE49-F238E27FC236}">
                <a16:creationId xmlns:a16="http://schemas.microsoft.com/office/drawing/2014/main" id="{F446E9AB-05B1-134F-8215-B64FFB28B47B}"/>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a16="http://schemas.microsoft.com/office/drawing/2014/main" id="{A4284962-4689-FC43-8ECD-D6F70F0156DE}"/>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960339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8D2A977E-CB66-4B1B-9A7C-BB7AF8B390C4}" type="slidenum">
              <a:rPr lang="en-US" smtClean="0"/>
              <a:pPr/>
              <a:t>14</a:t>
            </a:fld>
            <a:endParaRPr lang="en-US"/>
          </a:p>
        </p:txBody>
      </p:sp>
      <p:sp>
        <p:nvSpPr>
          <p:cNvPr id="120835" name="Rectangle 2"/>
          <p:cNvSpPr>
            <a:spLocks noGrp="1" noRot="1" noChangeAspect="1" noChangeArrowheads="1" noTextEdit="1"/>
          </p:cNvSpPr>
          <p:nvPr>
            <p:ph type="sldImg"/>
          </p:nvPr>
        </p:nvSpPr>
        <p:spPr>
          <a:xfrm>
            <a:off x="1144588" y="669925"/>
            <a:ext cx="4567237" cy="3425825"/>
          </a:xfrm>
          <a:ln/>
        </p:spPr>
      </p:sp>
      <p:sp>
        <p:nvSpPr>
          <p:cNvPr id="120836" name="Rectangle 3"/>
          <p:cNvSpPr>
            <a:spLocks noGrp="1" noChangeArrowheads="1"/>
          </p:cNvSpPr>
          <p:nvPr>
            <p:ph type="body" idx="1"/>
          </p:nvPr>
        </p:nvSpPr>
        <p:spPr>
          <a:xfrm>
            <a:off x="893556" y="4318469"/>
            <a:ext cx="5069302" cy="4095099"/>
          </a:xfrm>
          <a:noFill/>
          <a:ln/>
        </p:spPr>
        <p:txBody>
          <a:bodyPr/>
          <a:lstStyle/>
          <a:p>
            <a:pPr eaLnBrk="1" hangingPunct="1">
              <a:spcBef>
                <a:spcPct val="0"/>
              </a:spcBef>
            </a:pPr>
            <a:endParaRPr lang="en-US" sz="1800" dirty="0"/>
          </a:p>
        </p:txBody>
      </p:sp>
      <p:sp>
        <p:nvSpPr>
          <p:cNvPr id="2" name="Footer Placeholder 1">
            <a:extLst>
              <a:ext uri="{FF2B5EF4-FFF2-40B4-BE49-F238E27FC236}">
                <a16:creationId xmlns:a16="http://schemas.microsoft.com/office/drawing/2014/main" id="{AA9E969D-AB27-BF45-A9AF-E229D058F213}"/>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a16="http://schemas.microsoft.com/office/drawing/2014/main" id="{F0F4F5B8-82EF-7249-BEA1-745710F24B52}"/>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4111853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
          <p:cNvSpPr>
            <a:spLocks noGrp="1" noRot="1" noChangeAspect="1" noTextEdit="1"/>
          </p:cNvSpPr>
          <p:nvPr>
            <p:ph type="sldImg"/>
          </p:nvPr>
        </p:nvSpPr>
        <p:spPr bwMode="auto">
          <a:xfrm>
            <a:off x="1143000" y="685800"/>
            <a:ext cx="4573588" cy="3429000"/>
          </a:xfrm>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Lst>
        </p:spPr>
      </p:sp>
      <p:sp>
        <p:nvSpPr>
          <p:cNvPr id="115714" name="Rectangle 3"/>
          <p:cNvSpPr>
            <a:spLocks noGrp="1"/>
          </p:cNvSpPr>
          <p:nvPr>
            <p:ph type="body" idx="1"/>
          </p:nvPr>
        </p:nvSpPr>
        <p:spPr bwMode="auto">
          <a:noFill/>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4256" tIns="47128" rIns="94256" bIns="47128" numCol="1" anchor="t" anchorCtr="0" compatLnSpc="1">
            <a:prstTxWarp prst="textNoShape">
              <a:avLst/>
            </a:prstTxWarp>
          </a:bodyPr>
          <a:lstStyle/>
          <a:p>
            <a:pPr eaLnBrk="1" hangingPunct="1">
              <a:spcBef>
                <a:spcPct val="0"/>
              </a:spcBef>
            </a:pPr>
            <a:endParaRPr lang="en-AU" dirty="0">
              <a:latin typeface="Arial" charset="0"/>
            </a:endParaRPr>
          </a:p>
        </p:txBody>
      </p:sp>
    </p:spTree>
    <p:extLst>
      <p:ext uri="{BB962C8B-B14F-4D97-AF65-F5344CB8AC3E}">
        <p14:creationId xmlns:p14="http://schemas.microsoft.com/office/powerpoint/2010/main" val="31244326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0B6F7694-4A94-4522-9F93-2A104555427C}" type="slidenum">
              <a:rPr lang="en-US" smtClean="0"/>
              <a:pPr/>
              <a:t>16</a:t>
            </a:fld>
            <a:endParaRPr lang="en-US"/>
          </a:p>
        </p:txBody>
      </p:sp>
      <p:sp>
        <p:nvSpPr>
          <p:cNvPr id="121859" name="Rectangle 2"/>
          <p:cNvSpPr>
            <a:spLocks noGrp="1" noRot="1" noChangeAspect="1" noChangeArrowheads="1" noTextEdit="1"/>
          </p:cNvSpPr>
          <p:nvPr>
            <p:ph type="sldImg"/>
          </p:nvPr>
        </p:nvSpPr>
        <p:spPr>
          <a:xfrm>
            <a:off x="1144588" y="669925"/>
            <a:ext cx="4567237" cy="3425825"/>
          </a:xfrm>
          <a:ln/>
        </p:spPr>
      </p:sp>
      <p:sp>
        <p:nvSpPr>
          <p:cNvPr id="121860" name="Rectangle 3"/>
          <p:cNvSpPr>
            <a:spLocks noGrp="1" noChangeArrowheads="1"/>
          </p:cNvSpPr>
          <p:nvPr>
            <p:ph type="body" idx="1"/>
          </p:nvPr>
        </p:nvSpPr>
        <p:spPr>
          <a:xfrm>
            <a:off x="893556" y="4318469"/>
            <a:ext cx="5069302" cy="4095099"/>
          </a:xfrm>
          <a:noFill/>
          <a:ln/>
        </p:spPr>
        <p:txBody>
          <a:bodyPr/>
          <a:lstStyle/>
          <a:p>
            <a:pPr eaLnBrk="1" hangingPunct="1">
              <a:spcBef>
                <a:spcPct val="0"/>
              </a:spcBef>
            </a:pPr>
            <a:endParaRPr lang="en-US" sz="1800" dirty="0"/>
          </a:p>
        </p:txBody>
      </p:sp>
      <p:sp>
        <p:nvSpPr>
          <p:cNvPr id="2" name="Footer Placeholder 1">
            <a:extLst>
              <a:ext uri="{FF2B5EF4-FFF2-40B4-BE49-F238E27FC236}">
                <a16:creationId xmlns:a16="http://schemas.microsoft.com/office/drawing/2014/main" id="{05834839-5C58-4345-A361-4240F8D3502C}"/>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a16="http://schemas.microsoft.com/office/drawing/2014/main" id="{803A997C-319C-664C-9CC0-FC84D9078F4E}"/>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5380946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b="0" i="0">
                <a:solidFill>
                  <a:srgbClr val="0070C0"/>
                </a:solidFill>
                <a:latin typeface="Arial" charset="0"/>
                <a:ea typeface="Arial" charset="0"/>
                <a:cs typeface="Arial"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2800" b="0" i="0">
                <a:solidFill>
                  <a:srgbClr val="0070C0"/>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4495493A-9AD5-644A-BBF1-47B3D3704DDC}"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pic>
        <p:nvPicPr>
          <p:cNvPr id="7" name="Picture 6">
            <a:extLst>
              <a:ext uri="{FF2B5EF4-FFF2-40B4-BE49-F238E27FC236}">
                <a16:creationId xmlns:a16="http://schemas.microsoft.com/office/drawing/2014/main" id="{5FB29D67-A398-314A-A3D2-A4856681A421}"/>
              </a:ext>
            </a:extLst>
          </p:cNvPr>
          <p:cNvPicPr>
            <a:picLocks noChangeAspect="1"/>
          </p:cNvPicPr>
          <p:nvPr userDrawn="1"/>
        </p:nvPicPr>
        <p:blipFill>
          <a:blip r:embed="rId3"/>
          <a:stretch>
            <a:fillRect/>
          </a:stretch>
        </p:blipFill>
        <p:spPr>
          <a:xfrm>
            <a:off x="5823582" y="240440"/>
            <a:ext cx="3051815" cy="985971"/>
          </a:xfrm>
          <a:prstGeom prst="rect">
            <a:avLst/>
          </a:prstGeom>
        </p:spPr>
      </p:pic>
      <p:pic>
        <p:nvPicPr>
          <p:cNvPr id="8" name="Picture 7">
            <a:extLst>
              <a:ext uri="{FF2B5EF4-FFF2-40B4-BE49-F238E27FC236}">
                <a16:creationId xmlns:a16="http://schemas.microsoft.com/office/drawing/2014/main" id="{D0BCB6A2-039A-0443-9D49-2CBB90E06217}"/>
              </a:ext>
            </a:extLst>
          </p:cNvPr>
          <p:cNvPicPr>
            <a:picLocks noChangeAspect="1"/>
          </p:cNvPicPr>
          <p:nvPr userDrawn="1"/>
        </p:nvPicPr>
        <p:blipFill>
          <a:blip r:embed="rId3"/>
          <a:stretch>
            <a:fillRect/>
          </a:stretch>
        </p:blipFill>
        <p:spPr>
          <a:xfrm>
            <a:off x="1936697" y="6237279"/>
            <a:ext cx="1498706" cy="484197"/>
          </a:xfrm>
          <a:prstGeom prst="rect">
            <a:avLst/>
          </a:prstGeom>
        </p:spPr>
      </p:pic>
    </p:spTree>
    <p:extLst>
      <p:ext uri="{BB962C8B-B14F-4D97-AF65-F5344CB8AC3E}">
        <p14:creationId xmlns:p14="http://schemas.microsoft.com/office/powerpoint/2010/main" val="2178612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495493A-9AD5-644A-BBF1-47B3D3704DDC}"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208083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495493A-9AD5-644A-BBF1-47B3D3704DDC}"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2531781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495493A-9AD5-644A-BBF1-47B3D3704DDC}"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2584145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95493A-9AD5-644A-BBF1-47B3D3704DDC}"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pic>
        <p:nvPicPr>
          <p:cNvPr id="7" name="Picture 6">
            <a:extLst>
              <a:ext uri="{FF2B5EF4-FFF2-40B4-BE49-F238E27FC236}">
                <a16:creationId xmlns:a16="http://schemas.microsoft.com/office/drawing/2014/main" id="{625A48D8-BA16-7A4E-B638-EE1FDE444CE4}"/>
              </a:ext>
            </a:extLst>
          </p:cNvPr>
          <p:cNvPicPr>
            <a:picLocks noChangeAspect="1"/>
          </p:cNvPicPr>
          <p:nvPr userDrawn="1"/>
        </p:nvPicPr>
        <p:blipFill>
          <a:blip r:embed="rId2"/>
          <a:stretch>
            <a:fillRect/>
          </a:stretch>
        </p:blipFill>
        <p:spPr>
          <a:xfrm>
            <a:off x="1836373" y="6297959"/>
            <a:ext cx="1374660" cy="444121"/>
          </a:xfrm>
          <a:prstGeom prst="rect">
            <a:avLst/>
          </a:prstGeom>
        </p:spPr>
      </p:pic>
    </p:spTree>
    <p:extLst>
      <p:ext uri="{BB962C8B-B14F-4D97-AF65-F5344CB8AC3E}">
        <p14:creationId xmlns:p14="http://schemas.microsoft.com/office/powerpoint/2010/main" val="3488772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495493A-9AD5-644A-BBF1-47B3D3704DDC}" type="datetimeFigureOut">
              <a:rPr lang="en-US" smtClean="0"/>
              <a:t>6/18/19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1517856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495493A-9AD5-644A-BBF1-47B3D3704DDC}" type="datetimeFigureOut">
              <a:rPr lang="en-US" smtClean="0"/>
              <a:t>6/18/19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3343633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495493A-9AD5-644A-BBF1-47B3D3704DDC}" type="datetimeFigureOut">
              <a:rPr lang="en-US" smtClean="0"/>
              <a:t>6/18/19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136348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95493A-9AD5-644A-BBF1-47B3D3704DDC}" type="datetimeFigureOut">
              <a:rPr lang="en-US" smtClean="0"/>
              <a:t>6/18/19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2451268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95493A-9AD5-644A-BBF1-47B3D3704DDC}" type="datetimeFigureOut">
              <a:rPr lang="en-US" smtClean="0"/>
              <a:t>6/18/19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1925411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95493A-9AD5-644A-BBF1-47B3D3704DDC}" type="datetimeFigureOut">
              <a:rPr lang="en-US" smtClean="0"/>
              <a:t>6/18/19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2947188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b="0" i="0">
                <a:solidFill>
                  <a:schemeClr val="tx1">
                    <a:tint val="75000"/>
                  </a:schemeClr>
                </a:solidFill>
                <a:latin typeface="Arial" panose="020B0604020202020204" pitchFamily="34" charset="0"/>
              </a:defRPr>
            </a:lvl1pPr>
          </a:lstStyle>
          <a:p>
            <a:fld id="{4495493A-9AD5-644A-BBF1-47B3D3704DDC}" type="datetimeFigureOut">
              <a:rPr lang="en-US" smtClean="0"/>
              <a:pPr/>
              <a:t>6/18/19</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b="0" i="0">
                <a:solidFill>
                  <a:schemeClr val="tx1">
                    <a:tint val="75000"/>
                  </a:schemeClr>
                </a:solidFill>
                <a:latin typeface="Arial" panose="020B0604020202020204" pitchFamily="34" charset="0"/>
              </a:defRPr>
            </a:lvl1pPr>
          </a:lstStyle>
          <a:p>
            <a:fld id="{5B236F49-468D-DF4C-A05D-EA208D01C780}" type="slidenum">
              <a:rPr lang="en-US" smtClean="0"/>
              <a:pPr/>
              <a:t>‹#›</a:t>
            </a:fld>
            <a:endParaRPr lang="en-US" dirty="0"/>
          </a:p>
        </p:txBody>
      </p:sp>
    </p:spTree>
    <p:extLst>
      <p:ext uri="{BB962C8B-B14F-4D97-AF65-F5344CB8AC3E}">
        <p14:creationId xmlns:p14="http://schemas.microsoft.com/office/powerpoint/2010/main" val="12588706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lnSpc>
          <a:spcPct val="90000"/>
        </a:lnSpc>
        <a:spcBef>
          <a:spcPct val="0"/>
        </a:spcBef>
        <a:buNone/>
        <a:defRPr sz="4400" b="0" i="0" kern="1200">
          <a:solidFill>
            <a:srgbClr val="0070C0"/>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53370"/>
            <a:ext cx="7772400" cy="2312239"/>
          </a:xfrm>
        </p:spPr>
        <p:txBody>
          <a:bodyPr>
            <a:normAutofit/>
          </a:bodyPr>
          <a:lstStyle/>
          <a:p>
            <a:r>
              <a:rPr lang="en-US" sz="4000" b="1" dirty="0">
                <a:solidFill>
                  <a:srgbClr val="40A49E"/>
                </a:solidFill>
              </a:rPr>
              <a:t>Regional Community Childcare Development Fund</a:t>
            </a:r>
            <a:br>
              <a:rPr lang="en-US" b="1" dirty="0"/>
            </a:br>
            <a:r>
              <a:rPr lang="en-US" sz="4000" b="1" dirty="0"/>
              <a:t>Positive Behaviour Support in Early Childhood</a:t>
            </a:r>
          </a:p>
        </p:txBody>
      </p:sp>
      <p:sp>
        <p:nvSpPr>
          <p:cNvPr id="3" name="Subtitle 2"/>
          <p:cNvSpPr>
            <a:spLocks noGrp="1"/>
          </p:cNvSpPr>
          <p:nvPr>
            <p:ph type="subTitle" idx="1"/>
          </p:nvPr>
        </p:nvSpPr>
        <p:spPr>
          <a:xfrm>
            <a:off x="685800" y="3827109"/>
            <a:ext cx="7772400" cy="1655762"/>
          </a:xfrm>
        </p:spPr>
        <p:txBody>
          <a:bodyPr/>
          <a:lstStyle/>
          <a:p>
            <a:pPr lvl="0"/>
            <a:r>
              <a:rPr lang="en-US" b="1" dirty="0">
                <a:solidFill>
                  <a:srgbClr val="40A49E"/>
                </a:solidFill>
                <a:latin typeface="Arial" panose="020B0604020202020204" pitchFamily="34" charset="0"/>
                <a:cs typeface="Arial" panose="020B0604020202020204" pitchFamily="34" charset="0"/>
              </a:rPr>
              <a:t>Phase 1 – Module 5</a:t>
            </a:r>
          </a:p>
          <a:p>
            <a:pPr lvl="0"/>
            <a:r>
              <a:rPr lang="en-US" sz="3600" dirty="0"/>
              <a:t>Teaching Behaviour To All Children To Prevent Problems Occurring</a:t>
            </a:r>
          </a:p>
        </p:txBody>
      </p:sp>
      <p:sp>
        <p:nvSpPr>
          <p:cNvPr id="5" name="TextBox 4">
            <a:extLst>
              <a:ext uri="{FF2B5EF4-FFF2-40B4-BE49-F238E27FC236}">
                <a16:creationId xmlns:a16="http://schemas.microsoft.com/office/drawing/2014/main" id="{AB7AA726-B1B2-6342-9ECA-0C3D6698B6FC}"/>
              </a:ext>
            </a:extLst>
          </p:cNvPr>
          <p:cNvSpPr txBox="1"/>
          <p:nvPr/>
        </p:nvSpPr>
        <p:spPr>
          <a:xfrm>
            <a:off x="617220" y="5344372"/>
            <a:ext cx="8600671" cy="276999"/>
          </a:xfrm>
          <a:prstGeom prst="rect">
            <a:avLst/>
          </a:prstGeom>
          <a:noFill/>
        </p:spPr>
        <p:txBody>
          <a:bodyPr wrap="square" rtlCol="0">
            <a:spAutoFit/>
          </a:bodyPr>
          <a:lstStyle/>
          <a:p>
            <a:pPr>
              <a:spcBef>
                <a:spcPts val="100"/>
              </a:spcBef>
              <a:spcAft>
                <a:spcPts val="100"/>
              </a:spcAft>
            </a:pPr>
            <a:r>
              <a:rPr lang="en-US" sz="1200" i="1" dirty="0">
                <a:solidFill>
                  <a:schemeClr val="accent5">
                    <a:lumMod val="75000"/>
                  </a:schemeClr>
                </a:solidFill>
                <a:latin typeface="Arial" panose="020B0604020202020204" pitchFamily="34" charset="0"/>
                <a:cs typeface="Arial" panose="020B0604020202020204" pitchFamily="34" charset="0"/>
              </a:rPr>
              <a:t>Supported by the State Government’s Royalties for Regions program and the Department of Communities. </a:t>
            </a:r>
            <a:endParaRPr lang="en-US" sz="1200" dirty="0">
              <a:solidFill>
                <a:schemeClr val="accent5">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7860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DB588-8028-0342-9A5A-8861BACB6DED}"/>
              </a:ext>
            </a:extLst>
          </p:cNvPr>
          <p:cNvSpPr>
            <a:spLocks noGrp="1"/>
          </p:cNvSpPr>
          <p:nvPr>
            <p:ph type="title"/>
          </p:nvPr>
        </p:nvSpPr>
        <p:spPr/>
        <p:txBody>
          <a:bodyPr/>
          <a:lstStyle/>
          <a:p>
            <a:r>
              <a:rPr lang="en-AU" b="1" dirty="0"/>
              <a:t>Intentional Teaching</a:t>
            </a:r>
            <a:r>
              <a:rPr lang="en-AU" dirty="0"/>
              <a:t> </a:t>
            </a:r>
            <a:br>
              <a:rPr lang="en-AU" dirty="0"/>
            </a:br>
            <a:endParaRPr lang="en-US" dirty="0"/>
          </a:p>
        </p:txBody>
      </p:sp>
      <p:sp>
        <p:nvSpPr>
          <p:cNvPr id="3" name="Content Placeholder 2">
            <a:extLst>
              <a:ext uri="{FF2B5EF4-FFF2-40B4-BE49-F238E27FC236}">
                <a16:creationId xmlns:a16="http://schemas.microsoft.com/office/drawing/2014/main" id="{B375533B-AC22-394D-B6D2-5CFE53C043DE}"/>
              </a:ext>
            </a:extLst>
          </p:cNvPr>
          <p:cNvSpPr>
            <a:spLocks noGrp="1"/>
          </p:cNvSpPr>
          <p:nvPr>
            <p:ph idx="1"/>
          </p:nvPr>
        </p:nvSpPr>
        <p:spPr>
          <a:xfrm>
            <a:off x="445770" y="1164909"/>
            <a:ext cx="8328116" cy="4995703"/>
          </a:xfrm>
        </p:spPr>
        <p:txBody>
          <a:bodyPr>
            <a:noAutofit/>
          </a:bodyPr>
          <a:lstStyle/>
          <a:p>
            <a:pPr marL="0" indent="0">
              <a:lnSpc>
                <a:spcPct val="100000"/>
              </a:lnSpc>
              <a:spcBef>
                <a:spcPts val="1200"/>
              </a:spcBef>
              <a:spcAft>
                <a:spcPts val="1200"/>
              </a:spcAft>
              <a:buNone/>
            </a:pPr>
            <a:r>
              <a:rPr lang="en-AU" sz="3200" b="1" dirty="0">
                <a:solidFill>
                  <a:srgbClr val="42A49E"/>
                </a:solidFill>
              </a:rPr>
              <a:t>Educators who engage in intentional teaching recognise that:</a:t>
            </a:r>
          </a:p>
          <a:p>
            <a:pPr>
              <a:lnSpc>
                <a:spcPct val="100000"/>
              </a:lnSpc>
              <a:spcBef>
                <a:spcPts val="1200"/>
              </a:spcBef>
              <a:spcAft>
                <a:spcPts val="1200"/>
              </a:spcAft>
            </a:pPr>
            <a:r>
              <a:rPr lang="en-AU" sz="3200" dirty="0">
                <a:solidFill>
                  <a:schemeClr val="tx1"/>
                </a:solidFill>
              </a:rPr>
              <a:t>learning occurs in social contexts</a:t>
            </a:r>
          </a:p>
          <a:p>
            <a:pPr>
              <a:lnSpc>
                <a:spcPct val="100000"/>
              </a:lnSpc>
              <a:spcBef>
                <a:spcPts val="1200"/>
              </a:spcBef>
              <a:spcAft>
                <a:spcPts val="1200"/>
              </a:spcAft>
            </a:pPr>
            <a:r>
              <a:rPr lang="en-AU" sz="3200" dirty="0">
                <a:solidFill>
                  <a:schemeClr val="tx1"/>
                </a:solidFill>
              </a:rPr>
              <a:t>interactions and conversations are vitally important for learning. </a:t>
            </a:r>
          </a:p>
          <a:p>
            <a:pPr>
              <a:lnSpc>
                <a:spcPct val="100000"/>
              </a:lnSpc>
              <a:spcBef>
                <a:spcPts val="600"/>
              </a:spcBef>
              <a:spcAft>
                <a:spcPts val="600"/>
              </a:spcAft>
            </a:pPr>
            <a:endParaRPr lang="en-US" dirty="0"/>
          </a:p>
        </p:txBody>
      </p:sp>
      <p:pic>
        <p:nvPicPr>
          <p:cNvPr id="4" name="Picture 3">
            <a:extLst>
              <a:ext uri="{FF2B5EF4-FFF2-40B4-BE49-F238E27FC236}">
                <a16:creationId xmlns:a16="http://schemas.microsoft.com/office/drawing/2014/main" id="{A0E13F1F-C7E3-2949-AF6C-18EF56F65847}"/>
              </a:ext>
            </a:extLst>
          </p:cNvPr>
          <p:cNvPicPr>
            <a:picLocks noChangeAspect="1"/>
          </p:cNvPicPr>
          <p:nvPr/>
        </p:nvPicPr>
        <p:blipFill>
          <a:blip r:embed="rId2"/>
          <a:stretch>
            <a:fillRect/>
          </a:stretch>
        </p:blipFill>
        <p:spPr>
          <a:xfrm>
            <a:off x="7225937" y="3782571"/>
            <a:ext cx="1632857" cy="2231571"/>
          </a:xfrm>
          <a:prstGeom prst="rect">
            <a:avLst/>
          </a:prstGeom>
        </p:spPr>
      </p:pic>
    </p:spTree>
    <p:extLst>
      <p:ext uri="{BB962C8B-B14F-4D97-AF65-F5344CB8AC3E}">
        <p14:creationId xmlns:p14="http://schemas.microsoft.com/office/powerpoint/2010/main" val="1340133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DB588-8028-0342-9A5A-8861BACB6DED}"/>
              </a:ext>
            </a:extLst>
          </p:cNvPr>
          <p:cNvSpPr>
            <a:spLocks noGrp="1"/>
          </p:cNvSpPr>
          <p:nvPr>
            <p:ph type="title"/>
          </p:nvPr>
        </p:nvSpPr>
        <p:spPr>
          <a:xfrm>
            <a:off x="365467" y="391276"/>
            <a:ext cx="5521569" cy="909986"/>
          </a:xfrm>
        </p:spPr>
        <p:txBody>
          <a:bodyPr>
            <a:normAutofit/>
          </a:bodyPr>
          <a:lstStyle/>
          <a:p>
            <a:r>
              <a:rPr lang="en-AU" sz="4000" b="1" dirty="0"/>
              <a:t>Intentional Teaching </a:t>
            </a:r>
            <a:endParaRPr lang="en-US" sz="4000" b="1" dirty="0"/>
          </a:p>
        </p:txBody>
      </p:sp>
      <p:sp>
        <p:nvSpPr>
          <p:cNvPr id="3" name="Content Placeholder 2">
            <a:extLst>
              <a:ext uri="{FF2B5EF4-FFF2-40B4-BE49-F238E27FC236}">
                <a16:creationId xmlns:a16="http://schemas.microsoft.com/office/drawing/2014/main" id="{B375533B-AC22-394D-B6D2-5CFE53C043DE}"/>
              </a:ext>
            </a:extLst>
          </p:cNvPr>
          <p:cNvSpPr>
            <a:spLocks noGrp="1"/>
          </p:cNvSpPr>
          <p:nvPr>
            <p:ph idx="1"/>
          </p:nvPr>
        </p:nvSpPr>
        <p:spPr>
          <a:xfrm>
            <a:off x="365467" y="1512309"/>
            <a:ext cx="5094096" cy="4331812"/>
          </a:xfrm>
        </p:spPr>
        <p:txBody>
          <a:bodyPr>
            <a:noAutofit/>
          </a:bodyPr>
          <a:lstStyle/>
          <a:p>
            <a:pPr marL="0" indent="0">
              <a:lnSpc>
                <a:spcPct val="100000"/>
              </a:lnSpc>
              <a:spcBef>
                <a:spcPts val="1200"/>
              </a:spcBef>
              <a:spcAft>
                <a:spcPts val="1200"/>
              </a:spcAft>
              <a:buNone/>
            </a:pPr>
            <a:r>
              <a:rPr lang="en-AU" sz="2400" b="1" dirty="0">
                <a:solidFill>
                  <a:srgbClr val="42A49E"/>
                </a:solidFill>
              </a:rPr>
              <a:t>Educators extend children’s thinking and learning by using strategies such as:</a:t>
            </a:r>
          </a:p>
          <a:p>
            <a:pPr marL="946150" indent="-214313">
              <a:lnSpc>
                <a:spcPct val="100000"/>
              </a:lnSpc>
              <a:spcBef>
                <a:spcPts val="600"/>
              </a:spcBef>
              <a:spcAft>
                <a:spcPts val="600"/>
              </a:spcAft>
              <a:buFont typeface="Cambria Math" panose="02040503050406030204" pitchFamily="18" charset="0"/>
              <a:buChar char="⎯"/>
            </a:pPr>
            <a:r>
              <a:rPr lang="en-AU" sz="2400" dirty="0">
                <a:solidFill>
                  <a:schemeClr val="tx1"/>
                </a:solidFill>
              </a:rPr>
              <a:t>modelling and demonstrating</a:t>
            </a:r>
          </a:p>
          <a:p>
            <a:pPr marL="946150" indent="-214313">
              <a:lnSpc>
                <a:spcPct val="100000"/>
              </a:lnSpc>
              <a:spcBef>
                <a:spcPts val="600"/>
              </a:spcBef>
              <a:spcAft>
                <a:spcPts val="600"/>
              </a:spcAft>
              <a:buFont typeface="Cambria Math" panose="02040503050406030204" pitchFamily="18" charset="0"/>
              <a:buChar char="⎯"/>
            </a:pPr>
            <a:r>
              <a:rPr lang="en-AU" sz="2400" dirty="0">
                <a:solidFill>
                  <a:schemeClr val="tx1"/>
                </a:solidFill>
              </a:rPr>
              <a:t>open questioning</a:t>
            </a:r>
          </a:p>
          <a:p>
            <a:pPr marL="946150" indent="-214313">
              <a:lnSpc>
                <a:spcPct val="100000"/>
              </a:lnSpc>
              <a:spcBef>
                <a:spcPts val="600"/>
              </a:spcBef>
              <a:spcAft>
                <a:spcPts val="600"/>
              </a:spcAft>
              <a:buFont typeface="Cambria Math" panose="02040503050406030204" pitchFamily="18" charset="0"/>
              <a:buChar char="⎯"/>
            </a:pPr>
            <a:r>
              <a:rPr lang="en-AU" sz="2400" dirty="0">
                <a:solidFill>
                  <a:schemeClr val="tx1"/>
                </a:solidFill>
              </a:rPr>
              <a:t>speculating</a:t>
            </a:r>
          </a:p>
          <a:p>
            <a:pPr marL="946150" indent="-214313">
              <a:lnSpc>
                <a:spcPct val="100000"/>
              </a:lnSpc>
              <a:spcBef>
                <a:spcPts val="600"/>
              </a:spcBef>
              <a:spcAft>
                <a:spcPts val="600"/>
              </a:spcAft>
              <a:buFont typeface="Cambria Math" panose="02040503050406030204" pitchFamily="18" charset="0"/>
              <a:buChar char="⎯"/>
            </a:pPr>
            <a:r>
              <a:rPr lang="en-AU" sz="2400" dirty="0">
                <a:solidFill>
                  <a:schemeClr val="tx1"/>
                </a:solidFill>
              </a:rPr>
              <a:t>explaining</a:t>
            </a:r>
          </a:p>
          <a:p>
            <a:pPr marL="946150" indent="-214313">
              <a:lnSpc>
                <a:spcPct val="100000"/>
              </a:lnSpc>
              <a:spcBef>
                <a:spcPts val="600"/>
              </a:spcBef>
              <a:spcAft>
                <a:spcPts val="600"/>
              </a:spcAft>
              <a:buFont typeface="Cambria Math" panose="02040503050406030204" pitchFamily="18" charset="0"/>
              <a:buChar char="⎯"/>
            </a:pPr>
            <a:r>
              <a:rPr lang="en-AU" sz="2400" dirty="0">
                <a:solidFill>
                  <a:schemeClr val="tx1"/>
                </a:solidFill>
              </a:rPr>
              <a:t>engaging in shared thinking and problem solving</a:t>
            </a:r>
            <a:endParaRPr lang="en-US" sz="2400" dirty="0"/>
          </a:p>
        </p:txBody>
      </p:sp>
      <p:pic>
        <p:nvPicPr>
          <p:cNvPr id="5" name="Picture 4">
            <a:extLst>
              <a:ext uri="{FF2B5EF4-FFF2-40B4-BE49-F238E27FC236}">
                <a16:creationId xmlns:a16="http://schemas.microsoft.com/office/drawing/2014/main" id="{FD59AB23-99C9-604B-8F94-5835691A91C5}"/>
              </a:ext>
            </a:extLst>
          </p:cNvPr>
          <p:cNvPicPr>
            <a:picLocks noChangeAspect="1"/>
          </p:cNvPicPr>
          <p:nvPr/>
        </p:nvPicPr>
        <p:blipFill>
          <a:blip r:embed="rId2"/>
          <a:stretch>
            <a:fillRect/>
          </a:stretch>
        </p:blipFill>
        <p:spPr>
          <a:xfrm>
            <a:off x="6517804" y="2951283"/>
            <a:ext cx="2190391" cy="2983669"/>
          </a:xfrm>
          <a:prstGeom prst="rect">
            <a:avLst/>
          </a:prstGeom>
        </p:spPr>
      </p:pic>
      <p:pic>
        <p:nvPicPr>
          <p:cNvPr id="6" name="Picture 5">
            <a:extLst>
              <a:ext uri="{FF2B5EF4-FFF2-40B4-BE49-F238E27FC236}">
                <a16:creationId xmlns:a16="http://schemas.microsoft.com/office/drawing/2014/main" id="{D373D355-6847-504E-AE12-6A681A1C6A71}"/>
              </a:ext>
            </a:extLst>
          </p:cNvPr>
          <p:cNvPicPr>
            <a:picLocks noChangeAspect="1"/>
          </p:cNvPicPr>
          <p:nvPr/>
        </p:nvPicPr>
        <p:blipFill>
          <a:blip r:embed="rId3"/>
          <a:stretch>
            <a:fillRect/>
          </a:stretch>
        </p:blipFill>
        <p:spPr>
          <a:xfrm>
            <a:off x="6356838" y="199795"/>
            <a:ext cx="2597541" cy="2625028"/>
          </a:xfrm>
          <a:prstGeom prst="rect">
            <a:avLst/>
          </a:prstGeom>
        </p:spPr>
      </p:pic>
      <p:sp>
        <p:nvSpPr>
          <p:cNvPr id="12" name="Rectangle 11">
            <a:extLst>
              <a:ext uri="{FF2B5EF4-FFF2-40B4-BE49-F238E27FC236}">
                <a16:creationId xmlns:a16="http://schemas.microsoft.com/office/drawing/2014/main" id="{A7750FEB-2621-6848-A663-AAB888D66E63}"/>
              </a:ext>
            </a:extLst>
          </p:cNvPr>
          <p:cNvSpPr/>
          <p:nvPr/>
        </p:nvSpPr>
        <p:spPr>
          <a:xfrm>
            <a:off x="8686800" y="329730"/>
            <a:ext cx="267579" cy="514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E333FDB2-CC24-7E41-B2C8-3DB65C144768}"/>
              </a:ext>
            </a:extLst>
          </p:cNvPr>
          <p:cNvSpPr/>
          <p:nvPr/>
        </p:nvSpPr>
        <p:spPr>
          <a:xfrm>
            <a:off x="8197361" y="2951283"/>
            <a:ext cx="581172" cy="734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6342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919" y="350815"/>
            <a:ext cx="8375007" cy="1269641"/>
          </a:xfrm>
        </p:spPr>
        <p:txBody>
          <a:bodyPr>
            <a:normAutofit/>
          </a:bodyPr>
          <a:lstStyle/>
          <a:p>
            <a:r>
              <a:rPr lang="en-US" b="1" dirty="0">
                <a:latin typeface="Arial" panose="020B0604020202020204" pitchFamily="34" charset="0"/>
                <a:cs typeface="Arial" panose="020B0604020202020204" pitchFamily="34" charset="0"/>
              </a:rPr>
              <a:t>Teaching Behaviour</a:t>
            </a:r>
          </a:p>
        </p:txBody>
      </p:sp>
      <p:sp>
        <p:nvSpPr>
          <p:cNvPr id="3" name="Content Placeholder 2"/>
          <p:cNvSpPr>
            <a:spLocks noGrp="1"/>
          </p:cNvSpPr>
          <p:nvPr>
            <p:ph idx="1"/>
          </p:nvPr>
        </p:nvSpPr>
        <p:spPr>
          <a:xfrm>
            <a:off x="306416" y="1788322"/>
            <a:ext cx="8704162" cy="4610223"/>
          </a:xfrm>
        </p:spPr>
        <p:txBody>
          <a:bodyPr>
            <a:noAutofit/>
          </a:bodyPr>
          <a:lstStyle/>
          <a:p>
            <a:pPr>
              <a:lnSpc>
                <a:spcPct val="100000"/>
              </a:lnSpc>
              <a:spcAft>
                <a:spcPts val="600"/>
              </a:spcAft>
            </a:pPr>
            <a:r>
              <a:rPr lang="en-US" dirty="0">
                <a:solidFill>
                  <a:schemeClr val="tx1"/>
                </a:solidFill>
              </a:rPr>
              <a:t>Introduce the expectation during a neutral time.</a:t>
            </a:r>
            <a:endParaRPr lang="en-AU" dirty="0">
              <a:solidFill>
                <a:schemeClr val="tx1"/>
              </a:solidFill>
            </a:endParaRPr>
          </a:p>
          <a:p>
            <a:pPr>
              <a:lnSpc>
                <a:spcPct val="100000"/>
              </a:lnSpc>
              <a:spcAft>
                <a:spcPts val="600"/>
              </a:spcAft>
            </a:pPr>
            <a:r>
              <a:rPr lang="en-US" dirty="0">
                <a:solidFill>
                  <a:schemeClr val="tx1"/>
                </a:solidFill>
              </a:rPr>
              <a:t>Include a rationale (why is this skill important).</a:t>
            </a:r>
            <a:endParaRPr lang="en-AU" dirty="0">
              <a:solidFill>
                <a:schemeClr val="tx1"/>
              </a:solidFill>
            </a:endParaRPr>
          </a:p>
          <a:p>
            <a:pPr>
              <a:lnSpc>
                <a:spcPct val="100000"/>
              </a:lnSpc>
              <a:spcAft>
                <a:spcPts val="600"/>
              </a:spcAft>
            </a:pPr>
            <a:r>
              <a:rPr lang="en-US" dirty="0">
                <a:solidFill>
                  <a:schemeClr val="tx1"/>
                </a:solidFill>
              </a:rPr>
              <a:t>Show examples and non-examples</a:t>
            </a:r>
            <a:endParaRPr lang="en-AU" dirty="0">
              <a:solidFill>
                <a:schemeClr val="tx1"/>
              </a:solidFill>
            </a:endParaRPr>
          </a:p>
          <a:p>
            <a:pPr>
              <a:lnSpc>
                <a:spcPct val="100000"/>
              </a:lnSpc>
              <a:spcAft>
                <a:spcPts val="600"/>
              </a:spcAft>
            </a:pPr>
            <a:r>
              <a:rPr lang="en-US" dirty="0">
                <a:solidFill>
                  <a:schemeClr val="tx1"/>
                </a:solidFill>
              </a:rPr>
              <a:t>Provide repeated opportunities to practice</a:t>
            </a:r>
            <a:endParaRPr lang="en-AU" dirty="0">
              <a:solidFill>
                <a:schemeClr val="tx1"/>
              </a:solidFill>
            </a:endParaRPr>
          </a:p>
          <a:p>
            <a:pPr>
              <a:lnSpc>
                <a:spcPct val="100000"/>
              </a:lnSpc>
              <a:spcAft>
                <a:spcPts val="600"/>
              </a:spcAft>
            </a:pPr>
            <a:r>
              <a:rPr lang="en-US" dirty="0">
                <a:solidFill>
                  <a:schemeClr val="tx1"/>
                </a:solidFill>
              </a:rPr>
              <a:t>Acknowledge and reinforce children who demonstrate the expected behaviour.</a:t>
            </a:r>
            <a:endParaRPr lang="en-AU" dirty="0">
              <a:solidFill>
                <a:schemeClr val="tx1"/>
              </a:solidFill>
            </a:endParaRPr>
          </a:p>
          <a:p>
            <a:pPr>
              <a:lnSpc>
                <a:spcPct val="100000"/>
              </a:lnSpc>
              <a:spcAft>
                <a:spcPts val="600"/>
              </a:spcAft>
            </a:pPr>
            <a:r>
              <a:rPr lang="en-US" dirty="0" err="1">
                <a:solidFill>
                  <a:schemeClr val="tx1"/>
                </a:solidFill>
              </a:rPr>
              <a:t>Precorrect</a:t>
            </a:r>
            <a:r>
              <a:rPr lang="en-US" dirty="0">
                <a:solidFill>
                  <a:schemeClr val="tx1"/>
                </a:solidFill>
              </a:rPr>
              <a:t> and review as often as necessary</a:t>
            </a:r>
            <a:endParaRPr lang="en-AU" dirty="0">
              <a:solidFill>
                <a:schemeClr val="tx1"/>
              </a:solidFill>
            </a:endParaRPr>
          </a:p>
          <a:p>
            <a:pPr marL="0" indent="0">
              <a:buClr>
                <a:schemeClr val="accent6"/>
              </a:buClr>
              <a:buNone/>
            </a:pPr>
            <a:endParaRPr lang="en-US" dirty="0"/>
          </a:p>
        </p:txBody>
      </p:sp>
      <p:pic>
        <p:nvPicPr>
          <p:cNvPr id="4" name="Picture 3">
            <a:extLst>
              <a:ext uri="{FF2B5EF4-FFF2-40B4-BE49-F238E27FC236}">
                <a16:creationId xmlns:a16="http://schemas.microsoft.com/office/drawing/2014/main" id="{6D9D0570-513C-8945-A874-80D7D16690B5}"/>
              </a:ext>
            </a:extLst>
          </p:cNvPr>
          <p:cNvPicPr>
            <a:picLocks noChangeAspect="1"/>
          </p:cNvPicPr>
          <p:nvPr/>
        </p:nvPicPr>
        <p:blipFill>
          <a:blip r:embed="rId2"/>
          <a:stretch>
            <a:fillRect/>
          </a:stretch>
        </p:blipFill>
        <p:spPr>
          <a:xfrm>
            <a:off x="219919" y="255385"/>
            <a:ext cx="1498600" cy="1460500"/>
          </a:xfrm>
          <a:prstGeom prst="rect">
            <a:avLst/>
          </a:prstGeom>
        </p:spPr>
      </p:pic>
    </p:spTree>
    <p:extLst>
      <p:ext uri="{BB962C8B-B14F-4D97-AF65-F5344CB8AC3E}">
        <p14:creationId xmlns:p14="http://schemas.microsoft.com/office/powerpoint/2010/main" val="655887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81000" y="381000"/>
            <a:ext cx="8382000" cy="838200"/>
          </a:xfrm>
        </p:spPr>
        <p:txBody>
          <a:bodyPr lIns="0" tIns="0" rIns="0" bIns="0">
            <a:normAutofit/>
          </a:bodyPr>
          <a:lstStyle/>
          <a:p>
            <a:r>
              <a:rPr lang="en-US" b="1" dirty="0">
                <a:latin typeface="Arial" panose="020B0604020202020204" pitchFamily="34" charset="0"/>
                <a:cs typeface="Arial" panose="020B0604020202020204" pitchFamily="34" charset="0"/>
              </a:rPr>
              <a:t>Four Stages of Learning</a:t>
            </a:r>
          </a:p>
        </p:txBody>
      </p:sp>
      <p:sp>
        <p:nvSpPr>
          <p:cNvPr id="13315" name="Rectangle 3"/>
          <p:cNvSpPr>
            <a:spLocks noGrp="1" noChangeArrowheads="1"/>
          </p:cNvSpPr>
          <p:nvPr>
            <p:ph idx="1"/>
          </p:nvPr>
        </p:nvSpPr>
        <p:spPr>
          <a:xfrm>
            <a:off x="185195" y="1295400"/>
            <a:ext cx="8501605" cy="5181600"/>
          </a:xfrm>
        </p:spPr>
        <p:txBody>
          <a:bodyPr/>
          <a:lstStyle/>
          <a:p>
            <a:pPr marL="457200" lvl="1" indent="0" eaLnBrk="1" hangingPunct="1">
              <a:lnSpc>
                <a:spcPct val="100000"/>
              </a:lnSpc>
              <a:spcBef>
                <a:spcPts val="1200"/>
              </a:spcBef>
              <a:spcAft>
                <a:spcPts val="600"/>
              </a:spcAft>
              <a:buNone/>
            </a:pPr>
            <a:r>
              <a:rPr lang="en-US" sz="2800" b="1" dirty="0">
                <a:solidFill>
                  <a:srgbClr val="42A49E"/>
                </a:solidFill>
              </a:rPr>
              <a:t>Acquisition:</a:t>
            </a:r>
            <a:r>
              <a:rPr lang="en-US" sz="2800" dirty="0">
                <a:solidFill>
                  <a:srgbClr val="42A49E"/>
                </a:solidFill>
              </a:rPr>
              <a:t> </a:t>
            </a:r>
            <a:r>
              <a:rPr lang="en-US" sz="2800" dirty="0">
                <a:solidFill>
                  <a:schemeClr val="tx1"/>
                </a:solidFill>
              </a:rPr>
              <a:t>new skill or concept</a:t>
            </a:r>
          </a:p>
          <a:p>
            <a:pPr marL="457200" lvl="1" indent="0" eaLnBrk="1" hangingPunct="1">
              <a:lnSpc>
                <a:spcPct val="100000"/>
              </a:lnSpc>
              <a:spcBef>
                <a:spcPts val="1200"/>
              </a:spcBef>
              <a:spcAft>
                <a:spcPts val="600"/>
              </a:spcAft>
              <a:buNone/>
            </a:pPr>
            <a:r>
              <a:rPr lang="en-US" sz="2800" b="1" dirty="0">
                <a:solidFill>
                  <a:srgbClr val="42A49E"/>
                </a:solidFill>
              </a:rPr>
              <a:t>Fluency: </a:t>
            </a:r>
            <a:r>
              <a:rPr lang="en-US" sz="2800" dirty="0">
                <a:solidFill>
                  <a:schemeClr val="tx1"/>
                </a:solidFill>
              </a:rPr>
              <a:t>the ability to immediately use the skill or concept without a prompt</a:t>
            </a:r>
          </a:p>
          <a:p>
            <a:pPr marL="457200" lvl="1" indent="0" eaLnBrk="1" hangingPunct="1">
              <a:lnSpc>
                <a:spcPct val="100000"/>
              </a:lnSpc>
              <a:spcBef>
                <a:spcPts val="1200"/>
              </a:spcBef>
              <a:spcAft>
                <a:spcPts val="600"/>
              </a:spcAft>
              <a:buNone/>
            </a:pPr>
            <a:r>
              <a:rPr lang="en-US" sz="2800" b="1" dirty="0">
                <a:solidFill>
                  <a:srgbClr val="42A49E"/>
                </a:solidFill>
              </a:rPr>
              <a:t>Maintenance: </a:t>
            </a:r>
            <a:r>
              <a:rPr lang="en-US" sz="2800" dirty="0">
                <a:solidFill>
                  <a:schemeClr val="tx1"/>
                </a:solidFill>
              </a:rPr>
              <a:t>continuing to use the skill or concept over time</a:t>
            </a:r>
          </a:p>
          <a:p>
            <a:pPr marL="457200" lvl="1" indent="0" eaLnBrk="1" hangingPunct="1">
              <a:lnSpc>
                <a:spcPct val="100000"/>
              </a:lnSpc>
              <a:spcBef>
                <a:spcPts val="1200"/>
              </a:spcBef>
              <a:spcAft>
                <a:spcPts val="600"/>
              </a:spcAft>
              <a:buNone/>
            </a:pPr>
            <a:r>
              <a:rPr lang="en-US" sz="2800" b="1" dirty="0" err="1">
                <a:solidFill>
                  <a:srgbClr val="42A49E"/>
                </a:solidFill>
              </a:rPr>
              <a:t>Generalisation</a:t>
            </a:r>
            <a:r>
              <a:rPr lang="en-US" sz="2800" b="1" dirty="0">
                <a:solidFill>
                  <a:srgbClr val="42A49E"/>
                </a:solidFill>
              </a:rPr>
              <a:t>: </a:t>
            </a:r>
            <a:r>
              <a:rPr lang="en-US" sz="2800" dirty="0">
                <a:solidFill>
                  <a:schemeClr val="tx1"/>
                </a:solidFill>
              </a:rPr>
              <a:t>applying the skill or concept to new situations, people, activities, ideas, and settings</a:t>
            </a:r>
          </a:p>
          <a:p>
            <a:pPr eaLnBrk="1" hangingPunct="1">
              <a:lnSpc>
                <a:spcPct val="85000"/>
              </a:lnSpc>
            </a:pPr>
            <a:endParaRPr lang="en-US" sz="2600" dirty="0"/>
          </a:p>
        </p:txBody>
      </p:sp>
    </p:spTree>
    <p:extLst>
      <p:ext uri="{BB962C8B-B14F-4D97-AF65-F5344CB8AC3E}">
        <p14:creationId xmlns:p14="http://schemas.microsoft.com/office/powerpoint/2010/main" val="1394077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81000" y="396240"/>
            <a:ext cx="8305800" cy="1051560"/>
          </a:xfrm>
        </p:spPr>
        <p:txBody>
          <a:bodyPr lIns="0" tIns="0" rIns="0" bIns="0">
            <a:noAutofit/>
          </a:bodyPr>
          <a:lstStyle/>
          <a:p>
            <a:pPr eaLnBrk="1" hangingPunct="1"/>
            <a:r>
              <a:rPr lang="en-US" b="1" dirty="0">
                <a:latin typeface="Arial" panose="020B0604020202020204" pitchFamily="34" charset="0"/>
                <a:cs typeface="Arial" panose="020B0604020202020204" pitchFamily="34" charset="0"/>
              </a:rPr>
              <a:t>Acquisition Stage: Show and Tell</a:t>
            </a:r>
          </a:p>
        </p:txBody>
      </p:sp>
      <p:sp>
        <p:nvSpPr>
          <p:cNvPr id="14339" name="Rectangle 3"/>
          <p:cNvSpPr>
            <a:spLocks noGrp="1" noChangeArrowheads="1"/>
          </p:cNvSpPr>
          <p:nvPr>
            <p:ph idx="1"/>
          </p:nvPr>
        </p:nvSpPr>
        <p:spPr>
          <a:xfrm>
            <a:off x="301752" y="1447800"/>
            <a:ext cx="8677656" cy="5334000"/>
          </a:xfrm>
        </p:spPr>
        <p:txBody>
          <a:bodyPr>
            <a:noAutofit/>
          </a:bodyPr>
          <a:lstStyle/>
          <a:p>
            <a:pPr marL="0" indent="0">
              <a:spcBef>
                <a:spcPts val="1800"/>
              </a:spcBef>
              <a:buNone/>
            </a:pPr>
            <a:r>
              <a:rPr lang="en-US" sz="2400" b="1" dirty="0">
                <a:solidFill>
                  <a:srgbClr val="42A49E"/>
                </a:solidFill>
              </a:rPr>
              <a:t>Teach and model during large group, small group and provide </a:t>
            </a:r>
            <a:r>
              <a:rPr lang="en-US" sz="2400" b="1" dirty="0" err="1">
                <a:solidFill>
                  <a:srgbClr val="42A49E"/>
                </a:solidFill>
              </a:rPr>
              <a:t>individualised</a:t>
            </a:r>
            <a:r>
              <a:rPr lang="en-US" sz="2400" b="1" dirty="0">
                <a:solidFill>
                  <a:srgbClr val="42A49E"/>
                </a:solidFill>
              </a:rPr>
              <a:t> instruction for children who need it.</a:t>
            </a:r>
          </a:p>
          <a:p>
            <a:pPr eaLnBrk="1" hangingPunct="1">
              <a:spcBef>
                <a:spcPts val="1800"/>
              </a:spcBef>
            </a:pPr>
            <a:r>
              <a:rPr lang="en-US" sz="2400" dirty="0">
                <a:solidFill>
                  <a:schemeClr val="tx1"/>
                </a:solidFill>
              </a:rPr>
              <a:t>Identify and explain the skill</a:t>
            </a:r>
          </a:p>
          <a:p>
            <a:pPr>
              <a:spcBef>
                <a:spcPts val="1800"/>
              </a:spcBef>
            </a:pPr>
            <a:r>
              <a:rPr lang="en-US" sz="2400" dirty="0">
                <a:solidFill>
                  <a:schemeClr val="tx1"/>
                </a:solidFill>
              </a:rPr>
              <a:t>Link to other ideas or concepts</a:t>
            </a:r>
          </a:p>
          <a:p>
            <a:pPr eaLnBrk="1" hangingPunct="1">
              <a:spcBef>
                <a:spcPts val="1800"/>
              </a:spcBef>
            </a:pPr>
            <a:r>
              <a:rPr lang="en-US" sz="2400" dirty="0">
                <a:solidFill>
                  <a:schemeClr val="tx1"/>
                </a:solidFill>
              </a:rPr>
              <a:t>Demonstrate</a:t>
            </a:r>
          </a:p>
          <a:p>
            <a:pPr eaLnBrk="1" hangingPunct="1">
              <a:spcBef>
                <a:spcPts val="1800"/>
              </a:spcBef>
            </a:pPr>
            <a:r>
              <a:rPr lang="en-US" sz="2400" dirty="0">
                <a:solidFill>
                  <a:schemeClr val="tx1"/>
                </a:solidFill>
              </a:rPr>
              <a:t>Examples and non-examples</a:t>
            </a:r>
          </a:p>
          <a:p>
            <a:pPr eaLnBrk="1" hangingPunct="1">
              <a:spcBef>
                <a:spcPts val="1800"/>
              </a:spcBef>
            </a:pPr>
            <a:r>
              <a:rPr lang="en-US" sz="2400" dirty="0">
                <a:solidFill>
                  <a:schemeClr val="tx1"/>
                </a:solidFill>
              </a:rPr>
              <a:t>Encourage child when learning</a:t>
            </a:r>
          </a:p>
          <a:p>
            <a:pPr eaLnBrk="1" hangingPunct="1">
              <a:spcBef>
                <a:spcPts val="1800"/>
              </a:spcBef>
            </a:pPr>
            <a:r>
              <a:rPr lang="en-US" sz="2400" b="1" dirty="0">
                <a:solidFill>
                  <a:srgbClr val="42A49E"/>
                </a:solidFill>
              </a:rPr>
              <a:t>Warning! Skill or concept can be easily lost at this stage…encourage</a:t>
            </a:r>
            <a:r>
              <a:rPr lang="en-US" b="1" dirty="0">
                <a:solidFill>
                  <a:srgbClr val="42A49E"/>
                </a:solidFill>
              </a:rPr>
              <a:t>, encourage, encourage</a:t>
            </a:r>
          </a:p>
        </p:txBody>
      </p:sp>
    </p:spTree>
    <p:extLst>
      <p:ext uri="{BB962C8B-B14F-4D97-AF65-F5344CB8AC3E}">
        <p14:creationId xmlns:p14="http://schemas.microsoft.com/office/powerpoint/2010/main" val="1790436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3"/>
          <p:cNvSpPr>
            <a:spLocks noChangeArrowheads="1"/>
          </p:cNvSpPr>
          <p:nvPr/>
        </p:nvSpPr>
        <p:spPr bwMode="auto">
          <a:xfrm>
            <a:off x="170120" y="1341438"/>
            <a:ext cx="8973879" cy="4801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ctr"/>
            <a:r>
              <a:rPr lang="en-AU" sz="3600" dirty="0">
                <a:latin typeface="Arial" charset="0"/>
              </a:rPr>
              <a:t>For a child to learn something new, it needs to be repeated on average          </a:t>
            </a:r>
          </a:p>
          <a:p>
            <a:pPr algn="ctr"/>
            <a:r>
              <a:rPr lang="en-AU" sz="3600" dirty="0">
                <a:latin typeface="Arial" charset="0"/>
              </a:rPr>
              <a:t> </a:t>
            </a:r>
            <a:r>
              <a:rPr lang="en-AU" sz="3600" u="sng" dirty="0">
                <a:solidFill>
                  <a:srgbClr val="FF0000"/>
                </a:solidFill>
                <a:latin typeface="Arial" charset="0"/>
              </a:rPr>
              <a:t>8 times</a:t>
            </a:r>
          </a:p>
          <a:p>
            <a:pPr algn="ctr"/>
            <a:endParaRPr lang="en-AU" sz="3600" dirty="0">
              <a:latin typeface="Arial" charset="0"/>
            </a:endParaRPr>
          </a:p>
          <a:p>
            <a:pPr algn="ctr"/>
            <a:r>
              <a:rPr lang="en-AU" sz="3600" dirty="0">
                <a:solidFill>
                  <a:srgbClr val="000000"/>
                </a:solidFill>
                <a:latin typeface="Arial" charset="0"/>
              </a:rPr>
              <a:t>For a child to unlearn an old behaviour and replace with a new behaviour, the new behaviour must be repeated on average </a:t>
            </a:r>
          </a:p>
          <a:p>
            <a:pPr algn="ctr"/>
            <a:r>
              <a:rPr lang="en-AU" sz="3600" u="sng" dirty="0">
                <a:solidFill>
                  <a:srgbClr val="FF0000"/>
                </a:solidFill>
                <a:latin typeface="Arial" charset="0"/>
              </a:rPr>
              <a:t>28 times</a:t>
            </a:r>
            <a:r>
              <a:rPr lang="en-AU" sz="3600" dirty="0">
                <a:solidFill>
                  <a:srgbClr val="0000FF"/>
                </a:solidFill>
                <a:latin typeface="Arial" charset="0"/>
              </a:rPr>
              <a:t>.</a:t>
            </a:r>
          </a:p>
          <a:p>
            <a:pPr algn="ctr"/>
            <a:r>
              <a:rPr lang="en-AU" dirty="0">
                <a:latin typeface="Arial" charset="0"/>
              </a:rPr>
              <a:t>Harry Wong</a:t>
            </a:r>
          </a:p>
        </p:txBody>
      </p:sp>
      <p:sp>
        <p:nvSpPr>
          <p:cNvPr id="114690" name="TextBox 2"/>
          <p:cNvSpPr txBox="1">
            <a:spLocks noChangeArrowheads="1"/>
          </p:cNvSpPr>
          <p:nvPr/>
        </p:nvSpPr>
        <p:spPr bwMode="auto">
          <a:xfrm>
            <a:off x="395289" y="304800"/>
            <a:ext cx="6697662"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fontAlgn="base">
              <a:spcBef>
                <a:spcPct val="0"/>
              </a:spcBef>
              <a:spcAft>
                <a:spcPct val="0"/>
              </a:spcAft>
              <a:defRPr>
                <a:solidFill>
                  <a:schemeClr val="tx1"/>
                </a:solidFill>
                <a:latin typeface="Arial" charset="0"/>
                <a:ea typeface="Arial" charset="0"/>
                <a:cs typeface="Arial" charset="0"/>
              </a:defRPr>
            </a:lvl6pPr>
            <a:lvl7pPr marL="2971800" indent="-228600" fontAlgn="base">
              <a:spcBef>
                <a:spcPct val="0"/>
              </a:spcBef>
              <a:spcAft>
                <a:spcPct val="0"/>
              </a:spcAft>
              <a:defRPr>
                <a:solidFill>
                  <a:schemeClr val="tx1"/>
                </a:solidFill>
                <a:latin typeface="Arial" charset="0"/>
                <a:ea typeface="Arial" charset="0"/>
                <a:cs typeface="Arial" charset="0"/>
              </a:defRPr>
            </a:lvl7pPr>
            <a:lvl8pPr marL="3429000" indent="-228600" fontAlgn="base">
              <a:spcBef>
                <a:spcPct val="0"/>
              </a:spcBef>
              <a:spcAft>
                <a:spcPct val="0"/>
              </a:spcAft>
              <a:defRPr>
                <a:solidFill>
                  <a:schemeClr val="tx1"/>
                </a:solidFill>
                <a:latin typeface="Arial" charset="0"/>
                <a:ea typeface="Arial" charset="0"/>
                <a:cs typeface="Arial" charset="0"/>
              </a:defRPr>
            </a:lvl8pPr>
            <a:lvl9pPr marL="3886200" indent="-228600" fontAlgn="base">
              <a:spcBef>
                <a:spcPct val="0"/>
              </a:spcBef>
              <a:spcAft>
                <a:spcPct val="0"/>
              </a:spcAft>
              <a:defRPr>
                <a:solidFill>
                  <a:schemeClr val="tx1"/>
                </a:solidFill>
                <a:latin typeface="Arial" charset="0"/>
                <a:ea typeface="Arial" charset="0"/>
                <a:cs typeface="Arial" charset="0"/>
              </a:defRPr>
            </a:lvl9pPr>
          </a:lstStyle>
          <a:p>
            <a:pPr algn="ctr"/>
            <a:r>
              <a:rPr lang="en-AU" sz="3600" b="1" dirty="0">
                <a:solidFill>
                  <a:srgbClr val="0070C0"/>
                </a:solidFill>
                <a:ea typeface="Arial" charset="0"/>
              </a:rPr>
              <a:t>Repetition builds fluency</a:t>
            </a:r>
            <a:r>
              <a:rPr lang="en-AU" sz="4400" b="1" dirty="0">
                <a:solidFill>
                  <a:srgbClr val="0070C0"/>
                </a:solidFill>
                <a:ea typeface="Arial" charset="0"/>
              </a:rPr>
              <a:t>...</a:t>
            </a:r>
          </a:p>
        </p:txBody>
      </p:sp>
      <p:pic>
        <p:nvPicPr>
          <p:cNvPr id="114691" name="Picture 6" descr="http://t3.gstatic.com/images?q=tbn:ANd9GcTr1136m4iCeo-az0gjNKhtWnw-o4zHLqWkfeQXa0L7m1haUSdUb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164388" y="0"/>
            <a:ext cx="1517650" cy="1341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807886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81000" y="381000"/>
            <a:ext cx="8382000" cy="1325880"/>
          </a:xfrm>
        </p:spPr>
        <p:txBody>
          <a:bodyPr lIns="0" tIns="0" rIns="0" bIns="0">
            <a:normAutofit/>
          </a:bodyPr>
          <a:lstStyle/>
          <a:p>
            <a:pPr eaLnBrk="1" hangingPunct="1"/>
            <a:r>
              <a:rPr lang="en-US" b="1" dirty="0">
                <a:latin typeface="Arial" panose="020B0604020202020204" pitchFamily="34" charset="0"/>
                <a:cs typeface="Arial" panose="020B0604020202020204" pitchFamily="34" charset="0"/>
              </a:rPr>
              <a:t>Fluency: Practice Makes Perfect</a:t>
            </a:r>
          </a:p>
        </p:txBody>
      </p:sp>
      <p:sp>
        <p:nvSpPr>
          <p:cNvPr id="15363" name="Rectangle 3"/>
          <p:cNvSpPr>
            <a:spLocks noGrp="1" noChangeArrowheads="1"/>
          </p:cNvSpPr>
          <p:nvPr>
            <p:ph idx="1"/>
          </p:nvPr>
        </p:nvSpPr>
        <p:spPr>
          <a:xfrm>
            <a:off x="419100" y="2051437"/>
            <a:ext cx="8305800" cy="4525962"/>
          </a:xfrm>
        </p:spPr>
        <p:txBody>
          <a:bodyPr>
            <a:noAutofit/>
          </a:bodyPr>
          <a:lstStyle/>
          <a:p>
            <a:pPr>
              <a:lnSpc>
                <a:spcPct val="100000"/>
              </a:lnSpc>
              <a:spcBef>
                <a:spcPts val="1800"/>
              </a:spcBef>
              <a:spcAft>
                <a:spcPts val="1800"/>
              </a:spcAft>
            </a:pPr>
            <a:r>
              <a:rPr lang="en-US" dirty="0">
                <a:solidFill>
                  <a:schemeClr val="tx1"/>
                </a:solidFill>
              </a:rPr>
              <a:t>Create multiple and varied opportunities for children to build fluency – role play, prompt children through interaction (scaffold play), embed instruction</a:t>
            </a:r>
          </a:p>
          <a:p>
            <a:pPr>
              <a:lnSpc>
                <a:spcPct val="100000"/>
              </a:lnSpc>
              <a:spcBef>
                <a:spcPts val="1800"/>
              </a:spcBef>
              <a:spcAft>
                <a:spcPts val="1800"/>
              </a:spcAft>
            </a:pPr>
            <a:r>
              <a:rPr lang="en-US" dirty="0">
                <a:solidFill>
                  <a:schemeClr val="tx1"/>
                </a:solidFill>
              </a:rPr>
              <a:t>Help children link the concept or skill to others</a:t>
            </a:r>
          </a:p>
          <a:p>
            <a:pPr eaLnBrk="1" hangingPunct="1">
              <a:lnSpc>
                <a:spcPct val="100000"/>
              </a:lnSpc>
              <a:spcBef>
                <a:spcPts val="1800"/>
              </a:spcBef>
              <a:spcAft>
                <a:spcPts val="1800"/>
              </a:spcAft>
            </a:pPr>
            <a:r>
              <a:rPr lang="en-US" dirty="0">
                <a:solidFill>
                  <a:schemeClr val="tx1"/>
                </a:solidFill>
              </a:rPr>
              <a:t>Prompt the children to use the skill</a:t>
            </a:r>
          </a:p>
          <a:p>
            <a:pPr eaLnBrk="1" hangingPunct="1">
              <a:lnSpc>
                <a:spcPct val="100000"/>
              </a:lnSpc>
              <a:spcBef>
                <a:spcPts val="600"/>
              </a:spcBef>
              <a:spcAft>
                <a:spcPts val="600"/>
              </a:spcAft>
              <a:buFontTx/>
              <a:buNone/>
            </a:pPr>
            <a:endParaRPr lang="en-US" dirty="0"/>
          </a:p>
          <a:p>
            <a:pPr eaLnBrk="1" hangingPunct="1"/>
            <a:endParaRPr lang="en-US" dirty="0"/>
          </a:p>
        </p:txBody>
      </p:sp>
    </p:spTree>
    <p:extLst>
      <p:ext uri="{BB962C8B-B14F-4D97-AF65-F5344CB8AC3E}">
        <p14:creationId xmlns:p14="http://schemas.microsoft.com/office/powerpoint/2010/main" val="1316546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81000" y="472440"/>
            <a:ext cx="8382000" cy="1280160"/>
          </a:xfrm>
        </p:spPr>
        <p:txBody>
          <a:bodyPr lIns="0" tIns="0" rIns="0" bIns="0">
            <a:normAutofit/>
          </a:bodyPr>
          <a:lstStyle/>
          <a:p>
            <a:pPr eaLnBrk="1" hangingPunct="1"/>
            <a:r>
              <a:rPr lang="en-US" sz="4000" b="1" dirty="0">
                <a:latin typeface="Arial" panose="020B0604020202020204" pitchFamily="34" charset="0"/>
                <a:cs typeface="Arial" panose="020B0604020202020204" pitchFamily="34" charset="0"/>
              </a:rPr>
              <a:t>Maintenance and </a:t>
            </a:r>
            <a:r>
              <a:rPr lang="en-US" sz="4000" b="1" dirty="0" err="1">
                <a:latin typeface="Arial" panose="020B0604020202020204" pitchFamily="34" charset="0"/>
                <a:cs typeface="Arial" panose="020B0604020202020204" pitchFamily="34" charset="0"/>
              </a:rPr>
              <a:t>Generalisation</a:t>
            </a:r>
            <a:r>
              <a:rPr lang="en-US" sz="4000" b="1" dirty="0">
                <a:latin typeface="Arial" panose="020B0604020202020204" pitchFamily="34" charset="0"/>
                <a:cs typeface="Arial" panose="020B0604020202020204" pitchFamily="34" charset="0"/>
              </a:rPr>
              <a:t>: </a:t>
            </a:r>
            <a:br>
              <a:rPr lang="en-US" sz="4000" b="1" dirty="0">
                <a:latin typeface="Arial" panose="020B0604020202020204" pitchFamily="34" charset="0"/>
                <a:cs typeface="Arial" panose="020B0604020202020204" pitchFamily="34" charset="0"/>
              </a:rPr>
            </a:br>
            <a:r>
              <a:rPr lang="en-US" sz="4000" b="1" dirty="0">
                <a:latin typeface="Arial" panose="020B0604020202020204" pitchFamily="34" charset="0"/>
                <a:cs typeface="Arial" panose="020B0604020202020204" pitchFamily="34" charset="0"/>
              </a:rPr>
              <a:t>You Got it!</a:t>
            </a:r>
          </a:p>
        </p:txBody>
      </p:sp>
      <p:sp>
        <p:nvSpPr>
          <p:cNvPr id="16387" name="Rectangle 3"/>
          <p:cNvSpPr>
            <a:spLocks noGrp="1" noChangeArrowheads="1"/>
          </p:cNvSpPr>
          <p:nvPr>
            <p:ph idx="1"/>
          </p:nvPr>
        </p:nvSpPr>
        <p:spPr>
          <a:xfrm>
            <a:off x="457200" y="2027238"/>
            <a:ext cx="8229600" cy="4297362"/>
          </a:xfrm>
        </p:spPr>
        <p:txBody>
          <a:bodyPr>
            <a:noAutofit/>
          </a:bodyPr>
          <a:lstStyle/>
          <a:p>
            <a:pPr eaLnBrk="1" hangingPunct="1">
              <a:lnSpc>
                <a:spcPct val="100000"/>
              </a:lnSpc>
              <a:spcBef>
                <a:spcPts val="1800"/>
              </a:spcBef>
            </a:pPr>
            <a:r>
              <a:rPr lang="en-US" dirty="0">
                <a:solidFill>
                  <a:schemeClr val="tx1"/>
                </a:solidFill>
              </a:rPr>
              <a:t>Provide opportunities to use the skill or concept in new situations or with new people</a:t>
            </a:r>
          </a:p>
          <a:p>
            <a:pPr eaLnBrk="1" hangingPunct="1">
              <a:lnSpc>
                <a:spcPct val="100000"/>
              </a:lnSpc>
              <a:spcBef>
                <a:spcPts val="1800"/>
              </a:spcBef>
            </a:pPr>
            <a:r>
              <a:rPr lang="en-US" dirty="0">
                <a:solidFill>
                  <a:schemeClr val="tx1"/>
                </a:solidFill>
              </a:rPr>
              <a:t>Provide opportunities within a variety of activities and in new applications</a:t>
            </a:r>
          </a:p>
          <a:p>
            <a:pPr>
              <a:lnSpc>
                <a:spcPct val="100000"/>
              </a:lnSpc>
              <a:spcBef>
                <a:spcPts val="1800"/>
              </a:spcBef>
            </a:pPr>
            <a:r>
              <a:rPr lang="en-US" b="1" dirty="0">
                <a:solidFill>
                  <a:srgbClr val="42A49E"/>
                </a:solidFill>
              </a:rPr>
              <a:t>Encourage</a:t>
            </a:r>
            <a:r>
              <a:rPr lang="en-US" dirty="0">
                <a:solidFill>
                  <a:srgbClr val="42A49E"/>
                </a:solidFill>
              </a:rPr>
              <a:t> </a:t>
            </a:r>
            <a:r>
              <a:rPr lang="en-US" dirty="0">
                <a:solidFill>
                  <a:schemeClr val="tx1"/>
                </a:solidFill>
              </a:rPr>
              <a:t>the behaviour in </a:t>
            </a:r>
            <a:r>
              <a:rPr lang="en-US" dirty="0" err="1">
                <a:solidFill>
                  <a:schemeClr val="tx1"/>
                </a:solidFill>
              </a:rPr>
              <a:t>generalised</a:t>
            </a:r>
            <a:r>
              <a:rPr lang="en-US" dirty="0">
                <a:solidFill>
                  <a:schemeClr val="tx1"/>
                </a:solidFill>
              </a:rPr>
              <a:t> situations – use positive descriptive feedback to comment on children engaging in the behaviour</a:t>
            </a:r>
          </a:p>
        </p:txBody>
      </p:sp>
    </p:spTree>
    <p:extLst>
      <p:ext uri="{BB962C8B-B14F-4D97-AF65-F5344CB8AC3E}">
        <p14:creationId xmlns:p14="http://schemas.microsoft.com/office/powerpoint/2010/main" val="5094591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5E6FD8-D89D-C84B-866E-9C6F4E53AFDD}"/>
              </a:ext>
            </a:extLst>
          </p:cNvPr>
          <p:cNvPicPr>
            <a:picLocks noChangeAspect="1"/>
          </p:cNvPicPr>
          <p:nvPr/>
        </p:nvPicPr>
        <p:blipFill>
          <a:blip r:embed="rId2"/>
          <a:stretch>
            <a:fillRect/>
          </a:stretch>
        </p:blipFill>
        <p:spPr>
          <a:xfrm>
            <a:off x="0" y="0"/>
            <a:ext cx="4572000" cy="6858000"/>
          </a:xfrm>
          <a:prstGeom prst="rect">
            <a:avLst/>
          </a:prstGeom>
        </p:spPr>
      </p:pic>
      <p:pic>
        <p:nvPicPr>
          <p:cNvPr id="3" name="Picture 2">
            <a:extLst>
              <a:ext uri="{FF2B5EF4-FFF2-40B4-BE49-F238E27FC236}">
                <a16:creationId xmlns:a16="http://schemas.microsoft.com/office/drawing/2014/main" id="{EE606417-5B4A-2442-96D1-840933303DDD}"/>
              </a:ext>
            </a:extLst>
          </p:cNvPr>
          <p:cNvPicPr>
            <a:picLocks noChangeAspect="1"/>
          </p:cNvPicPr>
          <p:nvPr/>
        </p:nvPicPr>
        <p:blipFill rotWithShape="1">
          <a:blip r:embed="rId3"/>
          <a:srcRect l="3226"/>
          <a:stretch/>
        </p:blipFill>
        <p:spPr>
          <a:xfrm>
            <a:off x="4572000" y="76200"/>
            <a:ext cx="4572001" cy="6705600"/>
          </a:xfrm>
          <a:prstGeom prst="rect">
            <a:avLst/>
          </a:prstGeom>
        </p:spPr>
      </p:pic>
    </p:spTree>
    <p:extLst>
      <p:ext uri="{BB962C8B-B14F-4D97-AF65-F5344CB8AC3E}">
        <p14:creationId xmlns:p14="http://schemas.microsoft.com/office/powerpoint/2010/main" val="18353878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6E13C09-11D6-AB44-83A2-85CCA433713E}" type="slidenum">
              <a:rPr lang="en-US" smtClean="0"/>
              <a:t>19</a:t>
            </a:fld>
            <a:endParaRPr lang="en-US" dirty="0"/>
          </a:p>
        </p:txBody>
      </p:sp>
      <p:graphicFrame>
        <p:nvGraphicFramePr>
          <p:cNvPr id="3" name="Table 2">
            <a:extLst>
              <a:ext uri="{FF2B5EF4-FFF2-40B4-BE49-F238E27FC236}">
                <a16:creationId xmlns:a16="http://schemas.microsoft.com/office/drawing/2014/main" id="{96C91203-1DAF-7340-B566-EABBA08BC28B}"/>
              </a:ext>
            </a:extLst>
          </p:cNvPr>
          <p:cNvGraphicFramePr>
            <a:graphicFrameLocks noGrp="1"/>
          </p:cNvGraphicFramePr>
          <p:nvPr>
            <p:extLst>
              <p:ext uri="{D42A27DB-BD31-4B8C-83A1-F6EECF244321}">
                <p14:modId xmlns:p14="http://schemas.microsoft.com/office/powerpoint/2010/main" val="3819991912"/>
              </p:ext>
            </p:extLst>
          </p:nvPr>
        </p:nvGraphicFramePr>
        <p:xfrm>
          <a:off x="299036" y="390739"/>
          <a:ext cx="8545928" cy="5372040"/>
        </p:xfrm>
        <a:graphic>
          <a:graphicData uri="http://schemas.openxmlformats.org/drawingml/2006/table">
            <a:tbl>
              <a:tblPr firstRow="1" firstCol="1" bandRow="1">
                <a:tableStyleId>{7DF18680-E054-41AD-8BC1-D1AEF772440D}</a:tableStyleId>
              </a:tblPr>
              <a:tblGrid>
                <a:gridCol w="1304477">
                  <a:extLst>
                    <a:ext uri="{9D8B030D-6E8A-4147-A177-3AD203B41FA5}">
                      <a16:colId xmlns:a16="http://schemas.microsoft.com/office/drawing/2014/main" val="1422830044"/>
                    </a:ext>
                  </a:extLst>
                </a:gridCol>
                <a:gridCol w="7241451">
                  <a:extLst>
                    <a:ext uri="{9D8B030D-6E8A-4147-A177-3AD203B41FA5}">
                      <a16:colId xmlns:a16="http://schemas.microsoft.com/office/drawing/2014/main" val="3415873600"/>
                    </a:ext>
                  </a:extLst>
                </a:gridCol>
              </a:tblGrid>
              <a:tr h="497157">
                <a:tc>
                  <a:txBody>
                    <a:bodyPr/>
                    <a:lstStyle/>
                    <a:p>
                      <a:pPr>
                        <a:spcAft>
                          <a:spcPts val="0"/>
                        </a:spcAft>
                      </a:pPr>
                      <a:r>
                        <a:rPr lang="en-AU" sz="2000" dirty="0">
                          <a:effectLst/>
                          <a:latin typeface="Arial" panose="020B0604020202020204" pitchFamily="34" charset="0"/>
                          <a:cs typeface="Arial" panose="020B0604020202020204" pitchFamily="34" charset="0"/>
                        </a:rPr>
                        <a:t>Skill</a:t>
                      </a:r>
                      <a:endParaRPr lang="en-AU" sz="2000" b="0" i="0" dirty="0">
                        <a:effectLst/>
                        <a:latin typeface="Arial" panose="020B0604020202020204" pitchFamily="34" charset="0"/>
                        <a:ea typeface="Arial" charset="0"/>
                        <a:cs typeface="Arial" panose="020B0604020202020204" pitchFamily="34" charset="0"/>
                      </a:endParaRPr>
                    </a:p>
                  </a:txBody>
                  <a:tcPr marL="63575" marR="63575" marT="0" marB="0" anchor="ctr"/>
                </a:tc>
                <a:tc>
                  <a:txBody>
                    <a:bodyPr/>
                    <a:lstStyle/>
                    <a:p>
                      <a:pPr>
                        <a:spcAft>
                          <a:spcPts val="0"/>
                        </a:spcAft>
                      </a:pPr>
                      <a:r>
                        <a:rPr lang="en-AU" sz="2000" dirty="0">
                          <a:effectLst/>
                          <a:latin typeface="Arial" panose="020B0604020202020204" pitchFamily="34" charset="0"/>
                          <a:cs typeface="Arial" panose="020B0604020202020204" pitchFamily="34" charset="0"/>
                        </a:rPr>
                        <a:t> </a:t>
                      </a:r>
                      <a:r>
                        <a:rPr lang="en-US" altLang="x-none" sz="2000" dirty="0">
                          <a:latin typeface="Arial" panose="020B0604020202020204" pitchFamily="34" charset="0"/>
                          <a:cs typeface="Arial" panose="020B0604020202020204" pitchFamily="34" charset="0"/>
                        </a:rPr>
                        <a:t>Be Safe – Use Walking Feet Inside</a:t>
                      </a:r>
                    </a:p>
                  </a:txBody>
                  <a:tcPr marL="63575" marR="63575" marT="0" marB="0" anchor="ctr"/>
                </a:tc>
                <a:extLst>
                  <a:ext uri="{0D108BD9-81ED-4DB2-BD59-A6C34878D82A}">
                    <a16:rowId xmlns:a16="http://schemas.microsoft.com/office/drawing/2014/main" val="3489693031"/>
                  </a:ext>
                </a:extLst>
              </a:tr>
              <a:tr h="811814">
                <a:tc>
                  <a:txBody>
                    <a:bodyPr/>
                    <a:lstStyle/>
                    <a:p>
                      <a:pPr>
                        <a:spcAft>
                          <a:spcPts val="0"/>
                        </a:spcAft>
                      </a:pPr>
                      <a:r>
                        <a:rPr lang="en-AU" sz="1800" b="0" i="0" dirty="0">
                          <a:effectLst/>
                          <a:latin typeface="Arial" charset="0"/>
                        </a:rPr>
                        <a:t>Tell </a:t>
                      </a:r>
                      <a:endParaRPr lang="en-AU" sz="1800" b="0" i="0" dirty="0">
                        <a:effectLst/>
                        <a:latin typeface="Arial" panose="020B0604020202020204" pitchFamily="34" charset="0"/>
                        <a:ea typeface="Arial" charset="0"/>
                        <a:cs typeface="Arial" panose="020B0604020202020204" pitchFamily="34" charset="0"/>
                      </a:endParaRPr>
                    </a:p>
                  </a:txBody>
                  <a:tcPr marL="63575" marR="63575" marT="0" marB="0" anchor="ctr"/>
                </a:tc>
                <a:tc>
                  <a:txBody>
                    <a:bodyPr/>
                    <a:lstStyle/>
                    <a:p>
                      <a:pPr marL="285750" lvl="0" indent="-285750">
                        <a:lnSpc>
                          <a:spcPct val="100000"/>
                        </a:lnSpc>
                        <a:spcBef>
                          <a:spcPts val="400"/>
                        </a:spcBef>
                        <a:spcAft>
                          <a:spcPts val="200"/>
                        </a:spcAft>
                        <a:buFont typeface="Arial" panose="020B0604020202020204" pitchFamily="34" charset="0"/>
                        <a:buChar char="•"/>
                      </a:pPr>
                      <a:r>
                        <a:rPr lang="en-AU" sz="1600" b="0" i="0" dirty="0">
                          <a:effectLst/>
                          <a:latin typeface="Arial" charset="0"/>
                        </a:rPr>
                        <a:t> </a:t>
                      </a:r>
                      <a:r>
                        <a:rPr lang="en-US" altLang="x-none" sz="1600" b="0" i="0" dirty="0">
                          <a:latin typeface="Arial" charset="0"/>
                        </a:rPr>
                        <a:t>A way to keep everyone safe is to use walking feet inside </a:t>
                      </a:r>
                    </a:p>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Discuss with children why it is safe to use walking feet instead of running </a:t>
                      </a:r>
                    </a:p>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Ask children:  When do we need to use our walking feet? (possible answers:  when we are inside, when going to the playground, on the bus, at the doctors, </a:t>
                      </a:r>
                      <a:r>
                        <a:rPr lang="en-US" altLang="x-none" sz="1600" b="0" i="0" dirty="0" err="1">
                          <a:latin typeface="Arial" charset="0"/>
                        </a:rPr>
                        <a:t>etc</a:t>
                      </a:r>
                      <a:r>
                        <a:rPr lang="en-US" altLang="x-none" sz="1600" b="0" i="0" dirty="0">
                          <a:latin typeface="Arial" charset="0"/>
                        </a:rPr>
                        <a:t>…</a:t>
                      </a:r>
                      <a:endParaRPr lang="en-US" altLang="x-none" sz="1600" dirty="0">
                        <a:solidFill>
                          <a:schemeClr val="tx1"/>
                        </a:solidFill>
                        <a:latin typeface="Arial" panose="020B0604020202020204" pitchFamily="34" charset="0"/>
                        <a:cs typeface="Arial" panose="020B0604020202020204" pitchFamily="34" charset="0"/>
                      </a:endParaRPr>
                    </a:p>
                  </a:txBody>
                  <a:tcPr marL="63575" marR="63575" marT="0" marB="0"/>
                </a:tc>
                <a:extLst>
                  <a:ext uri="{0D108BD9-81ED-4DB2-BD59-A6C34878D82A}">
                    <a16:rowId xmlns:a16="http://schemas.microsoft.com/office/drawing/2014/main" val="1556627548"/>
                  </a:ext>
                </a:extLst>
              </a:tr>
              <a:tr h="783756">
                <a:tc>
                  <a:txBody>
                    <a:bodyPr/>
                    <a:lstStyle/>
                    <a:p>
                      <a:pPr>
                        <a:spcAft>
                          <a:spcPts val="0"/>
                        </a:spcAft>
                      </a:pPr>
                      <a:r>
                        <a:rPr lang="en-AU" sz="1800" b="0" i="0" dirty="0">
                          <a:effectLst/>
                          <a:latin typeface="Arial" charset="0"/>
                        </a:rPr>
                        <a:t>Show</a:t>
                      </a:r>
                      <a:endParaRPr lang="en-AU" sz="1800" b="0" i="0" dirty="0">
                        <a:effectLst/>
                        <a:latin typeface="Arial" panose="020B0604020202020204" pitchFamily="34" charset="0"/>
                        <a:ea typeface="Arial" charset="0"/>
                        <a:cs typeface="Arial" panose="020B0604020202020204" pitchFamily="34" charset="0"/>
                      </a:endParaRPr>
                    </a:p>
                  </a:txBody>
                  <a:tcPr marL="63575" marR="63575" marT="0" marB="0" anchor="ctr"/>
                </a:tc>
                <a:tc>
                  <a:txBody>
                    <a:bodyPr/>
                    <a:lstStyle/>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Show the children what using your walking feet looks like (thumbs up)</a:t>
                      </a:r>
                    </a:p>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Show the children what using your running feet looks like (thumbs down)</a:t>
                      </a:r>
                    </a:p>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Show the children what using your walking feet looks like (thumbs up)</a:t>
                      </a:r>
                    </a:p>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Model walking, marching, stomping</a:t>
                      </a:r>
                      <a:endParaRPr lang="en-AU" sz="1600" dirty="0">
                        <a:effectLst/>
                        <a:latin typeface="Arial" panose="020B0604020202020204" pitchFamily="34" charset="0"/>
                        <a:cs typeface="Arial" panose="020B0604020202020204" pitchFamily="34" charset="0"/>
                      </a:endParaRPr>
                    </a:p>
                  </a:txBody>
                  <a:tcPr marL="63575" marR="63575" marT="0" marB="0"/>
                </a:tc>
                <a:extLst>
                  <a:ext uri="{0D108BD9-81ED-4DB2-BD59-A6C34878D82A}">
                    <a16:rowId xmlns:a16="http://schemas.microsoft.com/office/drawing/2014/main" val="1175882678"/>
                  </a:ext>
                </a:extLst>
              </a:tr>
              <a:tr h="781886">
                <a:tc>
                  <a:txBody>
                    <a:bodyPr/>
                    <a:lstStyle/>
                    <a:p>
                      <a:pPr>
                        <a:spcAft>
                          <a:spcPts val="0"/>
                        </a:spcAft>
                      </a:pPr>
                      <a:r>
                        <a:rPr lang="en-AU" sz="1800" b="0" i="0" dirty="0">
                          <a:effectLst/>
                          <a:latin typeface="Arial" charset="0"/>
                        </a:rPr>
                        <a:t>Practice</a:t>
                      </a:r>
                      <a:endParaRPr lang="en-AU" sz="1800" b="0" i="0" dirty="0">
                        <a:effectLst/>
                        <a:latin typeface="Arial" panose="020B0604020202020204" pitchFamily="34" charset="0"/>
                        <a:ea typeface="Arial" charset="0"/>
                        <a:cs typeface="Arial" panose="020B0604020202020204" pitchFamily="34" charset="0"/>
                      </a:endParaRPr>
                    </a:p>
                  </a:txBody>
                  <a:tcPr marL="63575" marR="63575" marT="0" marB="0" anchor="ctr"/>
                </a:tc>
                <a:tc>
                  <a:txBody>
                    <a:bodyPr/>
                    <a:lstStyle/>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Different opportunities through out the day</a:t>
                      </a:r>
                    </a:p>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Have children practice walking softly, slowly, forward, backward</a:t>
                      </a:r>
                    </a:p>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“We walk, we walk, we walk, and we stop</a:t>
                      </a:r>
                      <a:r>
                        <a:rPr lang="en-US" altLang="en-US" sz="1600" b="0" i="0" dirty="0">
                          <a:latin typeface="Arial" charset="0"/>
                        </a:rPr>
                        <a:t>”</a:t>
                      </a:r>
                      <a:r>
                        <a:rPr lang="en-US" altLang="x-none" sz="1600" b="0" i="0" dirty="0">
                          <a:latin typeface="Arial" charset="0"/>
                        </a:rPr>
                        <a:t> (repeat)</a:t>
                      </a:r>
                      <a:endParaRPr lang="en-AU" sz="1600" dirty="0">
                        <a:effectLst/>
                        <a:latin typeface="Arial" panose="020B0604020202020204" pitchFamily="34" charset="0"/>
                        <a:cs typeface="Arial" panose="020B0604020202020204" pitchFamily="34" charset="0"/>
                      </a:endParaRPr>
                    </a:p>
                  </a:txBody>
                  <a:tcPr marL="63575" marR="63575" marT="0" marB="0"/>
                </a:tc>
                <a:extLst>
                  <a:ext uri="{0D108BD9-81ED-4DB2-BD59-A6C34878D82A}">
                    <a16:rowId xmlns:a16="http://schemas.microsoft.com/office/drawing/2014/main" val="2516669610"/>
                  </a:ext>
                </a:extLst>
              </a:tr>
              <a:tr h="607683">
                <a:tc>
                  <a:txBody>
                    <a:bodyPr/>
                    <a:lstStyle/>
                    <a:p>
                      <a:pPr>
                        <a:spcAft>
                          <a:spcPts val="0"/>
                        </a:spcAft>
                      </a:pPr>
                      <a:r>
                        <a:rPr lang="en-AU" sz="1800" b="0" i="0" dirty="0">
                          <a:effectLst/>
                          <a:latin typeface="Arial" charset="0"/>
                        </a:rPr>
                        <a:t>Reinforce</a:t>
                      </a:r>
                      <a:endParaRPr lang="en-AU" sz="1800" b="0" i="0" dirty="0">
                        <a:effectLst/>
                        <a:latin typeface="Arial" panose="020B0604020202020204" pitchFamily="34" charset="0"/>
                        <a:ea typeface="Arial" charset="0"/>
                        <a:cs typeface="Arial" panose="020B0604020202020204" pitchFamily="34" charset="0"/>
                      </a:endParaRPr>
                    </a:p>
                  </a:txBody>
                  <a:tcPr marL="63575" marR="63575" marT="0" marB="0" anchor="ctr"/>
                </a:tc>
                <a:tc>
                  <a:txBody>
                    <a:bodyPr/>
                    <a:lstStyle/>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Specific feedback—</a:t>
                      </a:r>
                      <a:r>
                        <a:rPr lang="en-US" altLang="en-US" sz="1600" b="0" i="0" dirty="0">
                          <a:latin typeface="Arial" charset="0"/>
                        </a:rPr>
                        <a:t>“</a:t>
                      </a:r>
                      <a:r>
                        <a:rPr lang="en-US" altLang="x-none" sz="1600" b="0" i="0" dirty="0">
                          <a:latin typeface="Arial" charset="0"/>
                        </a:rPr>
                        <a:t>You are using your walking feet while walking inside!  Thank you for being safe!</a:t>
                      </a:r>
                      <a:endParaRPr lang="en-US" altLang="en-US" sz="1600" b="0" i="0" dirty="0">
                        <a:latin typeface="Arial" charset="0"/>
                      </a:endParaRPr>
                    </a:p>
                  </a:txBody>
                  <a:tcPr marL="63575" marR="63575" marT="0" marB="0"/>
                </a:tc>
                <a:extLst>
                  <a:ext uri="{0D108BD9-81ED-4DB2-BD59-A6C34878D82A}">
                    <a16:rowId xmlns:a16="http://schemas.microsoft.com/office/drawing/2014/main" val="3333967002"/>
                  </a:ext>
                </a:extLst>
              </a:tr>
              <a:tr h="133596">
                <a:tc>
                  <a:txBody>
                    <a:bodyPr/>
                    <a:lstStyle/>
                    <a:p>
                      <a:pPr>
                        <a:spcAft>
                          <a:spcPts val="0"/>
                        </a:spcAft>
                      </a:pPr>
                      <a:r>
                        <a:rPr lang="en-AU" sz="1800" b="0" i="0" dirty="0">
                          <a:effectLst/>
                          <a:latin typeface="Arial" charset="0"/>
                        </a:rPr>
                        <a:t>Review</a:t>
                      </a:r>
                    </a:p>
                    <a:p>
                      <a:pPr>
                        <a:spcAft>
                          <a:spcPts val="0"/>
                        </a:spcAft>
                      </a:pPr>
                      <a:r>
                        <a:rPr lang="en-AU" sz="1800" b="0" i="0" dirty="0">
                          <a:effectLst/>
                          <a:latin typeface="Arial" charset="0"/>
                        </a:rPr>
                        <a:t>Reteach</a:t>
                      </a:r>
                      <a:endParaRPr lang="en-AU" sz="1800" b="0" i="0" dirty="0">
                        <a:effectLst/>
                        <a:latin typeface="Arial" panose="020B0604020202020204" pitchFamily="34" charset="0"/>
                        <a:ea typeface="Arial" charset="0"/>
                        <a:cs typeface="Arial" panose="020B0604020202020204" pitchFamily="34" charset="0"/>
                      </a:endParaRPr>
                    </a:p>
                  </a:txBody>
                  <a:tcPr marL="63575" marR="63575" marT="0" marB="0" anchor="ctr"/>
                </a:tc>
                <a:tc>
                  <a:txBody>
                    <a:bodyPr/>
                    <a:lstStyle/>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Use pre-corrects before ‘walking’ activities begin—</a:t>
                      </a:r>
                      <a:r>
                        <a:rPr lang="en-US" altLang="en-US" sz="1600" b="0" i="0" dirty="0">
                          <a:latin typeface="Arial" charset="0"/>
                        </a:rPr>
                        <a:t>“</a:t>
                      </a:r>
                      <a:r>
                        <a:rPr lang="en-US" altLang="x-none" sz="1600" b="0" i="0" dirty="0">
                          <a:latin typeface="Arial" charset="0"/>
                        </a:rPr>
                        <a:t>We are getting ready to go to our lunch tables.  What do we need to do with our feet?</a:t>
                      </a:r>
                      <a:r>
                        <a:rPr lang="en-US" altLang="en-US" sz="1600" b="0" i="0" dirty="0">
                          <a:latin typeface="Arial" charset="0"/>
                        </a:rPr>
                        <a:t>”</a:t>
                      </a:r>
                    </a:p>
                    <a:p>
                      <a:pPr marL="285750" lvl="0" indent="-285750">
                        <a:lnSpc>
                          <a:spcPct val="100000"/>
                        </a:lnSpc>
                        <a:spcBef>
                          <a:spcPts val="400"/>
                        </a:spcBef>
                        <a:spcAft>
                          <a:spcPts val="200"/>
                        </a:spcAft>
                        <a:buFont typeface="Arial" panose="020B0604020202020204" pitchFamily="34" charset="0"/>
                        <a:buChar char="•"/>
                      </a:pPr>
                      <a:r>
                        <a:rPr lang="en-US" altLang="x-none" sz="1600" b="0" i="0" dirty="0">
                          <a:latin typeface="Arial" charset="0"/>
                        </a:rPr>
                        <a:t>Re-teach the skill as needed</a:t>
                      </a:r>
                      <a:endParaRPr lang="en-AU" sz="1600" dirty="0">
                        <a:effectLst/>
                        <a:latin typeface="Arial" panose="020B0604020202020204" pitchFamily="34" charset="0"/>
                        <a:cs typeface="Arial" panose="020B0604020202020204" pitchFamily="34" charset="0"/>
                      </a:endParaRPr>
                    </a:p>
                  </a:txBody>
                  <a:tcPr marL="63575" marR="63575" marT="0" marB="0"/>
                </a:tc>
                <a:extLst>
                  <a:ext uri="{0D108BD9-81ED-4DB2-BD59-A6C34878D82A}">
                    <a16:rowId xmlns:a16="http://schemas.microsoft.com/office/drawing/2014/main" val="3529951355"/>
                  </a:ext>
                </a:extLst>
              </a:tr>
            </a:tbl>
          </a:graphicData>
        </a:graphic>
      </p:graphicFrame>
    </p:spTree>
    <p:extLst>
      <p:ext uri="{BB962C8B-B14F-4D97-AF65-F5344CB8AC3E}">
        <p14:creationId xmlns:p14="http://schemas.microsoft.com/office/powerpoint/2010/main" val="4293583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a:extLst>
              <a:ext uri="{FF2B5EF4-FFF2-40B4-BE49-F238E27FC236}">
                <a16:creationId xmlns:a16="http://schemas.microsoft.com/office/drawing/2014/main" id="{3264BCA1-40A8-494C-ADA8-3781096BBFA0}"/>
              </a:ext>
            </a:extLst>
          </p:cNvPr>
          <p:cNvSpPr/>
          <p:nvPr/>
        </p:nvSpPr>
        <p:spPr>
          <a:xfrm>
            <a:off x="37870" y="4987362"/>
            <a:ext cx="818630" cy="704691"/>
          </a:xfrm>
          <a:prstGeom prst="rightArrow">
            <a:avLst/>
          </a:prstGeom>
          <a:solidFill>
            <a:srgbClr val="40A4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charset="0"/>
            </a:endParaRPr>
          </a:p>
        </p:txBody>
      </p:sp>
      <p:sp>
        <p:nvSpPr>
          <p:cNvPr id="3" name="Content Placeholder 2">
            <a:extLst>
              <a:ext uri="{FF2B5EF4-FFF2-40B4-BE49-F238E27FC236}">
                <a16:creationId xmlns:a16="http://schemas.microsoft.com/office/drawing/2014/main" id="{5EFD2D0F-5200-0D4B-A071-7A796039051E}"/>
              </a:ext>
            </a:extLst>
          </p:cNvPr>
          <p:cNvSpPr>
            <a:spLocks noGrp="1"/>
          </p:cNvSpPr>
          <p:nvPr>
            <p:ph idx="1"/>
          </p:nvPr>
        </p:nvSpPr>
        <p:spPr>
          <a:xfrm>
            <a:off x="856500" y="1321669"/>
            <a:ext cx="8287500" cy="4765094"/>
          </a:xfrm>
        </p:spPr>
        <p:txBody>
          <a:bodyPr>
            <a:noAutofit/>
          </a:bodyPr>
          <a:lstStyle/>
          <a:p>
            <a:pPr marL="514350" indent="-514350">
              <a:lnSpc>
                <a:spcPct val="100000"/>
              </a:lnSpc>
              <a:spcBef>
                <a:spcPts val="0"/>
              </a:spcBef>
              <a:spcAft>
                <a:spcPts val="600"/>
              </a:spcAft>
              <a:buFont typeface="+mj-lt"/>
              <a:buAutoNum type="arabicPeriod"/>
            </a:pPr>
            <a:r>
              <a:rPr lang="en-US" sz="2600" dirty="0">
                <a:solidFill>
                  <a:schemeClr val="tx1"/>
                </a:solidFill>
                <a:latin typeface="Arial" panose="020B0604020202020204" pitchFamily="34" charset="0"/>
                <a:cs typeface="Arial" panose="020B0604020202020204" pitchFamily="34" charset="0"/>
              </a:rPr>
              <a:t>Trauma and brain development, effects on behaviour</a:t>
            </a:r>
          </a:p>
          <a:p>
            <a:pPr marL="514350" indent="-514350">
              <a:lnSpc>
                <a:spcPct val="100000"/>
              </a:lnSpc>
              <a:spcBef>
                <a:spcPts val="0"/>
              </a:spcBef>
              <a:spcAft>
                <a:spcPts val="600"/>
              </a:spcAft>
              <a:buFont typeface="+mj-lt"/>
              <a:buAutoNum type="arabicPeriod"/>
            </a:pPr>
            <a:r>
              <a:rPr lang="en-US" sz="2600" dirty="0">
                <a:solidFill>
                  <a:schemeClr val="tx1"/>
                </a:solidFill>
                <a:latin typeface="Arial" panose="020B0604020202020204" pitchFamily="34" charset="0"/>
                <a:cs typeface="Arial" panose="020B0604020202020204" pitchFamily="34" charset="0"/>
              </a:rPr>
              <a:t>What is Positive Behaviour Support? </a:t>
            </a:r>
          </a:p>
          <a:p>
            <a:pPr marL="514350" indent="-514350">
              <a:lnSpc>
                <a:spcPct val="100000"/>
              </a:lnSpc>
              <a:spcBef>
                <a:spcPts val="0"/>
              </a:spcBef>
              <a:spcAft>
                <a:spcPts val="600"/>
              </a:spcAft>
              <a:buFont typeface="+mj-lt"/>
              <a:buAutoNum type="arabicPeriod"/>
            </a:pPr>
            <a:r>
              <a:rPr lang="en-US" sz="2600" dirty="0">
                <a:solidFill>
                  <a:schemeClr val="tx1"/>
                </a:solidFill>
                <a:latin typeface="Arial" panose="020B0604020202020204" pitchFamily="34" charset="0"/>
                <a:cs typeface="Arial" panose="020B0604020202020204" pitchFamily="34" charset="0"/>
              </a:rPr>
              <a:t>Defining expected behaviours</a:t>
            </a:r>
          </a:p>
          <a:p>
            <a:pPr marL="1057275" indent="-514350">
              <a:lnSpc>
                <a:spcPct val="100000"/>
              </a:lnSpc>
              <a:spcBef>
                <a:spcPts val="0"/>
              </a:spcBef>
              <a:spcAft>
                <a:spcPts val="600"/>
              </a:spcAft>
              <a:buFont typeface="+mj-lt"/>
              <a:buAutoNum type="alphaLcPeriod"/>
            </a:pPr>
            <a:r>
              <a:rPr lang="en-US" sz="2600" dirty="0">
                <a:solidFill>
                  <a:schemeClr val="tx1"/>
                </a:solidFill>
                <a:latin typeface="Arial" panose="020B0604020202020204" pitchFamily="34" charset="0"/>
                <a:cs typeface="Arial" panose="020B0604020202020204" pitchFamily="34" charset="0"/>
              </a:rPr>
              <a:t>Expectations</a:t>
            </a:r>
          </a:p>
          <a:p>
            <a:pPr marL="1057275" indent="-514350">
              <a:lnSpc>
                <a:spcPct val="100000"/>
              </a:lnSpc>
              <a:spcBef>
                <a:spcPts val="0"/>
              </a:spcBef>
              <a:spcAft>
                <a:spcPts val="600"/>
              </a:spcAft>
              <a:buFont typeface="+mj-lt"/>
              <a:buAutoNum type="alphaLcPeriod"/>
            </a:pPr>
            <a:r>
              <a:rPr lang="en-US" sz="2600" dirty="0">
                <a:solidFill>
                  <a:schemeClr val="tx1"/>
                </a:solidFill>
                <a:latin typeface="Arial" panose="020B0604020202020204" pitchFamily="34" charset="0"/>
                <a:cs typeface="Arial" panose="020B0604020202020204" pitchFamily="34" charset="0"/>
              </a:rPr>
              <a:t>Behaviours</a:t>
            </a:r>
          </a:p>
          <a:p>
            <a:pPr marL="1057275" indent="-514350">
              <a:lnSpc>
                <a:spcPct val="100000"/>
              </a:lnSpc>
              <a:spcBef>
                <a:spcPts val="0"/>
              </a:spcBef>
              <a:spcAft>
                <a:spcPts val="600"/>
              </a:spcAft>
              <a:buFont typeface="+mj-lt"/>
              <a:buAutoNum type="alphaLcPeriod"/>
            </a:pPr>
            <a:r>
              <a:rPr lang="en-US" sz="2600" dirty="0">
                <a:solidFill>
                  <a:schemeClr val="tx1"/>
                </a:solidFill>
                <a:latin typeface="Arial" panose="020B0604020202020204" pitchFamily="34" charset="0"/>
                <a:cs typeface="Arial" panose="020B0604020202020204" pitchFamily="34" charset="0"/>
              </a:rPr>
              <a:t>Procedures and Routines</a:t>
            </a:r>
          </a:p>
          <a:p>
            <a:pPr marL="514350" indent="-514350">
              <a:lnSpc>
                <a:spcPct val="100000"/>
              </a:lnSpc>
              <a:spcBef>
                <a:spcPts val="0"/>
              </a:spcBef>
              <a:spcAft>
                <a:spcPts val="600"/>
              </a:spcAft>
              <a:buFont typeface="+mj-lt"/>
              <a:buAutoNum type="arabicPeriod" startAt="4"/>
            </a:pPr>
            <a:r>
              <a:rPr lang="en-US" sz="2600" dirty="0">
                <a:solidFill>
                  <a:schemeClr val="tx1"/>
                </a:solidFill>
                <a:latin typeface="Arial" panose="020B0604020202020204" pitchFamily="34" charset="0"/>
                <a:cs typeface="Arial" panose="020B0604020202020204" pitchFamily="34" charset="0"/>
              </a:rPr>
              <a:t>Precorrections </a:t>
            </a:r>
          </a:p>
          <a:p>
            <a:pPr marL="514350" indent="-514350">
              <a:lnSpc>
                <a:spcPct val="100000"/>
              </a:lnSpc>
              <a:spcBef>
                <a:spcPts val="0"/>
              </a:spcBef>
              <a:spcAft>
                <a:spcPts val="600"/>
              </a:spcAft>
              <a:buFont typeface="+mj-lt"/>
              <a:buAutoNum type="arabicPeriod" startAt="4"/>
            </a:pPr>
            <a:r>
              <a:rPr lang="en-US" sz="2600" b="1" dirty="0">
                <a:solidFill>
                  <a:srgbClr val="42A49E"/>
                </a:solidFill>
              </a:rPr>
              <a:t>Teaching Behaviour to all Children</a:t>
            </a:r>
            <a:endParaRPr lang="en-US" b="1" dirty="0">
              <a:solidFill>
                <a:srgbClr val="42A49E"/>
              </a:solidFill>
            </a:endParaRPr>
          </a:p>
          <a:p>
            <a:pPr marL="514350" indent="-514350">
              <a:buFont typeface="+mj-lt"/>
              <a:buAutoNum type="arabicPeriod" startAt="4"/>
            </a:pPr>
            <a:endParaRPr lang="en-US" dirty="0">
              <a:solidFill>
                <a:schemeClr val="tx1"/>
              </a:solidFill>
            </a:endParaRPr>
          </a:p>
          <a:p>
            <a:endParaRPr lang="en-US" dirty="0"/>
          </a:p>
        </p:txBody>
      </p:sp>
      <p:sp>
        <p:nvSpPr>
          <p:cNvPr id="6" name="Title 5">
            <a:extLst>
              <a:ext uri="{FF2B5EF4-FFF2-40B4-BE49-F238E27FC236}">
                <a16:creationId xmlns:a16="http://schemas.microsoft.com/office/drawing/2014/main" id="{815640E5-30A9-D64D-A769-1139035CD7E5}"/>
              </a:ext>
            </a:extLst>
          </p:cNvPr>
          <p:cNvSpPr>
            <a:spLocks noGrp="1"/>
          </p:cNvSpPr>
          <p:nvPr>
            <p:ph type="title"/>
          </p:nvPr>
        </p:nvSpPr>
        <p:spPr>
          <a:xfrm>
            <a:off x="628650" y="152690"/>
            <a:ext cx="7886700" cy="1325563"/>
          </a:xfrm>
        </p:spPr>
        <p:txBody>
          <a:bodyPr/>
          <a:lstStyle/>
          <a:p>
            <a:r>
              <a:rPr lang="en-US" b="1" dirty="0"/>
              <a:t>Phase One Modules</a:t>
            </a:r>
          </a:p>
        </p:txBody>
      </p:sp>
    </p:spTree>
    <p:extLst>
      <p:ext uri="{BB962C8B-B14F-4D97-AF65-F5344CB8AC3E}">
        <p14:creationId xmlns:p14="http://schemas.microsoft.com/office/powerpoint/2010/main" val="19794500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916" y="365126"/>
            <a:ext cx="7761768" cy="1325563"/>
          </a:xfrm>
        </p:spPr>
        <p:txBody>
          <a:bodyPr/>
          <a:lstStyle/>
          <a:p>
            <a:r>
              <a:rPr lang="en-US" b="1" dirty="0"/>
              <a:t>Lesson Plan Development </a:t>
            </a:r>
          </a:p>
        </p:txBody>
      </p:sp>
      <p:sp>
        <p:nvSpPr>
          <p:cNvPr id="3" name="Content Placeholder 2"/>
          <p:cNvSpPr>
            <a:spLocks noGrp="1"/>
          </p:cNvSpPr>
          <p:nvPr>
            <p:ph idx="1"/>
          </p:nvPr>
        </p:nvSpPr>
        <p:spPr>
          <a:xfrm>
            <a:off x="349089" y="1652143"/>
            <a:ext cx="5521779" cy="4351338"/>
          </a:xfrm>
        </p:spPr>
        <p:txBody>
          <a:bodyPr/>
          <a:lstStyle/>
          <a:p>
            <a:r>
              <a:rPr lang="en-US" dirty="0"/>
              <a:t>Choose one specific behaviour you would like your children to be more successful with.</a:t>
            </a:r>
          </a:p>
          <a:p>
            <a:endParaRPr lang="en-US" dirty="0"/>
          </a:p>
          <a:p>
            <a:endParaRPr lang="en-US" dirty="0"/>
          </a:p>
          <a:p>
            <a:r>
              <a:rPr lang="en-US" dirty="0"/>
              <a:t>Use the sample lesson plan to develop a lesson to teach this behaviour to the whole group </a:t>
            </a:r>
          </a:p>
        </p:txBody>
      </p:sp>
      <p:pic>
        <p:nvPicPr>
          <p:cNvPr id="4" name="Picture 3">
            <a:extLst>
              <a:ext uri="{FF2B5EF4-FFF2-40B4-BE49-F238E27FC236}">
                <a16:creationId xmlns:a16="http://schemas.microsoft.com/office/drawing/2014/main" id="{D5485645-55BF-B049-A956-C0E9A1CA1197}"/>
              </a:ext>
            </a:extLst>
          </p:cNvPr>
          <p:cNvPicPr>
            <a:picLocks noChangeAspect="1"/>
          </p:cNvPicPr>
          <p:nvPr/>
        </p:nvPicPr>
        <p:blipFill>
          <a:blip r:embed="rId2"/>
          <a:stretch>
            <a:fillRect/>
          </a:stretch>
        </p:blipFill>
        <p:spPr>
          <a:xfrm>
            <a:off x="8207828" y="437850"/>
            <a:ext cx="687251" cy="875754"/>
          </a:xfrm>
          <a:prstGeom prst="rect">
            <a:avLst/>
          </a:prstGeom>
        </p:spPr>
      </p:pic>
      <p:pic>
        <p:nvPicPr>
          <p:cNvPr id="5" name="Picture 4">
            <a:extLst>
              <a:ext uri="{FF2B5EF4-FFF2-40B4-BE49-F238E27FC236}">
                <a16:creationId xmlns:a16="http://schemas.microsoft.com/office/drawing/2014/main" id="{03E67822-B48B-E14D-A401-DC313A2D424E}"/>
              </a:ext>
            </a:extLst>
          </p:cNvPr>
          <p:cNvPicPr>
            <a:picLocks noChangeAspect="1"/>
          </p:cNvPicPr>
          <p:nvPr/>
        </p:nvPicPr>
        <p:blipFill>
          <a:blip r:embed="rId3"/>
          <a:stretch>
            <a:fillRect/>
          </a:stretch>
        </p:blipFill>
        <p:spPr>
          <a:xfrm>
            <a:off x="5870868" y="1690689"/>
            <a:ext cx="3039215" cy="4312792"/>
          </a:xfrm>
          <a:prstGeom prst="rect">
            <a:avLst/>
          </a:prstGeom>
        </p:spPr>
      </p:pic>
    </p:spTree>
    <p:extLst>
      <p:ext uri="{BB962C8B-B14F-4D97-AF65-F5344CB8AC3E}">
        <p14:creationId xmlns:p14="http://schemas.microsoft.com/office/powerpoint/2010/main" val="426811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277A03-11F5-CD45-8B70-B795F9C889E4}"/>
              </a:ext>
            </a:extLst>
          </p:cNvPr>
          <p:cNvPicPr/>
          <p:nvPr/>
        </p:nvPicPr>
        <p:blipFill>
          <a:blip r:embed="rId2">
            <a:extLst>
              <a:ext uri="{28A0092B-C50C-407E-A947-70E740481C1C}">
                <a14:useLocalDpi xmlns:a14="http://schemas.microsoft.com/office/drawing/2010/main" val="0"/>
              </a:ext>
            </a:extLst>
          </a:blip>
          <a:stretch>
            <a:fillRect/>
          </a:stretch>
        </p:blipFill>
        <p:spPr>
          <a:xfrm>
            <a:off x="1542193" y="1129820"/>
            <a:ext cx="6059614" cy="5024200"/>
          </a:xfrm>
          <a:prstGeom prst="rect">
            <a:avLst/>
          </a:prstGeom>
          <a:ln w="6350">
            <a:noFill/>
          </a:ln>
        </p:spPr>
      </p:pic>
      <p:sp>
        <p:nvSpPr>
          <p:cNvPr id="4" name="Rectangle 2">
            <a:extLst>
              <a:ext uri="{FF2B5EF4-FFF2-40B4-BE49-F238E27FC236}">
                <a16:creationId xmlns:a16="http://schemas.microsoft.com/office/drawing/2014/main" id="{50E3CB9D-A567-BB42-BBF8-F92804CF9D86}"/>
              </a:ext>
            </a:extLst>
          </p:cNvPr>
          <p:cNvSpPr txBox="1">
            <a:spLocks noChangeArrowheads="1"/>
          </p:cNvSpPr>
          <p:nvPr/>
        </p:nvSpPr>
        <p:spPr>
          <a:xfrm>
            <a:off x="2218744" y="500254"/>
            <a:ext cx="5816532" cy="685800"/>
          </a:xfrm>
          <a:prstGeom prst="rect">
            <a:avLst/>
          </a:prstGeom>
          <a:noFill/>
        </p:spPr>
        <p:txBody>
          <a:bodyPr vert="horz" lIns="91440" tIns="45720" rIns="91440" bIns="45720" rtlCol="0" anchor="ctr">
            <a:noAutofit/>
          </a:bodyPr>
          <a:lstStyle>
            <a:lvl1pPr algn="ctr" defTabSz="914400" rtl="0" eaLnBrk="1" latinLnBrk="0" hangingPunct="1">
              <a:lnSpc>
                <a:spcPct val="90000"/>
              </a:lnSpc>
              <a:spcBef>
                <a:spcPct val="0"/>
              </a:spcBef>
              <a:buNone/>
              <a:defRPr sz="4400" b="0" i="0" kern="1200">
                <a:solidFill>
                  <a:srgbClr val="0070C0"/>
                </a:solidFill>
                <a:latin typeface="Arial" charset="0"/>
                <a:ea typeface="Arial" charset="0"/>
                <a:cs typeface="Arial" charset="0"/>
              </a:defRPr>
            </a:lvl1pPr>
          </a:lstStyle>
          <a:p>
            <a:r>
              <a:rPr lang="en-US" altLang="en-US" b="1" dirty="0"/>
              <a:t>PBS Continuum</a:t>
            </a:r>
          </a:p>
        </p:txBody>
      </p:sp>
      <p:sp>
        <p:nvSpPr>
          <p:cNvPr id="6" name="Text Box 10">
            <a:extLst>
              <a:ext uri="{FF2B5EF4-FFF2-40B4-BE49-F238E27FC236}">
                <a16:creationId xmlns:a16="http://schemas.microsoft.com/office/drawing/2014/main" id="{637B2DE9-B287-2A4A-94A2-2CE27FA386A2}"/>
              </a:ext>
            </a:extLst>
          </p:cNvPr>
          <p:cNvSpPr txBox="1">
            <a:spLocks noChangeArrowheads="1"/>
          </p:cNvSpPr>
          <p:nvPr/>
        </p:nvSpPr>
        <p:spPr bwMode="auto">
          <a:xfrm>
            <a:off x="2218744" y="4488392"/>
            <a:ext cx="4743450" cy="1431161"/>
          </a:xfrm>
          <a:prstGeom prst="rect">
            <a:avLst/>
          </a:prstGeom>
          <a:noFill/>
          <a:ln w="9525">
            <a:noFill/>
            <a:miter lim="800000"/>
            <a:headEnd/>
            <a:tailEnd/>
          </a:ln>
          <a:effectLst/>
        </p:spPr>
        <p:txBody>
          <a:bodyPr>
            <a:spAutoFit/>
          </a:bodyPr>
          <a:lstStyle/>
          <a:p>
            <a:pPr algn="ctr" eaLnBrk="0" hangingPunct="0">
              <a:defRPr/>
            </a:pPr>
            <a:r>
              <a:rPr lang="en-US" b="1" dirty="0">
                <a:solidFill>
                  <a:schemeClr val="bg1"/>
                </a:solidFill>
                <a:effectLst>
                  <a:outerShdw blurRad="38100" dist="38100" dir="2700000" algn="tl">
                    <a:srgbClr val="C0C0C0"/>
                  </a:outerShdw>
                </a:effectLst>
                <a:latin typeface="Arial" charset="0"/>
              </a:rPr>
              <a:t>Positive Relationships</a:t>
            </a:r>
          </a:p>
          <a:p>
            <a:pPr algn="ctr" eaLnBrk="0" hangingPunct="0">
              <a:defRPr/>
            </a:pPr>
            <a:r>
              <a:rPr lang="en-US" b="1" dirty="0">
                <a:solidFill>
                  <a:schemeClr val="bg1"/>
                </a:solidFill>
                <a:effectLst>
                  <a:outerShdw blurRad="38100" dist="38100" dir="2700000" algn="tl">
                    <a:srgbClr val="C0C0C0"/>
                  </a:outerShdw>
                </a:effectLst>
                <a:latin typeface="Arial" charset="0"/>
              </a:rPr>
              <a:t>Supportive Environments</a:t>
            </a:r>
            <a:endParaRPr lang="en-US" b="1" dirty="0">
              <a:solidFill>
                <a:schemeClr val="bg1"/>
              </a:solidFill>
              <a:latin typeface="Arial" charset="0"/>
            </a:endParaRPr>
          </a:p>
          <a:p>
            <a:pPr algn="ctr" eaLnBrk="0" hangingPunct="0">
              <a:defRPr/>
            </a:pPr>
            <a:r>
              <a:rPr lang="en-US" b="1" dirty="0">
                <a:solidFill>
                  <a:schemeClr val="bg1"/>
                </a:solidFill>
                <a:effectLst>
                  <a:outerShdw blurRad="38100" dist="38100" dir="2700000" algn="tl">
                    <a:srgbClr val="C0C0C0"/>
                  </a:outerShdw>
                </a:effectLst>
                <a:latin typeface="Arial" charset="0"/>
              </a:rPr>
              <a:t>Defining, Teaching And Encouraging Expected Behaviours</a:t>
            </a:r>
          </a:p>
          <a:p>
            <a:pPr algn="ctr" eaLnBrk="0" hangingPunct="0">
              <a:defRPr/>
            </a:pPr>
            <a:endParaRPr lang="en-US" sz="1500" dirty="0">
              <a:solidFill>
                <a:schemeClr val="hlink"/>
              </a:solidFill>
              <a:effectLst>
                <a:outerShdw blurRad="38100" dist="38100" dir="2700000" algn="tl">
                  <a:srgbClr val="C0C0C0"/>
                </a:outerShdw>
              </a:effectLst>
              <a:latin typeface="Arial" charset="0"/>
            </a:endParaRPr>
          </a:p>
        </p:txBody>
      </p:sp>
      <p:sp>
        <p:nvSpPr>
          <p:cNvPr id="7" name="Text Box 11">
            <a:extLst>
              <a:ext uri="{FF2B5EF4-FFF2-40B4-BE49-F238E27FC236}">
                <a16:creationId xmlns:a16="http://schemas.microsoft.com/office/drawing/2014/main" id="{A2F6C2F1-444C-234D-83FD-4BEEC585709D}"/>
              </a:ext>
            </a:extLst>
          </p:cNvPr>
          <p:cNvSpPr txBox="1">
            <a:spLocks noChangeArrowheads="1"/>
          </p:cNvSpPr>
          <p:nvPr/>
        </p:nvSpPr>
        <p:spPr bwMode="auto">
          <a:xfrm>
            <a:off x="3401098" y="3462526"/>
            <a:ext cx="2171700" cy="584775"/>
          </a:xfrm>
          <a:prstGeom prst="rect">
            <a:avLst/>
          </a:prstGeom>
          <a:noFill/>
          <a:ln w="9525">
            <a:noFill/>
            <a:miter lim="800000"/>
            <a:headEnd/>
            <a:tailEnd/>
          </a:ln>
          <a:effectLst/>
        </p:spPr>
        <p:txBody>
          <a:bodyPr>
            <a:spAutoFit/>
          </a:bodyPr>
          <a:lstStyle/>
          <a:p>
            <a:pPr algn="ctr" eaLnBrk="0" hangingPunct="0">
              <a:defRPr/>
            </a:pPr>
            <a:r>
              <a:rPr lang="en-US" sz="1600" b="1" dirty="0">
                <a:solidFill>
                  <a:schemeClr val="bg1"/>
                </a:solidFill>
                <a:effectLst>
                  <a:outerShdw blurRad="38100" dist="38100" dir="2700000" algn="tl">
                    <a:srgbClr val="C0C0C0"/>
                  </a:outerShdw>
                </a:effectLst>
                <a:latin typeface="Arial" charset="0"/>
              </a:rPr>
              <a:t>Social Emotional Teaching Strategies</a:t>
            </a:r>
            <a:endParaRPr lang="en-US" sz="1600" b="1" dirty="0">
              <a:solidFill>
                <a:schemeClr val="bg1"/>
              </a:solidFill>
              <a:latin typeface="Arial" charset="0"/>
            </a:endParaRPr>
          </a:p>
        </p:txBody>
      </p:sp>
      <p:sp>
        <p:nvSpPr>
          <p:cNvPr id="8" name="Text Box 12">
            <a:extLst>
              <a:ext uri="{FF2B5EF4-FFF2-40B4-BE49-F238E27FC236}">
                <a16:creationId xmlns:a16="http://schemas.microsoft.com/office/drawing/2014/main" id="{0DC07FCF-322A-054B-891E-996863AA1E8F}"/>
              </a:ext>
            </a:extLst>
          </p:cNvPr>
          <p:cNvSpPr txBox="1">
            <a:spLocks noChangeArrowheads="1"/>
          </p:cNvSpPr>
          <p:nvPr/>
        </p:nvSpPr>
        <p:spPr bwMode="auto">
          <a:xfrm>
            <a:off x="3571202" y="2201179"/>
            <a:ext cx="2001596" cy="830997"/>
          </a:xfrm>
          <a:prstGeom prst="rect">
            <a:avLst/>
          </a:prstGeom>
          <a:noFill/>
          <a:ln w="9525">
            <a:noFill/>
            <a:miter lim="800000"/>
            <a:headEnd/>
            <a:tailEnd/>
          </a:ln>
          <a:effectLst/>
        </p:spPr>
        <p:txBody>
          <a:bodyPr wrap="square">
            <a:spAutoFit/>
          </a:bodyPr>
          <a:lstStyle>
            <a:lvl1pPr eaLnBrk="0" hangingPunct="0">
              <a:defRPr sz="3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b="1" dirty="0">
                <a:solidFill>
                  <a:schemeClr val="bg1"/>
                </a:solidFill>
                <a:effectLst>
                  <a:outerShdw sx="1000" sy="1000" algn="tl">
                    <a:schemeClr val="bg1"/>
                  </a:outerShdw>
                </a:effectLst>
                <a:latin typeface="Arial" charset="0"/>
                <a:ea typeface="Arial" charset="0"/>
              </a:rPr>
              <a:t>Intensive Individualized Interventions</a:t>
            </a:r>
          </a:p>
        </p:txBody>
      </p:sp>
      <p:sp>
        <p:nvSpPr>
          <p:cNvPr id="9" name="Text Box 13">
            <a:extLst>
              <a:ext uri="{FF2B5EF4-FFF2-40B4-BE49-F238E27FC236}">
                <a16:creationId xmlns:a16="http://schemas.microsoft.com/office/drawing/2014/main" id="{1C34E2DB-B91E-2441-BB50-2E047FBEC895}"/>
              </a:ext>
            </a:extLst>
          </p:cNvPr>
          <p:cNvSpPr txBox="1">
            <a:spLocks noChangeArrowheads="1"/>
          </p:cNvSpPr>
          <p:nvPr/>
        </p:nvSpPr>
        <p:spPr bwMode="auto">
          <a:xfrm>
            <a:off x="1693376" y="3544265"/>
            <a:ext cx="17382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1400" b="1" dirty="0">
                <a:solidFill>
                  <a:srgbClr val="1A92AF"/>
                </a:solidFill>
                <a:latin typeface="Arial" charset="0"/>
                <a:ea typeface="Arial" charset="0"/>
              </a:rPr>
              <a:t>Children at-risk</a:t>
            </a:r>
          </a:p>
        </p:txBody>
      </p:sp>
      <p:sp>
        <p:nvSpPr>
          <p:cNvPr id="12" name="Text Box 25">
            <a:extLst>
              <a:ext uri="{FF2B5EF4-FFF2-40B4-BE49-F238E27FC236}">
                <a16:creationId xmlns:a16="http://schemas.microsoft.com/office/drawing/2014/main" id="{EC216764-7468-BD46-BE54-C1E3EDBBA5D2}"/>
              </a:ext>
            </a:extLst>
          </p:cNvPr>
          <p:cNvSpPr txBox="1">
            <a:spLocks noChangeArrowheads="1"/>
          </p:cNvSpPr>
          <p:nvPr/>
        </p:nvSpPr>
        <p:spPr bwMode="auto">
          <a:xfrm>
            <a:off x="1421006" y="4794113"/>
            <a:ext cx="125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1400" b="1" dirty="0">
                <a:solidFill>
                  <a:srgbClr val="218ECF"/>
                </a:solidFill>
                <a:latin typeface="Arial" charset="0"/>
                <a:ea typeface="Arial" charset="0"/>
              </a:rPr>
              <a:t>All children</a:t>
            </a:r>
          </a:p>
        </p:txBody>
      </p:sp>
      <p:sp>
        <p:nvSpPr>
          <p:cNvPr id="15" name="Text Box 15">
            <a:extLst>
              <a:ext uri="{FF2B5EF4-FFF2-40B4-BE49-F238E27FC236}">
                <a16:creationId xmlns:a16="http://schemas.microsoft.com/office/drawing/2014/main" id="{346407F0-DF69-5D49-A410-EE88F63E45DB}"/>
              </a:ext>
            </a:extLst>
          </p:cNvPr>
          <p:cNvSpPr txBox="1">
            <a:spLocks noChangeArrowheads="1"/>
          </p:cNvSpPr>
          <p:nvPr/>
        </p:nvSpPr>
        <p:spPr bwMode="auto">
          <a:xfrm>
            <a:off x="1159141" y="1438607"/>
            <a:ext cx="326714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1400" b="1" dirty="0">
                <a:solidFill>
                  <a:srgbClr val="22B183"/>
                </a:solidFill>
                <a:latin typeface="Arial" charset="0"/>
                <a:ea typeface="Arial" charset="0"/>
              </a:rPr>
              <a:t>Children with persistent challenges</a:t>
            </a:r>
          </a:p>
        </p:txBody>
      </p:sp>
    </p:spTree>
    <p:extLst>
      <p:ext uri="{BB962C8B-B14F-4D97-AF65-F5344CB8AC3E}">
        <p14:creationId xmlns:p14="http://schemas.microsoft.com/office/powerpoint/2010/main" val="33124126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381000"/>
            <a:ext cx="8229600" cy="1325880"/>
          </a:xfrm>
        </p:spPr>
        <p:txBody>
          <a:bodyPr lIns="0" tIns="0" rIns="0" bIns="0"/>
          <a:lstStyle/>
          <a:p>
            <a:r>
              <a:rPr lang="en-US" sz="4000" b="1">
                <a:latin typeface="Arial" panose="020B0604020202020204" pitchFamily="34" charset="0"/>
                <a:cs typeface="Arial" panose="020B0604020202020204" pitchFamily="34" charset="0"/>
              </a:rPr>
              <a:t>Promoting the Social Development of </a:t>
            </a:r>
            <a:r>
              <a:rPr lang="en-US" sz="4000" b="1" u="sng">
                <a:latin typeface="Arial" panose="020B0604020202020204" pitchFamily="34" charset="0"/>
                <a:cs typeface="Arial" panose="020B0604020202020204" pitchFamily="34" charset="0"/>
              </a:rPr>
              <a:t>All</a:t>
            </a:r>
            <a:r>
              <a:rPr lang="en-US" sz="4000" b="1">
                <a:latin typeface="Arial" panose="020B0604020202020204" pitchFamily="34" charset="0"/>
                <a:cs typeface="Arial" panose="020B0604020202020204" pitchFamily="34" charset="0"/>
              </a:rPr>
              <a:t> Children</a:t>
            </a:r>
            <a:endParaRPr lang="en-US" sz="4000" b="1" dirty="0">
              <a:latin typeface="Arial" panose="020B0604020202020204" pitchFamily="34" charset="0"/>
              <a:cs typeface="Arial" panose="020B0604020202020204" pitchFamily="34" charset="0"/>
            </a:endParaRPr>
          </a:p>
        </p:txBody>
      </p:sp>
      <p:sp>
        <p:nvSpPr>
          <p:cNvPr id="17411" name="Rectangle 3"/>
          <p:cNvSpPr>
            <a:spLocks noGrp="1" noChangeArrowheads="1"/>
          </p:cNvSpPr>
          <p:nvPr>
            <p:ph idx="1"/>
          </p:nvPr>
        </p:nvSpPr>
        <p:spPr>
          <a:xfrm>
            <a:off x="685800" y="1828800"/>
            <a:ext cx="7924800" cy="4525963"/>
          </a:xfrm>
        </p:spPr>
        <p:txBody>
          <a:bodyPr/>
          <a:lstStyle/>
          <a:p>
            <a:r>
              <a:rPr lang="en-US" sz="2800" b="1">
                <a:solidFill>
                  <a:srgbClr val="42A49E"/>
                </a:solidFill>
              </a:rPr>
              <a:t>Teach the whole group</a:t>
            </a:r>
          </a:p>
          <a:p>
            <a:pPr lvl="1"/>
            <a:r>
              <a:rPr lang="en-US" sz="2400">
                <a:solidFill>
                  <a:schemeClr val="tx1"/>
                </a:solidFill>
              </a:rPr>
              <a:t>Circle time</a:t>
            </a:r>
          </a:p>
          <a:p>
            <a:pPr lvl="1"/>
            <a:r>
              <a:rPr lang="en-US" sz="2400">
                <a:solidFill>
                  <a:schemeClr val="tx1"/>
                </a:solidFill>
              </a:rPr>
              <a:t>Centers</a:t>
            </a:r>
          </a:p>
          <a:p>
            <a:pPr lvl="1"/>
            <a:r>
              <a:rPr lang="en-US" sz="2400">
                <a:solidFill>
                  <a:schemeClr val="tx1"/>
                </a:solidFill>
              </a:rPr>
              <a:t>Small group activities</a:t>
            </a:r>
          </a:p>
          <a:p>
            <a:pPr lvl="1"/>
            <a:r>
              <a:rPr lang="en-US" sz="2400">
                <a:solidFill>
                  <a:schemeClr val="tx1"/>
                </a:solidFill>
              </a:rPr>
              <a:t>Partnering with families</a:t>
            </a:r>
          </a:p>
          <a:p>
            <a:pPr>
              <a:spcBef>
                <a:spcPts val="1200"/>
              </a:spcBef>
            </a:pPr>
            <a:r>
              <a:rPr lang="en-US" sz="2800" b="1">
                <a:solidFill>
                  <a:srgbClr val="42A49E"/>
                </a:solidFill>
              </a:rPr>
              <a:t>Target the individual skill instruction needs of each child</a:t>
            </a:r>
          </a:p>
          <a:p>
            <a:pPr lvl="1"/>
            <a:r>
              <a:rPr lang="en-US" sz="2400">
                <a:solidFill>
                  <a:schemeClr val="tx1"/>
                </a:solidFill>
              </a:rPr>
              <a:t>Prompting and priming (ounce of prevention)</a:t>
            </a:r>
          </a:p>
          <a:p>
            <a:pPr lvl="1"/>
            <a:r>
              <a:rPr lang="en-US" sz="2400">
                <a:solidFill>
                  <a:schemeClr val="tx1"/>
                </a:solidFill>
              </a:rPr>
              <a:t>Partnering with families</a:t>
            </a:r>
            <a:endParaRPr lang="en-US" sz="2400" dirty="0">
              <a:solidFill>
                <a:schemeClr val="tx1"/>
              </a:solidFill>
            </a:endParaRPr>
          </a:p>
        </p:txBody>
      </p:sp>
    </p:spTree>
    <p:extLst>
      <p:ext uri="{BB962C8B-B14F-4D97-AF65-F5344CB8AC3E}">
        <p14:creationId xmlns:p14="http://schemas.microsoft.com/office/powerpoint/2010/main" val="34347116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Traumatised</a:t>
            </a:r>
            <a:r>
              <a:rPr lang="en-US" dirty="0"/>
              <a:t> children:</a:t>
            </a:r>
          </a:p>
        </p:txBody>
      </p:sp>
      <p:sp>
        <p:nvSpPr>
          <p:cNvPr id="3" name="Content Placeholder 2"/>
          <p:cNvSpPr>
            <a:spLocks noGrp="1"/>
          </p:cNvSpPr>
          <p:nvPr>
            <p:ph idx="1"/>
          </p:nvPr>
        </p:nvSpPr>
        <p:spPr>
          <a:xfrm>
            <a:off x="628650" y="1570982"/>
            <a:ext cx="7886700" cy="4351338"/>
          </a:xfrm>
        </p:spPr>
        <p:txBody>
          <a:bodyPr>
            <a:noAutofit/>
          </a:bodyPr>
          <a:lstStyle/>
          <a:p>
            <a:pPr lvl="0">
              <a:lnSpc>
                <a:spcPct val="100000"/>
              </a:lnSpc>
            </a:pPr>
            <a:r>
              <a:rPr lang="en-US" sz="2600" dirty="0">
                <a:solidFill>
                  <a:srgbClr val="000000"/>
                </a:solidFill>
              </a:rPr>
              <a:t>Can find it difficult to tolerate the feelings of others and therefore do not know how to respond</a:t>
            </a:r>
            <a:endParaRPr lang="en-AU" sz="2600" dirty="0">
              <a:solidFill>
                <a:srgbClr val="000000"/>
              </a:solidFill>
            </a:endParaRPr>
          </a:p>
          <a:p>
            <a:pPr lvl="0">
              <a:lnSpc>
                <a:spcPct val="100000"/>
              </a:lnSpc>
            </a:pPr>
            <a:r>
              <a:rPr lang="en-US" sz="2600" dirty="0">
                <a:solidFill>
                  <a:srgbClr val="000000"/>
                </a:solidFill>
              </a:rPr>
              <a:t>Are prone to feeling humiliated in social exchanges because of their previous experiences of shame</a:t>
            </a:r>
            <a:endParaRPr lang="en-AU" sz="2600" dirty="0">
              <a:solidFill>
                <a:srgbClr val="000000"/>
              </a:solidFill>
            </a:endParaRPr>
          </a:p>
          <a:p>
            <a:pPr lvl="0">
              <a:lnSpc>
                <a:spcPct val="100000"/>
              </a:lnSpc>
            </a:pPr>
            <a:r>
              <a:rPr lang="en-US" sz="2600" dirty="0">
                <a:solidFill>
                  <a:srgbClr val="000000"/>
                </a:solidFill>
              </a:rPr>
              <a:t>Often fail to constructively interpret social cues</a:t>
            </a:r>
            <a:endParaRPr lang="en-AU" sz="2600" dirty="0">
              <a:solidFill>
                <a:srgbClr val="000000"/>
              </a:solidFill>
            </a:endParaRPr>
          </a:p>
          <a:p>
            <a:pPr lvl="0">
              <a:lnSpc>
                <a:spcPct val="100000"/>
              </a:lnSpc>
            </a:pPr>
            <a:r>
              <a:rPr lang="en-US" sz="2600" dirty="0">
                <a:solidFill>
                  <a:srgbClr val="000000"/>
                </a:solidFill>
              </a:rPr>
              <a:t>Feel isolated and different from their peers</a:t>
            </a:r>
            <a:endParaRPr lang="en-AU" sz="2600" dirty="0">
              <a:solidFill>
                <a:srgbClr val="000000"/>
              </a:solidFill>
            </a:endParaRPr>
          </a:p>
          <a:p>
            <a:pPr>
              <a:lnSpc>
                <a:spcPct val="100000"/>
              </a:lnSpc>
            </a:pPr>
            <a:r>
              <a:rPr lang="en-US" sz="2600" dirty="0">
                <a:solidFill>
                  <a:srgbClr val="000000"/>
                </a:solidFill>
              </a:rPr>
              <a:t>Use socially inappropriate behaviour to try to engage peers and as a result are frequently </a:t>
            </a:r>
            <a:r>
              <a:rPr lang="en-US" sz="2600" dirty="0" err="1">
                <a:solidFill>
                  <a:srgbClr val="000000"/>
                </a:solidFill>
              </a:rPr>
              <a:t>ostracised</a:t>
            </a:r>
            <a:r>
              <a:rPr lang="en-AU" sz="2600" dirty="0">
                <a:solidFill>
                  <a:srgbClr val="000000"/>
                </a:solidFill>
              </a:rPr>
              <a:t> </a:t>
            </a:r>
            <a:endParaRPr lang="en-US" sz="2600" dirty="0">
              <a:solidFill>
                <a:srgbClr val="000000"/>
              </a:solidFill>
            </a:endParaRPr>
          </a:p>
        </p:txBody>
      </p:sp>
    </p:spTree>
    <p:extLst>
      <p:ext uri="{BB962C8B-B14F-4D97-AF65-F5344CB8AC3E}">
        <p14:creationId xmlns:p14="http://schemas.microsoft.com/office/powerpoint/2010/main" val="4106845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a:xfrm>
            <a:off x="628650" y="365126"/>
            <a:ext cx="7886700" cy="1325563"/>
          </a:xfrm>
        </p:spPr>
        <p:txBody>
          <a:bodyPr/>
          <a:lstStyle/>
          <a:p>
            <a:r>
              <a:rPr lang="en-US" altLang="x-none" b="1">
                <a:latin typeface="Arial" panose="020B0604020202020204" pitchFamily="34" charset="0"/>
                <a:cs typeface="Arial" panose="020B0604020202020204" pitchFamily="34" charset="0"/>
              </a:rPr>
              <a:t>Starting Point</a:t>
            </a:r>
            <a:endParaRPr lang="en-US" altLang="x-none" b="1" dirty="0">
              <a:latin typeface="Arial" panose="020B0604020202020204" pitchFamily="34" charset="0"/>
              <a:cs typeface="Arial" panose="020B0604020202020204" pitchFamily="34" charset="0"/>
            </a:endParaRPr>
          </a:p>
        </p:txBody>
      </p:sp>
      <p:sp>
        <p:nvSpPr>
          <p:cNvPr id="440323" name="Rectangle 3"/>
          <p:cNvSpPr>
            <a:spLocks noGrp="1" noChangeArrowheads="1"/>
          </p:cNvSpPr>
          <p:nvPr>
            <p:ph type="body" idx="4294967295"/>
          </p:nvPr>
        </p:nvSpPr>
        <p:spPr>
          <a:xfrm>
            <a:off x="628650" y="1559407"/>
            <a:ext cx="7886700" cy="4351338"/>
          </a:xfrm>
        </p:spPr>
        <p:txBody>
          <a:bodyPr/>
          <a:lstStyle/>
          <a:p>
            <a:pPr>
              <a:lnSpc>
                <a:spcPct val="100000"/>
              </a:lnSpc>
              <a:spcAft>
                <a:spcPts val="1200"/>
              </a:spcAft>
            </a:pPr>
            <a:r>
              <a:rPr lang="en-US" altLang="x-none" dirty="0">
                <a:solidFill>
                  <a:schemeClr val="tx1"/>
                </a:solidFill>
                <a:latin typeface="Arial" panose="020B0604020202020204" pitchFamily="34" charset="0"/>
                <a:cs typeface="Arial" panose="020B0604020202020204" pitchFamily="34" charset="0"/>
              </a:rPr>
              <a:t>We cannot </a:t>
            </a:r>
            <a:r>
              <a:rPr lang="en-US" altLang="x-none" u="sng" dirty="0">
                <a:solidFill>
                  <a:schemeClr val="tx1"/>
                </a:solidFill>
                <a:latin typeface="Arial" panose="020B0604020202020204" pitchFamily="34" charset="0"/>
                <a:cs typeface="Arial" panose="020B0604020202020204" pitchFamily="34" charset="0"/>
              </a:rPr>
              <a:t>‘make</a:t>
            </a:r>
            <a:r>
              <a:rPr lang="en-US" altLang="x-none" dirty="0">
                <a:solidFill>
                  <a:schemeClr val="tx1"/>
                </a:solidFill>
                <a:latin typeface="Arial" panose="020B0604020202020204" pitchFamily="34" charset="0"/>
                <a:cs typeface="Arial" panose="020B0604020202020204" pitchFamily="34" charset="0"/>
              </a:rPr>
              <a:t>’ </a:t>
            </a:r>
            <a:r>
              <a:rPr lang="en-US" altLang="x-none" dirty="0">
                <a:solidFill>
                  <a:schemeClr val="tx1"/>
                </a:solidFill>
              </a:rPr>
              <a:t>children</a:t>
            </a:r>
            <a:r>
              <a:rPr lang="en-US" altLang="x-none" dirty="0">
                <a:solidFill>
                  <a:schemeClr val="tx1"/>
                </a:solidFill>
                <a:latin typeface="Arial" panose="020B0604020202020204" pitchFamily="34" charset="0"/>
                <a:cs typeface="Arial" panose="020B0604020202020204" pitchFamily="34" charset="0"/>
              </a:rPr>
              <a:t> learn or behave</a:t>
            </a:r>
          </a:p>
          <a:p>
            <a:pPr>
              <a:lnSpc>
                <a:spcPct val="100000"/>
              </a:lnSpc>
              <a:spcAft>
                <a:spcPts val="1200"/>
              </a:spcAft>
            </a:pPr>
            <a:r>
              <a:rPr lang="en-US" altLang="x-none" dirty="0">
                <a:solidFill>
                  <a:schemeClr val="tx1"/>
                </a:solidFill>
                <a:latin typeface="Arial" panose="020B0604020202020204" pitchFamily="34" charset="0"/>
                <a:cs typeface="Arial" panose="020B0604020202020204" pitchFamily="34" charset="0"/>
              </a:rPr>
              <a:t>We </a:t>
            </a:r>
            <a:r>
              <a:rPr lang="en-US" altLang="x-none" u="sng" dirty="0">
                <a:solidFill>
                  <a:schemeClr val="tx1"/>
                </a:solidFill>
                <a:latin typeface="Arial" panose="020B0604020202020204" pitchFamily="34" charset="0"/>
                <a:cs typeface="Arial" panose="020B0604020202020204" pitchFamily="34" charset="0"/>
              </a:rPr>
              <a:t>can</a:t>
            </a:r>
            <a:r>
              <a:rPr lang="en-US" altLang="x-none" dirty="0">
                <a:solidFill>
                  <a:schemeClr val="tx1"/>
                </a:solidFill>
                <a:latin typeface="Arial" panose="020B0604020202020204" pitchFamily="34" charset="0"/>
                <a:cs typeface="Arial" panose="020B0604020202020204" pitchFamily="34" charset="0"/>
              </a:rPr>
              <a:t> create environments to increase the likelihood </a:t>
            </a:r>
            <a:r>
              <a:rPr lang="en-US" altLang="x-none" dirty="0">
                <a:solidFill>
                  <a:schemeClr val="tx1"/>
                </a:solidFill>
              </a:rPr>
              <a:t>children</a:t>
            </a:r>
            <a:r>
              <a:rPr lang="en-US" altLang="x-none" dirty="0">
                <a:solidFill>
                  <a:schemeClr val="tx1"/>
                </a:solidFill>
                <a:latin typeface="Arial" panose="020B0604020202020204" pitchFamily="34" charset="0"/>
                <a:cs typeface="Arial" panose="020B0604020202020204" pitchFamily="34" charset="0"/>
              </a:rPr>
              <a:t> learn and behave</a:t>
            </a:r>
          </a:p>
          <a:p>
            <a:pPr>
              <a:lnSpc>
                <a:spcPct val="100000"/>
              </a:lnSpc>
              <a:spcAft>
                <a:spcPts val="1200"/>
              </a:spcAft>
            </a:pPr>
            <a:r>
              <a:rPr lang="en-US" altLang="x-none" b="1" dirty="0">
                <a:solidFill>
                  <a:srgbClr val="42A49E"/>
                </a:solidFill>
                <a:latin typeface="Arial" panose="020B0604020202020204" pitchFamily="34" charset="0"/>
                <a:cs typeface="Arial" panose="020B0604020202020204" pitchFamily="34" charset="0"/>
              </a:rPr>
              <a:t>Environments that increase the likelihood of social and academic success are guided by a </a:t>
            </a:r>
            <a:r>
              <a:rPr lang="en-US" altLang="x-none" b="1" u="sng" dirty="0">
                <a:solidFill>
                  <a:srgbClr val="42A49E"/>
                </a:solidFill>
                <a:latin typeface="Arial" panose="020B0604020202020204" pitchFamily="34" charset="0"/>
                <a:cs typeface="Arial" panose="020B0604020202020204" pitchFamily="34" charset="0"/>
              </a:rPr>
              <a:t>core curriculum</a:t>
            </a:r>
            <a:r>
              <a:rPr lang="en-US" altLang="x-none" b="1" dirty="0">
                <a:solidFill>
                  <a:srgbClr val="42A49E"/>
                </a:solidFill>
                <a:latin typeface="Arial" panose="020B0604020202020204" pitchFamily="34" charset="0"/>
                <a:cs typeface="Arial" panose="020B0604020202020204" pitchFamily="34" charset="0"/>
              </a:rPr>
              <a:t>, adapted to reflect </a:t>
            </a:r>
            <a:r>
              <a:rPr lang="en-US" altLang="x-none" b="1" dirty="0">
                <a:solidFill>
                  <a:srgbClr val="42A49E"/>
                </a:solidFill>
              </a:rPr>
              <a:t>child</a:t>
            </a:r>
            <a:r>
              <a:rPr lang="en-US" altLang="x-none" b="1" dirty="0">
                <a:solidFill>
                  <a:srgbClr val="42A49E"/>
                </a:solidFill>
                <a:latin typeface="Arial" panose="020B0604020202020204" pitchFamily="34" charset="0"/>
                <a:cs typeface="Arial" panose="020B0604020202020204" pitchFamily="34" charset="0"/>
              </a:rPr>
              <a:t> need, and implemented with </a:t>
            </a:r>
            <a:r>
              <a:rPr lang="en-US" altLang="x-none" b="1" u="sng" dirty="0">
                <a:solidFill>
                  <a:srgbClr val="42A49E"/>
                </a:solidFill>
                <a:latin typeface="Arial" panose="020B0604020202020204" pitchFamily="34" charset="0"/>
                <a:cs typeface="Arial" panose="020B0604020202020204" pitchFamily="34" charset="0"/>
              </a:rPr>
              <a:t>consistency and fidelity.</a:t>
            </a:r>
          </a:p>
        </p:txBody>
      </p:sp>
      <p:sp>
        <p:nvSpPr>
          <p:cNvPr id="2" name="Slide Number Placeholder 1"/>
          <p:cNvSpPr>
            <a:spLocks noGrp="1"/>
          </p:cNvSpPr>
          <p:nvPr>
            <p:ph type="sldNum" sz="quarter" idx="12"/>
          </p:nvPr>
        </p:nvSpPr>
        <p:spPr>
          <a:xfrm>
            <a:off x="6457950" y="6356351"/>
            <a:ext cx="2057400" cy="365125"/>
          </a:xfrm>
        </p:spPr>
        <p:txBody>
          <a:bodyPr/>
          <a:lstStyle/>
          <a:p>
            <a:fld id="{96E13C09-11D6-AB44-83A2-85CCA433713E}" type="slidenum">
              <a:rPr lang="en-US" smtClean="0"/>
              <a:t>3</a:t>
            </a:fld>
            <a:endParaRPr lang="en-US" dirty="0"/>
          </a:p>
        </p:txBody>
      </p:sp>
    </p:spTree>
    <p:extLst>
      <p:ext uri="{BB962C8B-B14F-4D97-AF65-F5344CB8AC3E}">
        <p14:creationId xmlns:p14="http://schemas.microsoft.com/office/powerpoint/2010/main" val="191434968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403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403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403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23"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B77D0-DEFF-B146-9BE0-739BE12915B6}"/>
              </a:ext>
            </a:extLst>
          </p:cNvPr>
          <p:cNvSpPr>
            <a:spLocks noGrp="1"/>
          </p:cNvSpPr>
          <p:nvPr>
            <p:ph type="title"/>
          </p:nvPr>
        </p:nvSpPr>
        <p:spPr/>
        <p:txBody>
          <a:bodyPr/>
          <a:lstStyle/>
          <a:p>
            <a:r>
              <a:rPr lang="en-US" b="1" dirty="0"/>
              <a:t>Some Basic Principles </a:t>
            </a:r>
          </a:p>
        </p:txBody>
      </p:sp>
      <p:sp>
        <p:nvSpPr>
          <p:cNvPr id="10" name="TextBox 9">
            <a:extLst>
              <a:ext uri="{FF2B5EF4-FFF2-40B4-BE49-F238E27FC236}">
                <a16:creationId xmlns:a16="http://schemas.microsoft.com/office/drawing/2014/main" id="{083CF224-753F-6C45-8512-F796A61DEA97}"/>
              </a:ext>
            </a:extLst>
          </p:cNvPr>
          <p:cNvSpPr txBox="1"/>
          <p:nvPr/>
        </p:nvSpPr>
        <p:spPr>
          <a:xfrm>
            <a:off x="528456" y="1852734"/>
            <a:ext cx="8087087" cy="2369880"/>
          </a:xfrm>
          <a:prstGeom prst="rect">
            <a:avLst/>
          </a:prstGeom>
          <a:noFill/>
        </p:spPr>
        <p:txBody>
          <a:bodyPr wrap="square" rtlCol="0">
            <a:spAutoFit/>
          </a:bodyPr>
          <a:lstStyle/>
          <a:p>
            <a:pPr marL="457200" indent="-457200">
              <a:spcBef>
                <a:spcPts val="1200"/>
              </a:spcBef>
              <a:spcAft>
                <a:spcPts val="1200"/>
              </a:spcAft>
              <a:buFont typeface="Arial" panose="020B0604020202020204" pitchFamily="34" charset="0"/>
              <a:buChar char="•"/>
            </a:pPr>
            <a:r>
              <a:rPr lang="en-US" sz="3200" dirty="0">
                <a:latin typeface="Arial" panose="020B0604020202020204" pitchFamily="34" charset="0"/>
                <a:cs typeface="Arial" panose="020B0604020202020204" pitchFamily="34" charset="0"/>
              </a:rPr>
              <a:t>Behaviour that persists over time is working for children</a:t>
            </a:r>
          </a:p>
          <a:p>
            <a:pPr marL="457200" indent="-457200">
              <a:spcBef>
                <a:spcPts val="1200"/>
              </a:spcBef>
              <a:spcAft>
                <a:spcPts val="1200"/>
              </a:spcAft>
              <a:buFont typeface="Arial" panose="020B0604020202020204" pitchFamily="34" charset="0"/>
              <a:buChar char="•"/>
            </a:pPr>
            <a:r>
              <a:rPr lang="en-US" sz="3200" dirty="0">
                <a:latin typeface="Arial" panose="020B0604020202020204" pitchFamily="34" charset="0"/>
                <a:cs typeface="Arial" panose="020B0604020202020204" pitchFamily="34" charset="0"/>
              </a:rPr>
              <a:t>We have to assume that children </a:t>
            </a:r>
            <a:r>
              <a:rPr lang="en-US" sz="3200" u="sng" dirty="0">
                <a:latin typeface="Arial" panose="020B0604020202020204" pitchFamily="34" charset="0"/>
                <a:cs typeface="Arial" panose="020B0604020202020204" pitchFamily="34" charset="0"/>
              </a:rPr>
              <a:t>can’t</a:t>
            </a:r>
            <a:r>
              <a:rPr lang="en-US" sz="3200" dirty="0">
                <a:latin typeface="Arial" panose="020B0604020202020204" pitchFamily="34" charset="0"/>
                <a:cs typeface="Arial" panose="020B0604020202020204" pitchFamily="34" charset="0"/>
              </a:rPr>
              <a:t> rather than </a:t>
            </a:r>
            <a:r>
              <a:rPr lang="en-US" sz="3200" u="sng" dirty="0">
                <a:latin typeface="Arial" panose="020B0604020202020204" pitchFamily="34" charset="0"/>
                <a:cs typeface="Arial" panose="020B0604020202020204" pitchFamily="34" charset="0"/>
              </a:rPr>
              <a:t>won’t</a:t>
            </a:r>
            <a:r>
              <a:rPr lang="en-US" sz="32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182343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3"/>
          <p:cNvSpPr txBox="1">
            <a:spLocks noChangeArrowheads="1"/>
          </p:cNvSpPr>
          <p:nvPr/>
        </p:nvSpPr>
        <p:spPr bwMode="auto">
          <a:xfrm>
            <a:off x="2955403" y="5715000"/>
            <a:ext cx="8382000" cy="369887"/>
          </a:xfrm>
          <a:prstGeom prst="rect">
            <a:avLst/>
          </a:prstGeom>
          <a:noFill/>
          <a:ln w="9525">
            <a:noFill/>
            <a:miter lim="800000"/>
            <a:headEnd/>
            <a:tailEnd/>
          </a:ln>
        </p:spPr>
        <p:txBody>
          <a:bodyPr>
            <a:spAutoFit/>
          </a:bodyPr>
          <a:lstStyle/>
          <a:p>
            <a:r>
              <a:rPr lang="en-US" dirty="0">
                <a:latin typeface="Arial" panose="020B0604020202020204" pitchFamily="34" charset="0"/>
              </a:rPr>
              <a:t>Tom </a:t>
            </a:r>
            <a:r>
              <a:rPr lang="en-US" dirty="0" err="1">
                <a:latin typeface="Arial" panose="020B0604020202020204" pitchFamily="34" charset="0"/>
              </a:rPr>
              <a:t>Herner</a:t>
            </a:r>
            <a:r>
              <a:rPr lang="en-US" dirty="0">
                <a:latin typeface="Arial" panose="020B0604020202020204" pitchFamily="34" charset="0"/>
              </a:rPr>
              <a:t> (NASDE President) Counterpoint 1998, p.2</a:t>
            </a:r>
          </a:p>
        </p:txBody>
      </p:sp>
      <p:sp>
        <p:nvSpPr>
          <p:cNvPr id="22531" name="Title 9"/>
          <p:cNvSpPr>
            <a:spLocks noGrp="1"/>
          </p:cNvSpPr>
          <p:nvPr>
            <p:ph type="title"/>
          </p:nvPr>
        </p:nvSpPr>
        <p:spPr>
          <a:xfrm>
            <a:off x="381000" y="381000"/>
            <a:ext cx="8382000" cy="762000"/>
          </a:xfrm>
        </p:spPr>
        <p:txBody>
          <a:bodyPr>
            <a:normAutofit/>
          </a:bodyPr>
          <a:lstStyle/>
          <a:p>
            <a:r>
              <a:rPr lang="en-US" dirty="0">
                <a:latin typeface="Arial" panose="020B0604020202020204" pitchFamily="34" charset="0"/>
                <a:cs typeface="Arial" panose="020B0604020202020204" pitchFamily="34" charset="0"/>
              </a:rPr>
              <a:t>If You Want It, Teach It!</a:t>
            </a:r>
          </a:p>
        </p:txBody>
      </p:sp>
      <p:sp>
        <p:nvSpPr>
          <p:cNvPr id="22532" name="Content Placeholder 10"/>
          <p:cNvSpPr>
            <a:spLocks noGrp="1"/>
          </p:cNvSpPr>
          <p:nvPr>
            <p:ph idx="1"/>
          </p:nvPr>
        </p:nvSpPr>
        <p:spPr>
          <a:xfrm>
            <a:off x="457200" y="1143000"/>
            <a:ext cx="8229600" cy="4572000"/>
          </a:xfrm>
        </p:spPr>
        <p:txBody>
          <a:bodyPr/>
          <a:lstStyle/>
          <a:p>
            <a:pPr marL="182880" indent="0">
              <a:spcBef>
                <a:spcPct val="50000"/>
              </a:spcBef>
              <a:buClr>
                <a:srgbClr val="CC0000"/>
              </a:buClr>
              <a:buSzPct val="75000"/>
              <a:buFontTx/>
              <a:buNone/>
            </a:pPr>
            <a:r>
              <a:rPr lang="en-US" altLang="ja-JP" sz="2600" dirty="0">
                <a:solidFill>
                  <a:schemeClr val="tx1"/>
                </a:solidFill>
              </a:rPr>
              <a:t>If a child doesn’t know how to read, </a:t>
            </a:r>
            <a:r>
              <a:rPr lang="en-US" altLang="ja-JP" sz="2600" i="1" dirty="0">
                <a:solidFill>
                  <a:schemeClr val="tx1"/>
                </a:solidFill>
              </a:rPr>
              <a:t>we teach</a:t>
            </a:r>
            <a:r>
              <a:rPr lang="en-US" altLang="ja-JP" sz="2600" dirty="0">
                <a:solidFill>
                  <a:schemeClr val="tx1"/>
                </a:solidFill>
              </a:rPr>
              <a:t>.</a:t>
            </a:r>
          </a:p>
          <a:p>
            <a:pPr marL="182880" indent="0">
              <a:spcBef>
                <a:spcPct val="50000"/>
              </a:spcBef>
              <a:buClr>
                <a:srgbClr val="CC0000"/>
              </a:buClr>
              <a:buSzPct val="75000"/>
              <a:buFontTx/>
              <a:buNone/>
            </a:pPr>
            <a:r>
              <a:rPr lang="en-US" sz="2600" dirty="0">
                <a:solidFill>
                  <a:schemeClr val="tx1"/>
                </a:solidFill>
              </a:rPr>
              <a:t>If a child doesn’</a:t>
            </a:r>
            <a:r>
              <a:rPr lang="en-US" altLang="ja-JP" sz="2600" dirty="0">
                <a:solidFill>
                  <a:schemeClr val="tx1"/>
                </a:solidFill>
              </a:rPr>
              <a:t>t know how to swim, </a:t>
            </a:r>
            <a:r>
              <a:rPr lang="en-US" altLang="ja-JP" sz="2600" i="1" dirty="0">
                <a:solidFill>
                  <a:schemeClr val="tx1"/>
                </a:solidFill>
              </a:rPr>
              <a:t>we teach</a:t>
            </a:r>
            <a:r>
              <a:rPr lang="en-US" altLang="ja-JP" sz="2600" dirty="0">
                <a:solidFill>
                  <a:schemeClr val="tx1"/>
                </a:solidFill>
              </a:rPr>
              <a:t>.</a:t>
            </a:r>
          </a:p>
          <a:p>
            <a:pPr marL="182880" indent="0">
              <a:spcBef>
                <a:spcPct val="50000"/>
              </a:spcBef>
              <a:buClr>
                <a:srgbClr val="CC0000"/>
              </a:buClr>
              <a:buSzPct val="75000"/>
              <a:buFontTx/>
              <a:buNone/>
            </a:pPr>
            <a:r>
              <a:rPr lang="en-US" sz="2600" dirty="0">
                <a:solidFill>
                  <a:schemeClr val="tx1"/>
                </a:solidFill>
              </a:rPr>
              <a:t>If a child doesn’</a:t>
            </a:r>
            <a:r>
              <a:rPr lang="en-US" altLang="ja-JP" sz="2600" dirty="0">
                <a:solidFill>
                  <a:schemeClr val="tx1"/>
                </a:solidFill>
              </a:rPr>
              <a:t>t know how to multiply, </a:t>
            </a:r>
            <a:r>
              <a:rPr lang="en-US" altLang="ja-JP" sz="2600" i="1" dirty="0">
                <a:solidFill>
                  <a:schemeClr val="tx1"/>
                </a:solidFill>
              </a:rPr>
              <a:t>we teach</a:t>
            </a:r>
            <a:r>
              <a:rPr lang="en-US" altLang="ja-JP" sz="2600" dirty="0">
                <a:solidFill>
                  <a:schemeClr val="tx1"/>
                </a:solidFill>
              </a:rPr>
              <a:t>.</a:t>
            </a:r>
          </a:p>
          <a:p>
            <a:pPr marL="182880" indent="0">
              <a:spcBef>
                <a:spcPct val="50000"/>
              </a:spcBef>
              <a:buClr>
                <a:srgbClr val="CC0000"/>
              </a:buClr>
              <a:buSzPct val="75000"/>
              <a:buFontTx/>
              <a:buNone/>
            </a:pPr>
            <a:r>
              <a:rPr lang="en-US" sz="2600" dirty="0">
                <a:solidFill>
                  <a:schemeClr val="tx1"/>
                </a:solidFill>
              </a:rPr>
              <a:t>If a child doesn’</a:t>
            </a:r>
            <a:r>
              <a:rPr lang="en-US" altLang="ja-JP" sz="2600" dirty="0">
                <a:solidFill>
                  <a:schemeClr val="tx1"/>
                </a:solidFill>
              </a:rPr>
              <a:t>t know how to drive, </a:t>
            </a:r>
            <a:r>
              <a:rPr lang="en-US" altLang="ja-JP" sz="2600" i="1" dirty="0">
                <a:solidFill>
                  <a:schemeClr val="tx1"/>
                </a:solidFill>
              </a:rPr>
              <a:t>we teach.</a:t>
            </a:r>
          </a:p>
          <a:p>
            <a:pPr marL="182880" indent="0">
              <a:spcBef>
                <a:spcPct val="50000"/>
              </a:spcBef>
              <a:buClr>
                <a:srgbClr val="CC0000"/>
              </a:buClr>
              <a:buSzPct val="75000"/>
              <a:buFontTx/>
              <a:buNone/>
            </a:pPr>
            <a:r>
              <a:rPr lang="en-US" sz="2600" dirty="0">
                <a:solidFill>
                  <a:schemeClr val="tx1"/>
                </a:solidFill>
              </a:rPr>
              <a:t>If a child doesn’</a:t>
            </a:r>
            <a:r>
              <a:rPr lang="en-US" altLang="ja-JP" sz="2600" dirty="0">
                <a:solidFill>
                  <a:schemeClr val="tx1"/>
                </a:solidFill>
              </a:rPr>
              <a:t>t know how to behave,  </a:t>
            </a:r>
          </a:p>
          <a:p>
            <a:pPr marL="182880" indent="0">
              <a:spcBef>
                <a:spcPct val="50000"/>
              </a:spcBef>
              <a:buClr>
                <a:srgbClr val="CC0000"/>
              </a:buClr>
              <a:buSzPct val="75000"/>
              <a:buFontTx/>
              <a:buNone/>
            </a:pPr>
            <a:r>
              <a:rPr lang="en-US" sz="2600" i="1" dirty="0">
                <a:solidFill>
                  <a:schemeClr val="tx1"/>
                </a:solidFill>
              </a:rPr>
              <a:t>        we……  	   ……teach?  	  ……punish?</a:t>
            </a:r>
          </a:p>
          <a:p>
            <a:pPr marL="182880" indent="0" algn="ctr">
              <a:spcBef>
                <a:spcPts val="3600"/>
              </a:spcBef>
              <a:buClr>
                <a:srgbClr val="CC0000"/>
              </a:buClr>
              <a:buSzPct val="75000"/>
              <a:buFontTx/>
              <a:buNone/>
            </a:pPr>
            <a:r>
              <a:rPr lang="en-US" b="1" dirty="0">
                <a:solidFill>
                  <a:srgbClr val="42A49E"/>
                </a:solidFill>
              </a:rPr>
              <a:t>Why can’</a:t>
            </a:r>
            <a:r>
              <a:rPr lang="en-US" altLang="ja-JP" b="1" dirty="0">
                <a:solidFill>
                  <a:srgbClr val="42A49E"/>
                </a:solidFill>
              </a:rPr>
              <a:t>t we finish the last sentence as automatically as we do the others?</a:t>
            </a:r>
            <a:endParaRPr lang="en-US" dirty="0">
              <a:solidFill>
                <a:srgbClr val="42A49E"/>
              </a:solidFill>
            </a:endParaRPr>
          </a:p>
        </p:txBody>
      </p:sp>
    </p:spTree>
    <p:extLst>
      <p:ext uri="{BB962C8B-B14F-4D97-AF65-F5344CB8AC3E}">
        <p14:creationId xmlns:p14="http://schemas.microsoft.com/office/powerpoint/2010/main" val="277230584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1000" y="381000"/>
            <a:ext cx="8382000" cy="1219200"/>
          </a:xfrm>
          <a:prstGeom prst="rect">
            <a:avLst/>
          </a:prstGeom>
          <a:noFill/>
          <a:ln w="9525">
            <a:noFill/>
            <a:miter lim="800000"/>
            <a:headEnd/>
            <a:tailEnd/>
          </a:ln>
        </p:spPr>
        <p:txBody>
          <a:bodyPr lIns="0" tIns="0" rIns="0" bIns="0" anchor="ctr"/>
          <a:lstStyle/>
          <a:p>
            <a:pPr algn="ctr"/>
            <a:r>
              <a:rPr lang="en-US" sz="2800" b="1" dirty="0">
                <a:solidFill>
                  <a:srgbClr val="0070C0"/>
                </a:solidFill>
                <a:latin typeface="Arial" panose="020B0604020202020204" pitchFamily="34" charset="0"/>
                <a:ea typeface="+mj-ea"/>
                <a:cs typeface="Arial" panose="020B0604020202020204" pitchFamily="34" charset="0"/>
              </a:rPr>
              <a:t>What are Some Key Social Emotional Skills Children Need for Success at School?</a:t>
            </a:r>
          </a:p>
        </p:txBody>
      </p:sp>
      <p:sp>
        <p:nvSpPr>
          <p:cNvPr id="8195" name="Rectangle 3"/>
          <p:cNvSpPr>
            <a:spLocks noChangeArrowheads="1"/>
          </p:cNvSpPr>
          <p:nvPr/>
        </p:nvSpPr>
        <p:spPr bwMode="auto">
          <a:xfrm>
            <a:off x="457200" y="1676400"/>
            <a:ext cx="8229600" cy="4800600"/>
          </a:xfrm>
          <a:prstGeom prst="rect">
            <a:avLst/>
          </a:prstGeom>
          <a:noFill/>
          <a:ln w="9525">
            <a:noFill/>
            <a:miter lim="800000"/>
            <a:headEnd/>
            <a:tailEnd/>
          </a:ln>
        </p:spPr>
        <p:txBody>
          <a:bodyPr/>
          <a:lstStyle/>
          <a:p>
            <a:pPr marL="457200" indent="-228600">
              <a:spcBef>
                <a:spcPts val="600"/>
              </a:spcBef>
              <a:spcAft>
                <a:spcPts val="600"/>
              </a:spcAft>
              <a:buFont typeface="Times" charset="0"/>
              <a:buChar char="•"/>
            </a:pPr>
            <a:r>
              <a:rPr lang="en-US" sz="2400" dirty="0">
                <a:latin typeface="Arial" panose="020B0604020202020204" pitchFamily="34" charset="0"/>
                <a:cs typeface="Arial" panose="020B0604020202020204" pitchFamily="34" charset="0"/>
              </a:rPr>
              <a:t>Confidence</a:t>
            </a:r>
          </a:p>
          <a:p>
            <a:pPr marL="457200" indent="-228600">
              <a:spcBef>
                <a:spcPts val="600"/>
              </a:spcBef>
              <a:spcAft>
                <a:spcPts val="600"/>
              </a:spcAft>
              <a:buFontTx/>
              <a:buChar char="•"/>
            </a:pPr>
            <a:r>
              <a:rPr lang="en-US" sz="2400" dirty="0">
                <a:latin typeface="Arial" panose="020B0604020202020204" pitchFamily="34" charset="0"/>
                <a:cs typeface="Arial" panose="020B0604020202020204" pitchFamily="34" charset="0"/>
              </a:rPr>
              <a:t>Capacity to develop good relationships with peers and adults</a:t>
            </a:r>
          </a:p>
          <a:p>
            <a:pPr marL="457200" indent="-228600">
              <a:spcBef>
                <a:spcPts val="600"/>
              </a:spcBef>
              <a:spcAft>
                <a:spcPts val="600"/>
              </a:spcAft>
              <a:buFontTx/>
              <a:buChar char="•"/>
            </a:pPr>
            <a:r>
              <a:rPr lang="en-US" sz="2400" dirty="0">
                <a:latin typeface="Arial" panose="020B0604020202020204" pitchFamily="34" charset="0"/>
                <a:cs typeface="Arial" panose="020B0604020202020204" pitchFamily="34" charset="0"/>
              </a:rPr>
              <a:t>Concentration and persistence on challenging tasks</a:t>
            </a:r>
          </a:p>
          <a:p>
            <a:pPr marL="457200" indent="-228600">
              <a:spcBef>
                <a:spcPts val="600"/>
              </a:spcBef>
              <a:spcAft>
                <a:spcPts val="600"/>
              </a:spcAft>
              <a:buFontTx/>
              <a:buChar char="•"/>
            </a:pPr>
            <a:r>
              <a:rPr lang="en-US" sz="2400" dirty="0">
                <a:latin typeface="Arial" panose="020B0604020202020204" pitchFamily="34" charset="0"/>
                <a:cs typeface="Arial" panose="020B0604020202020204" pitchFamily="34" charset="0"/>
              </a:rPr>
              <a:t>Ability to communicate emotions</a:t>
            </a:r>
          </a:p>
          <a:p>
            <a:pPr marL="457200" indent="-228600">
              <a:spcBef>
                <a:spcPts val="600"/>
              </a:spcBef>
              <a:spcAft>
                <a:spcPts val="600"/>
              </a:spcAft>
              <a:buFontTx/>
              <a:buChar char="•"/>
            </a:pPr>
            <a:r>
              <a:rPr lang="en-US" sz="2400" dirty="0">
                <a:latin typeface="Arial" panose="020B0604020202020204" pitchFamily="34" charset="0"/>
                <a:cs typeface="Arial" panose="020B0604020202020204" pitchFamily="34" charset="0"/>
              </a:rPr>
              <a:t>Ability to listen to and follow instructions </a:t>
            </a:r>
          </a:p>
          <a:p>
            <a:pPr marL="457200" indent="-228600">
              <a:spcBef>
                <a:spcPts val="600"/>
              </a:spcBef>
              <a:spcAft>
                <a:spcPts val="600"/>
              </a:spcAft>
              <a:buFontTx/>
              <a:buChar char="•"/>
            </a:pPr>
            <a:r>
              <a:rPr lang="en-US" sz="2400" dirty="0">
                <a:latin typeface="Arial" panose="020B0604020202020204" pitchFamily="34" charset="0"/>
                <a:cs typeface="Arial" panose="020B0604020202020204" pitchFamily="34" charset="0"/>
              </a:rPr>
              <a:t>Ability to solve social problems</a:t>
            </a:r>
            <a:endParaRPr lang="en-US" sz="2400" dirty="0">
              <a:solidFill>
                <a:srgbClr val="333399"/>
              </a:solidFill>
              <a:latin typeface="Arial" panose="020B0604020202020204" pitchFamily="34" charset="0"/>
              <a:cs typeface="Arial" panose="020B0604020202020204" pitchFamily="34" charset="0"/>
            </a:endParaRPr>
          </a:p>
          <a:p>
            <a:pPr algn="ctr">
              <a:spcBef>
                <a:spcPts val="600"/>
              </a:spcBef>
              <a:spcAft>
                <a:spcPts val="600"/>
              </a:spcAft>
            </a:pPr>
            <a:r>
              <a:rPr lang="en-US" sz="2400" b="1" dirty="0">
                <a:solidFill>
                  <a:srgbClr val="42A49E"/>
                </a:solidFill>
                <a:latin typeface="Arial" panose="020B0604020202020204" pitchFamily="34" charset="0"/>
                <a:cs typeface="Arial" panose="020B0604020202020204" pitchFamily="34" charset="0"/>
              </a:rPr>
              <a:t>What do children do when they don’t have each of these skills?</a:t>
            </a:r>
          </a:p>
        </p:txBody>
      </p:sp>
    </p:spTree>
    <p:extLst>
      <p:ext uri="{BB962C8B-B14F-4D97-AF65-F5344CB8AC3E}">
        <p14:creationId xmlns:p14="http://schemas.microsoft.com/office/powerpoint/2010/main" val="203502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9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19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19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19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457200" y="152400"/>
            <a:ext cx="8229600" cy="990600"/>
          </a:xfrm>
          <a:prstGeom prst="rect">
            <a:avLst/>
          </a:prstGeom>
          <a:noFill/>
          <a:ln w="9525">
            <a:noFill/>
            <a:miter lim="800000"/>
            <a:headEnd/>
            <a:tailEnd/>
          </a:ln>
        </p:spPr>
        <p:txBody>
          <a:bodyPr anchor="ctr"/>
          <a:lstStyle/>
          <a:p>
            <a:pPr algn="ctr"/>
            <a:endParaRPr lang="en-US" sz="3200" dirty="0">
              <a:solidFill>
                <a:schemeClr val="accent2"/>
              </a:solidFill>
              <a:latin typeface="Arial" panose="020B0604020202020204" pitchFamily="34" charset="0"/>
            </a:endParaRPr>
          </a:p>
        </p:txBody>
      </p:sp>
      <p:sp>
        <p:nvSpPr>
          <p:cNvPr id="41987" name="Rectangle 3"/>
          <p:cNvSpPr>
            <a:spLocks noChangeArrowheads="1"/>
          </p:cNvSpPr>
          <p:nvPr/>
        </p:nvSpPr>
        <p:spPr bwMode="auto">
          <a:xfrm>
            <a:off x="457200" y="2000597"/>
            <a:ext cx="7655169" cy="2145325"/>
          </a:xfrm>
          <a:prstGeom prst="rect">
            <a:avLst/>
          </a:prstGeom>
          <a:noFill/>
          <a:ln w="9525">
            <a:noFill/>
            <a:miter lim="800000"/>
            <a:headEnd/>
            <a:tailEnd/>
          </a:ln>
        </p:spPr>
        <p:txBody>
          <a:bodyPr/>
          <a:lstStyle/>
          <a:p>
            <a:pPr marL="457200" indent="-228600"/>
            <a:endParaRPr lang="en-US" sz="2400" dirty="0">
              <a:solidFill>
                <a:srgbClr val="333399"/>
              </a:solidFill>
              <a:latin typeface="Arial" panose="020B0604020202020204" pitchFamily="34" charset="0"/>
            </a:endParaRPr>
          </a:p>
          <a:p>
            <a:pPr marL="457200" indent="-228600" algn="ctr"/>
            <a:r>
              <a:rPr lang="en-US" sz="3200" dirty="0">
                <a:latin typeface="Arial" panose="020B0604020202020204" pitchFamily="34" charset="0"/>
              </a:rPr>
              <a:t>When children do not have these skills, they often exhibit challenging behaviours.</a:t>
            </a:r>
          </a:p>
          <a:p>
            <a:pPr marL="457200" indent="-228600" algn="ctr"/>
            <a:endParaRPr lang="en-US" sz="3200" dirty="0">
              <a:latin typeface="Arial" panose="020B0604020202020204" pitchFamily="34" charset="0"/>
            </a:endParaRPr>
          </a:p>
        </p:txBody>
      </p:sp>
      <p:pic>
        <p:nvPicPr>
          <p:cNvPr id="2" name="Picture 1">
            <a:extLst>
              <a:ext uri="{FF2B5EF4-FFF2-40B4-BE49-F238E27FC236}">
                <a16:creationId xmlns:a16="http://schemas.microsoft.com/office/drawing/2014/main" id="{98F03C9C-70F3-0A49-90EB-DC50F20A5D77}"/>
              </a:ext>
            </a:extLst>
          </p:cNvPr>
          <p:cNvPicPr>
            <a:picLocks noChangeAspect="1"/>
          </p:cNvPicPr>
          <p:nvPr/>
        </p:nvPicPr>
        <p:blipFill>
          <a:blip r:embed="rId3"/>
          <a:stretch>
            <a:fillRect/>
          </a:stretch>
        </p:blipFill>
        <p:spPr>
          <a:xfrm>
            <a:off x="6199755" y="4308230"/>
            <a:ext cx="2689267" cy="1789585"/>
          </a:xfrm>
          <a:prstGeom prst="rect">
            <a:avLst/>
          </a:prstGeom>
        </p:spPr>
      </p:pic>
    </p:spTree>
    <p:extLst>
      <p:ext uri="{BB962C8B-B14F-4D97-AF65-F5344CB8AC3E}">
        <p14:creationId xmlns:p14="http://schemas.microsoft.com/office/powerpoint/2010/main" val="4280435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30624" y="1758696"/>
            <a:ext cx="4572000" cy="3773341"/>
          </a:xfrm>
          <a:prstGeom prst="rect">
            <a:avLst/>
          </a:prstGeom>
        </p:spPr>
        <p:txBody>
          <a:bodyPr>
            <a:spAutoFit/>
          </a:bodyPr>
          <a:lstStyle/>
          <a:p>
            <a:pPr lvl="1">
              <a:lnSpc>
                <a:spcPct val="90000"/>
              </a:lnSpc>
              <a:spcBef>
                <a:spcPct val="5000"/>
              </a:spcBef>
            </a:pPr>
            <a:r>
              <a:rPr lang="en-US" sz="2600" b="1" dirty="0">
                <a:solidFill>
                  <a:srgbClr val="42A49E"/>
                </a:solidFill>
                <a:latin typeface="Arial" charset="0"/>
              </a:rPr>
              <a:t>Focus on teaching children what To Do! </a:t>
            </a:r>
          </a:p>
          <a:p>
            <a:pPr marL="1028700" lvl="2" indent="-114300">
              <a:lnSpc>
                <a:spcPct val="90000"/>
              </a:lnSpc>
              <a:spcBef>
                <a:spcPct val="5000"/>
              </a:spcBef>
              <a:buFontTx/>
              <a:buChar char="•"/>
            </a:pPr>
            <a:endParaRPr lang="en-US" sz="2600" dirty="0">
              <a:latin typeface="Arial" pitchFamily="34" charset="0"/>
              <a:cs typeface="Arial" pitchFamily="34" charset="0"/>
            </a:endParaRPr>
          </a:p>
          <a:p>
            <a:pPr marL="1028700" lvl="2" indent="-114300">
              <a:lnSpc>
                <a:spcPct val="90000"/>
              </a:lnSpc>
              <a:spcBef>
                <a:spcPct val="5000"/>
              </a:spcBef>
              <a:buFontTx/>
              <a:buChar char="•"/>
            </a:pPr>
            <a:r>
              <a:rPr lang="en-US" sz="2600" dirty="0">
                <a:latin typeface="Arial" pitchFamily="34" charset="0"/>
                <a:cs typeface="Arial" pitchFamily="34" charset="0"/>
              </a:rPr>
              <a:t>Teach expectations and routines.</a:t>
            </a:r>
          </a:p>
          <a:p>
            <a:pPr marL="1028700" lvl="2" indent="-114300">
              <a:lnSpc>
                <a:spcPct val="90000"/>
              </a:lnSpc>
              <a:spcBef>
                <a:spcPct val="5000"/>
              </a:spcBef>
              <a:buFontTx/>
              <a:buChar char="•"/>
            </a:pPr>
            <a:endParaRPr lang="en-US" sz="2600" dirty="0">
              <a:latin typeface="Arial" pitchFamily="34" charset="0"/>
              <a:cs typeface="Arial" pitchFamily="34" charset="0"/>
            </a:endParaRPr>
          </a:p>
          <a:p>
            <a:pPr marL="1028700" lvl="2" indent="-114300">
              <a:lnSpc>
                <a:spcPct val="90000"/>
              </a:lnSpc>
              <a:spcBef>
                <a:spcPct val="5000"/>
              </a:spcBef>
              <a:buFontTx/>
              <a:buChar char="•"/>
            </a:pPr>
            <a:r>
              <a:rPr lang="en-US" sz="2600" dirty="0">
                <a:latin typeface="Arial" pitchFamily="34" charset="0"/>
                <a:cs typeface="Arial" pitchFamily="34" charset="0"/>
              </a:rPr>
              <a:t>Teach skills that children can use in place of challenging behaviours.</a:t>
            </a:r>
          </a:p>
        </p:txBody>
      </p:sp>
      <p:pic>
        <p:nvPicPr>
          <p:cNvPr id="1026" name="Picture 2" descr="https://encrypted-tbn2.gstatic.com/images?q=tbn:ANd9GcT7Da-oux38-kaK52bWXTpZfHbO-ZtvquOD_FuJKUW_hKk5bDrl6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2209800"/>
            <a:ext cx="3962400" cy="32004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a:extLst>
              <a:ext uri="{FF2B5EF4-FFF2-40B4-BE49-F238E27FC236}">
                <a16:creationId xmlns:a16="http://schemas.microsoft.com/office/drawing/2014/main" id="{2B06968C-1697-6A45-AC93-D18F1DFE423A}"/>
              </a:ext>
            </a:extLst>
          </p:cNvPr>
          <p:cNvSpPr>
            <a:spLocks noGrp="1" noChangeArrowheads="1"/>
          </p:cNvSpPr>
          <p:nvPr>
            <p:ph type="title"/>
          </p:nvPr>
        </p:nvSpPr>
        <p:spPr/>
        <p:txBody>
          <a:bodyPr lIns="0" tIns="0" rIns="0" bIns="0"/>
          <a:lstStyle/>
          <a:p>
            <a:r>
              <a:rPr lang="en-US" sz="4000" b="1" dirty="0"/>
              <a:t>Teach Me What to Do Instead</a:t>
            </a:r>
          </a:p>
        </p:txBody>
      </p:sp>
    </p:spTree>
    <p:extLst>
      <p:ext uri="{BB962C8B-B14F-4D97-AF65-F5344CB8AC3E}">
        <p14:creationId xmlns:p14="http://schemas.microsoft.com/office/powerpoint/2010/main" val="177271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B9D7C-D8BC-6343-8841-328A7D26FB19}"/>
              </a:ext>
            </a:extLst>
          </p:cNvPr>
          <p:cNvSpPr>
            <a:spLocks noGrp="1"/>
          </p:cNvSpPr>
          <p:nvPr>
            <p:ph type="title"/>
          </p:nvPr>
        </p:nvSpPr>
        <p:spPr/>
        <p:txBody>
          <a:bodyPr/>
          <a:lstStyle/>
          <a:p>
            <a:r>
              <a:rPr lang="en-US" dirty="0"/>
              <a:t>Intentional Teaching</a:t>
            </a:r>
          </a:p>
        </p:txBody>
      </p:sp>
      <p:sp>
        <p:nvSpPr>
          <p:cNvPr id="3" name="Content Placeholder 2">
            <a:extLst>
              <a:ext uri="{FF2B5EF4-FFF2-40B4-BE49-F238E27FC236}">
                <a16:creationId xmlns:a16="http://schemas.microsoft.com/office/drawing/2014/main" id="{10066796-DD97-C34C-B6AA-A6FF0E319B93}"/>
              </a:ext>
            </a:extLst>
          </p:cNvPr>
          <p:cNvSpPr>
            <a:spLocks noGrp="1"/>
          </p:cNvSpPr>
          <p:nvPr>
            <p:ph idx="1"/>
          </p:nvPr>
        </p:nvSpPr>
        <p:spPr>
          <a:xfrm>
            <a:off x="312515" y="1536258"/>
            <a:ext cx="7234179" cy="4351338"/>
          </a:xfrm>
        </p:spPr>
        <p:txBody>
          <a:bodyPr>
            <a:noAutofit/>
          </a:bodyPr>
          <a:lstStyle/>
          <a:p>
            <a:pPr marL="0" indent="0">
              <a:lnSpc>
                <a:spcPct val="100000"/>
              </a:lnSpc>
              <a:buNone/>
            </a:pPr>
            <a:r>
              <a:rPr lang="en-AU" dirty="0">
                <a:solidFill>
                  <a:schemeClr val="tx1"/>
                </a:solidFill>
              </a:rPr>
              <a:t> </a:t>
            </a:r>
            <a:r>
              <a:rPr lang="en-AU" b="1" dirty="0">
                <a:solidFill>
                  <a:schemeClr val="tx1"/>
                </a:solidFill>
              </a:rPr>
              <a:t>Intentional teaching: </a:t>
            </a:r>
          </a:p>
          <a:p>
            <a:pPr>
              <a:lnSpc>
                <a:spcPct val="100000"/>
              </a:lnSpc>
            </a:pPr>
            <a:r>
              <a:rPr lang="en-AU" dirty="0">
                <a:solidFill>
                  <a:schemeClr val="tx1"/>
                </a:solidFill>
              </a:rPr>
              <a:t>involves educators being deliberate, purposeful and thoughtful in their decisions and action, </a:t>
            </a:r>
          </a:p>
          <a:p>
            <a:pPr>
              <a:lnSpc>
                <a:spcPct val="100000"/>
              </a:lnSpc>
            </a:pPr>
            <a:r>
              <a:rPr lang="en-AU" dirty="0">
                <a:solidFill>
                  <a:schemeClr val="tx1"/>
                </a:solidFill>
              </a:rPr>
              <a:t>is the opposite of teaching by rote or continuing with traditions simply because things have ‘always’ been done that way.</a:t>
            </a:r>
          </a:p>
          <a:p>
            <a:pPr marL="0" indent="0">
              <a:lnSpc>
                <a:spcPct val="100000"/>
              </a:lnSpc>
              <a:buNone/>
            </a:pPr>
            <a:endParaRPr lang="en-US" i="1" dirty="0">
              <a:solidFill>
                <a:schemeClr val="tx1"/>
              </a:solidFill>
            </a:endParaRPr>
          </a:p>
          <a:p>
            <a:pPr marL="0" indent="0">
              <a:lnSpc>
                <a:spcPct val="100000"/>
              </a:lnSpc>
              <a:spcBef>
                <a:spcPts val="0"/>
              </a:spcBef>
              <a:buNone/>
            </a:pPr>
            <a:r>
              <a:rPr lang="en-AU" sz="2000" b="1" i="1" dirty="0">
                <a:solidFill>
                  <a:srgbClr val="42A49E"/>
                </a:solidFill>
              </a:rPr>
              <a:t>BELONGING, BEING &amp; BECOMING </a:t>
            </a:r>
          </a:p>
          <a:p>
            <a:pPr marL="0" indent="0">
              <a:lnSpc>
                <a:spcPct val="100000"/>
              </a:lnSpc>
              <a:spcBef>
                <a:spcPts val="0"/>
              </a:spcBef>
              <a:buNone/>
            </a:pPr>
            <a:r>
              <a:rPr lang="en-AU" sz="2000" b="1" i="1" dirty="0">
                <a:solidFill>
                  <a:srgbClr val="42A49E"/>
                </a:solidFill>
              </a:rPr>
              <a:t>The Early Years Learning Framework for Australia</a:t>
            </a:r>
            <a:r>
              <a:rPr lang="en-AU" dirty="0"/>
              <a:t> </a:t>
            </a:r>
          </a:p>
          <a:p>
            <a:endParaRPr lang="en-US" dirty="0"/>
          </a:p>
        </p:txBody>
      </p:sp>
      <p:pic>
        <p:nvPicPr>
          <p:cNvPr id="4" name="Picture 3">
            <a:extLst>
              <a:ext uri="{FF2B5EF4-FFF2-40B4-BE49-F238E27FC236}">
                <a16:creationId xmlns:a16="http://schemas.microsoft.com/office/drawing/2014/main" id="{A87C0B92-634F-1847-AAF0-7CACBD87429A}"/>
              </a:ext>
            </a:extLst>
          </p:cNvPr>
          <p:cNvPicPr>
            <a:picLocks noChangeAspect="1"/>
          </p:cNvPicPr>
          <p:nvPr/>
        </p:nvPicPr>
        <p:blipFill>
          <a:blip r:embed="rId2"/>
          <a:stretch>
            <a:fillRect/>
          </a:stretch>
        </p:blipFill>
        <p:spPr>
          <a:xfrm>
            <a:off x="7237882" y="3504971"/>
            <a:ext cx="1716674" cy="2382625"/>
          </a:xfrm>
          <a:prstGeom prst="rect">
            <a:avLst/>
          </a:prstGeom>
        </p:spPr>
      </p:pic>
    </p:spTree>
    <p:extLst>
      <p:ext uri="{BB962C8B-B14F-4D97-AF65-F5344CB8AC3E}">
        <p14:creationId xmlns:p14="http://schemas.microsoft.com/office/powerpoint/2010/main" val="3396228336"/>
      </p:ext>
    </p:extLst>
  </p:cSld>
  <p:clrMapOvr>
    <a:masterClrMapping/>
  </p:clrMapOvr>
</p:sld>
</file>

<file path=ppt/theme/theme1.xml><?xml version="1.0" encoding="utf-8"?>
<a:theme xmlns:a="http://schemas.openxmlformats.org/drawingml/2006/main" name="rypple_powerpoint master">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rypple_powerpoint master</Template>
  <TotalTime>813</TotalTime>
  <Words>1635</Words>
  <Application>Microsoft Macintosh PowerPoint</Application>
  <PresentationFormat>On-screen Show (4:3)</PresentationFormat>
  <Paragraphs>191</Paragraphs>
  <Slides>23</Slides>
  <Notes>13</Notes>
  <HiddenSlides>2</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Cambria Math</vt:lpstr>
      <vt:lpstr>Times</vt:lpstr>
      <vt:lpstr>rypple_powerpoint master</vt:lpstr>
      <vt:lpstr>Regional Community Childcare Development Fund Positive Behaviour Support in Early Childhood</vt:lpstr>
      <vt:lpstr>Phase One Modules</vt:lpstr>
      <vt:lpstr>Starting Point</vt:lpstr>
      <vt:lpstr>Some Basic Principles </vt:lpstr>
      <vt:lpstr>If You Want It, Teach It!</vt:lpstr>
      <vt:lpstr>PowerPoint Presentation</vt:lpstr>
      <vt:lpstr>PowerPoint Presentation</vt:lpstr>
      <vt:lpstr>Teach Me What to Do Instead</vt:lpstr>
      <vt:lpstr>Intentional Teaching</vt:lpstr>
      <vt:lpstr>Intentional Teaching  </vt:lpstr>
      <vt:lpstr>Intentional Teaching </vt:lpstr>
      <vt:lpstr>Teaching Behaviour</vt:lpstr>
      <vt:lpstr>Four Stages of Learning</vt:lpstr>
      <vt:lpstr>Acquisition Stage: Show and Tell</vt:lpstr>
      <vt:lpstr>PowerPoint Presentation</vt:lpstr>
      <vt:lpstr>Fluency: Practice Makes Perfect</vt:lpstr>
      <vt:lpstr>Maintenance and Generalisation:  You Got it!</vt:lpstr>
      <vt:lpstr>PowerPoint Presentation</vt:lpstr>
      <vt:lpstr>PowerPoint Presentation</vt:lpstr>
      <vt:lpstr>Lesson Plan Development </vt:lpstr>
      <vt:lpstr>PowerPoint Presentation</vt:lpstr>
      <vt:lpstr>Promoting the Social Development of All Children</vt:lpstr>
      <vt:lpstr>Traumatised children: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RCCCDF Day 1</dc:title>
  <dc:creator>Jennifer Payne</dc:creator>
  <cp:lastModifiedBy>Sharonne Telfer</cp:lastModifiedBy>
  <cp:revision>77</cp:revision>
  <cp:lastPrinted>2019-04-15T07:12:38Z</cp:lastPrinted>
  <dcterms:created xsi:type="dcterms:W3CDTF">2019-02-04T23:01:27Z</dcterms:created>
  <dcterms:modified xsi:type="dcterms:W3CDTF">2019-06-18T05:15:12Z</dcterms:modified>
</cp:coreProperties>
</file>