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25"/>
  </p:notesMasterIdLst>
  <p:handoutMasterIdLst>
    <p:handoutMasterId r:id="rId26"/>
  </p:handoutMasterIdLst>
  <p:sldIdLst>
    <p:sldId id="926" r:id="rId2"/>
    <p:sldId id="858" r:id="rId3"/>
    <p:sldId id="257" r:id="rId4"/>
    <p:sldId id="442" r:id="rId5"/>
    <p:sldId id="933" r:id="rId6"/>
    <p:sldId id="934" r:id="rId7"/>
    <p:sldId id="928" r:id="rId8"/>
    <p:sldId id="259" r:id="rId9"/>
    <p:sldId id="424" r:id="rId10"/>
    <p:sldId id="452" r:id="rId11"/>
    <p:sldId id="285" r:id="rId12"/>
    <p:sldId id="909" r:id="rId13"/>
    <p:sldId id="935" r:id="rId14"/>
    <p:sldId id="446" r:id="rId15"/>
    <p:sldId id="385" r:id="rId16"/>
    <p:sldId id="937" r:id="rId17"/>
    <p:sldId id="931" r:id="rId18"/>
    <p:sldId id="915" r:id="rId19"/>
    <p:sldId id="938" r:id="rId20"/>
    <p:sldId id="936" r:id="rId21"/>
    <p:sldId id="438" r:id="rId22"/>
    <p:sldId id="908" r:id="rId23"/>
    <p:sldId id="939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A49E"/>
    <a:srgbClr val="40A4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73"/>
    <p:restoredTop sz="83981"/>
  </p:normalViewPr>
  <p:slideViewPr>
    <p:cSldViewPr snapToGrid="0" snapToObjects="1">
      <p:cViewPr varScale="1">
        <p:scale>
          <a:sx n="120" d="100"/>
          <a:sy n="120" d="100"/>
        </p:scale>
        <p:origin x="200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F2069B5-1CC8-3947-9CC6-6B11AACB88D8}" type="doc">
      <dgm:prSet loTypeId="urn:microsoft.com/office/officeart/2005/8/layout/hProcess9" loCatId="" qsTypeId="urn:microsoft.com/office/officeart/2005/8/quickstyle/simple1" qsCatId="simple" csTypeId="urn:microsoft.com/office/officeart/2005/8/colors/accent1_2" csCatId="accent1" phldr="1"/>
      <dgm:spPr/>
    </dgm:pt>
    <dgm:pt modelId="{A7637B8C-BC04-1A4A-BC73-EC3FB7443C63}">
      <dgm:prSet phldrT="[Text]" custT="1"/>
      <dgm:spPr/>
      <dgm:t>
        <a:bodyPr/>
        <a:lstStyle/>
        <a:p>
          <a:r>
            <a:rPr lang="en-US" sz="3600" b="1" dirty="0">
              <a:solidFill>
                <a:srgbClr val="FFFF00"/>
              </a:solidFill>
            </a:rPr>
            <a:t>A</a:t>
          </a:r>
          <a:r>
            <a:rPr lang="en-US" sz="2600" dirty="0"/>
            <a:t>ntecedent</a:t>
          </a:r>
        </a:p>
      </dgm:t>
    </dgm:pt>
    <dgm:pt modelId="{DA18AF62-936E-8C48-A599-C75F63C94776}" type="parTrans" cxnId="{5973361E-8D09-D84F-8164-8C6F4233773B}">
      <dgm:prSet/>
      <dgm:spPr/>
      <dgm:t>
        <a:bodyPr/>
        <a:lstStyle/>
        <a:p>
          <a:endParaRPr lang="en-US"/>
        </a:p>
      </dgm:t>
    </dgm:pt>
    <dgm:pt modelId="{D7C71834-7E72-F044-8070-B80546408EEE}" type="sibTrans" cxnId="{5973361E-8D09-D84F-8164-8C6F4233773B}">
      <dgm:prSet/>
      <dgm:spPr/>
      <dgm:t>
        <a:bodyPr/>
        <a:lstStyle/>
        <a:p>
          <a:endParaRPr lang="en-US"/>
        </a:p>
      </dgm:t>
    </dgm:pt>
    <dgm:pt modelId="{125C4A3C-6DB3-9941-B1F1-1F852AB96715}">
      <dgm:prSet phldrT="[Text]" custT="1"/>
      <dgm:spPr/>
      <dgm:t>
        <a:bodyPr/>
        <a:lstStyle/>
        <a:p>
          <a:r>
            <a:rPr lang="en-US" sz="3600" b="1" dirty="0">
              <a:solidFill>
                <a:srgbClr val="FFFF00"/>
              </a:solidFill>
            </a:rPr>
            <a:t>B</a:t>
          </a:r>
          <a:r>
            <a:rPr lang="en-US" sz="2600" dirty="0"/>
            <a:t>ehaviour</a:t>
          </a:r>
        </a:p>
      </dgm:t>
    </dgm:pt>
    <dgm:pt modelId="{795F8816-61D8-7A4A-A514-CD729767DE04}" type="parTrans" cxnId="{B22BE098-F1E4-A94A-AE0C-A21BDC0245E7}">
      <dgm:prSet/>
      <dgm:spPr/>
      <dgm:t>
        <a:bodyPr/>
        <a:lstStyle/>
        <a:p>
          <a:endParaRPr lang="en-US"/>
        </a:p>
      </dgm:t>
    </dgm:pt>
    <dgm:pt modelId="{D57BCE18-449C-9A4D-BA36-65E419CC0D32}" type="sibTrans" cxnId="{B22BE098-F1E4-A94A-AE0C-A21BDC0245E7}">
      <dgm:prSet/>
      <dgm:spPr/>
      <dgm:t>
        <a:bodyPr/>
        <a:lstStyle/>
        <a:p>
          <a:endParaRPr lang="en-US"/>
        </a:p>
      </dgm:t>
    </dgm:pt>
    <dgm:pt modelId="{3171C877-2346-9640-BF03-8764241AA6F8}">
      <dgm:prSet phldrT="[Text]" custT="1"/>
      <dgm:spPr/>
      <dgm:t>
        <a:bodyPr/>
        <a:lstStyle/>
        <a:p>
          <a:r>
            <a:rPr lang="en-US" sz="3600" b="1" dirty="0">
              <a:solidFill>
                <a:srgbClr val="FFFF00"/>
              </a:solidFill>
            </a:rPr>
            <a:t>C</a:t>
          </a:r>
          <a:r>
            <a:rPr lang="en-US" sz="2600" dirty="0"/>
            <a:t>onsequence</a:t>
          </a:r>
        </a:p>
      </dgm:t>
    </dgm:pt>
    <dgm:pt modelId="{154B5B62-ADA7-484D-BD5C-3C7EF899F329}" type="parTrans" cxnId="{3D0E900E-4291-9241-87DE-EB900CE758F9}">
      <dgm:prSet/>
      <dgm:spPr/>
      <dgm:t>
        <a:bodyPr/>
        <a:lstStyle/>
        <a:p>
          <a:endParaRPr lang="en-US"/>
        </a:p>
      </dgm:t>
    </dgm:pt>
    <dgm:pt modelId="{9B79B1AB-9487-DD43-AC73-4171A9416770}" type="sibTrans" cxnId="{3D0E900E-4291-9241-87DE-EB900CE758F9}">
      <dgm:prSet/>
      <dgm:spPr/>
      <dgm:t>
        <a:bodyPr/>
        <a:lstStyle/>
        <a:p>
          <a:endParaRPr lang="en-US"/>
        </a:p>
      </dgm:t>
    </dgm:pt>
    <dgm:pt modelId="{30B80647-55AF-244A-8A3D-AD4A3941E569}" type="pres">
      <dgm:prSet presAssocID="{7F2069B5-1CC8-3947-9CC6-6B11AACB88D8}" presName="CompostProcess" presStyleCnt="0">
        <dgm:presLayoutVars>
          <dgm:dir/>
          <dgm:resizeHandles val="exact"/>
        </dgm:presLayoutVars>
      </dgm:prSet>
      <dgm:spPr/>
    </dgm:pt>
    <dgm:pt modelId="{416555D3-E3C0-A345-B14A-249398F161F1}" type="pres">
      <dgm:prSet presAssocID="{7F2069B5-1CC8-3947-9CC6-6B11AACB88D8}" presName="arrow" presStyleLbl="bgShp" presStyleIdx="0" presStyleCnt="1" custLinFactNeighborX="-273" custLinFactNeighborY="10610"/>
      <dgm:spPr/>
    </dgm:pt>
    <dgm:pt modelId="{F2F290C9-0535-0649-995B-693DD530FAB5}" type="pres">
      <dgm:prSet presAssocID="{7F2069B5-1CC8-3947-9CC6-6B11AACB88D8}" presName="linearProcess" presStyleCnt="0"/>
      <dgm:spPr/>
    </dgm:pt>
    <dgm:pt modelId="{2636924A-8ACE-EC4D-8CCB-8F9192D7FED5}" type="pres">
      <dgm:prSet presAssocID="{A7637B8C-BC04-1A4A-BC73-EC3FB7443C63}" presName="textNode" presStyleLbl="node1" presStyleIdx="0" presStyleCnt="3">
        <dgm:presLayoutVars>
          <dgm:bulletEnabled val="1"/>
        </dgm:presLayoutVars>
      </dgm:prSet>
      <dgm:spPr/>
    </dgm:pt>
    <dgm:pt modelId="{D8E3F15B-B7CB-AE47-BF66-95AE1184FBEA}" type="pres">
      <dgm:prSet presAssocID="{D7C71834-7E72-F044-8070-B80546408EEE}" presName="sibTrans" presStyleCnt="0"/>
      <dgm:spPr/>
    </dgm:pt>
    <dgm:pt modelId="{CB1E6F5A-693B-2641-8388-A6B6822B8C58}" type="pres">
      <dgm:prSet presAssocID="{125C4A3C-6DB3-9941-B1F1-1F852AB96715}" presName="textNode" presStyleLbl="node1" presStyleIdx="1" presStyleCnt="3">
        <dgm:presLayoutVars>
          <dgm:bulletEnabled val="1"/>
        </dgm:presLayoutVars>
      </dgm:prSet>
      <dgm:spPr/>
    </dgm:pt>
    <dgm:pt modelId="{368995F3-5F1B-1D49-B058-B82C1362C7AB}" type="pres">
      <dgm:prSet presAssocID="{D57BCE18-449C-9A4D-BA36-65E419CC0D32}" presName="sibTrans" presStyleCnt="0"/>
      <dgm:spPr/>
    </dgm:pt>
    <dgm:pt modelId="{1B6F3CA6-87EB-4D41-8A9D-CD851F3EADB1}" type="pres">
      <dgm:prSet presAssocID="{3171C877-2346-9640-BF03-8764241AA6F8}" presName="textNode" presStyleLbl="node1" presStyleIdx="2" presStyleCnt="3">
        <dgm:presLayoutVars>
          <dgm:bulletEnabled val="1"/>
        </dgm:presLayoutVars>
      </dgm:prSet>
      <dgm:spPr/>
    </dgm:pt>
  </dgm:ptLst>
  <dgm:cxnLst>
    <dgm:cxn modelId="{3D0E900E-4291-9241-87DE-EB900CE758F9}" srcId="{7F2069B5-1CC8-3947-9CC6-6B11AACB88D8}" destId="{3171C877-2346-9640-BF03-8764241AA6F8}" srcOrd="2" destOrd="0" parTransId="{154B5B62-ADA7-484D-BD5C-3C7EF899F329}" sibTransId="{9B79B1AB-9487-DD43-AC73-4171A9416770}"/>
    <dgm:cxn modelId="{5973361E-8D09-D84F-8164-8C6F4233773B}" srcId="{7F2069B5-1CC8-3947-9CC6-6B11AACB88D8}" destId="{A7637B8C-BC04-1A4A-BC73-EC3FB7443C63}" srcOrd="0" destOrd="0" parTransId="{DA18AF62-936E-8C48-A599-C75F63C94776}" sibTransId="{D7C71834-7E72-F044-8070-B80546408EEE}"/>
    <dgm:cxn modelId="{AE676967-6630-6B48-B929-6EA59EBCA920}" type="presOf" srcId="{A7637B8C-BC04-1A4A-BC73-EC3FB7443C63}" destId="{2636924A-8ACE-EC4D-8CCB-8F9192D7FED5}" srcOrd="0" destOrd="0" presId="urn:microsoft.com/office/officeart/2005/8/layout/hProcess9"/>
    <dgm:cxn modelId="{7924B48D-41F7-D046-9DF3-4D658B61EFB6}" type="presOf" srcId="{7F2069B5-1CC8-3947-9CC6-6B11AACB88D8}" destId="{30B80647-55AF-244A-8A3D-AD4A3941E569}" srcOrd="0" destOrd="0" presId="urn:microsoft.com/office/officeart/2005/8/layout/hProcess9"/>
    <dgm:cxn modelId="{B22BE098-F1E4-A94A-AE0C-A21BDC0245E7}" srcId="{7F2069B5-1CC8-3947-9CC6-6B11AACB88D8}" destId="{125C4A3C-6DB3-9941-B1F1-1F852AB96715}" srcOrd="1" destOrd="0" parTransId="{795F8816-61D8-7A4A-A514-CD729767DE04}" sibTransId="{D57BCE18-449C-9A4D-BA36-65E419CC0D32}"/>
    <dgm:cxn modelId="{7EE0A19C-1371-C04F-A333-BFCA1D347EA2}" type="presOf" srcId="{125C4A3C-6DB3-9941-B1F1-1F852AB96715}" destId="{CB1E6F5A-693B-2641-8388-A6B6822B8C58}" srcOrd="0" destOrd="0" presId="urn:microsoft.com/office/officeart/2005/8/layout/hProcess9"/>
    <dgm:cxn modelId="{CC9C94AC-C975-3D4B-957D-19F609120636}" type="presOf" srcId="{3171C877-2346-9640-BF03-8764241AA6F8}" destId="{1B6F3CA6-87EB-4D41-8A9D-CD851F3EADB1}" srcOrd="0" destOrd="0" presId="urn:microsoft.com/office/officeart/2005/8/layout/hProcess9"/>
    <dgm:cxn modelId="{CD1193B1-14E1-4D46-AE0B-D6E1AB3757B4}" type="presParOf" srcId="{30B80647-55AF-244A-8A3D-AD4A3941E569}" destId="{416555D3-E3C0-A345-B14A-249398F161F1}" srcOrd="0" destOrd="0" presId="urn:microsoft.com/office/officeart/2005/8/layout/hProcess9"/>
    <dgm:cxn modelId="{78B5B2B2-388C-F549-B2AB-07A8474E4D0E}" type="presParOf" srcId="{30B80647-55AF-244A-8A3D-AD4A3941E569}" destId="{F2F290C9-0535-0649-995B-693DD530FAB5}" srcOrd="1" destOrd="0" presId="urn:microsoft.com/office/officeart/2005/8/layout/hProcess9"/>
    <dgm:cxn modelId="{1F448E86-5EF0-B940-AC32-29D48B030892}" type="presParOf" srcId="{F2F290C9-0535-0649-995B-693DD530FAB5}" destId="{2636924A-8ACE-EC4D-8CCB-8F9192D7FED5}" srcOrd="0" destOrd="0" presId="urn:microsoft.com/office/officeart/2005/8/layout/hProcess9"/>
    <dgm:cxn modelId="{721AED46-4D4C-B846-840F-393F083FD83A}" type="presParOf" srcId="{F2F290C9-0535-0649-995B-693DD530FAB5}" destId="{D8E3F15B-B7CB-AE47-BF66-95AE1184FBEA}" srcOrd="1" destOrd="0" presId="urn:microsoft.com/office/officeart/2005/8/layout/hProcess9"/>
    <dgm:cxn modelId="{0CBA1491-1497-6D41-9467-1B5A43D37C8B}" type="presParOf" srcId="{F2F290C9-0535-0649-995B-693DD530FAB5}" destId="{CB1E6F5A-693B-2641-8388-A6B6822B8C58}" srcOrd="2" destOrd="0" presId="urn:microsoft.com/office/officeart/2005/8/layout/hProcess9"/>
    <dgm:cxn modelId="{34662B8B-1142-F043-A66D-E355F49105AF}" type="presParOf" srcId="{F2F290C9-0535-0649-995B-693DD530FAB5}" destId="{368995F3-5F1B-1D49-B058-B82C1362C7AB}" srcOrd="3" destOrd="0" presId="urn:microsoft.com/office/officeart/2005/8/layout/hProcess9"/>
    <dgm:cxn modelId="{1E1C39BF-3BF0-5149-8706-3AC1B54C7100}" type="presParOf" srcId="{F2F290C9-0535-0649-995B-693DD530FAB5}" destId="{1B6F3CA6-87EB-4D41-8A9D-CD851F3EADB1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F2069B5-1CC8-3947-9CC6-6B11AACB88D8}" type="doc">
      <dgm:prSet loTypeId="urn:microsoft.com/office/officeart/2005/8/layout/hProcess9" loCatId="" qsTypeId="urn:microsoft.com/office/officeart/2005/8/quickstyle/simple1" qsCatId="simple" csTypeId="urn:microsoft.com/office/officeart/2005/8/colors/accent1_2" csCatId="accent1" phldr="1"/>
      <dgm:spPr/>
    </dgm:pt>
    <dgm:pt modelId="{A7637B8C-BC04-1A4A-BC73-EC3FB7443C63}">
      <dgm:prSet phldrT="[Text]" custT="1"/>
      <dgm:spPr/>
      <dgm:t>
        <a:bodyPr/>
        <a:lstStyle/>
        <a:p>
          <a:r>
            <a:rPr lang="en-US" sz="3600" b="1" dirty="0">
              <a:solidFill>
                <a:srgbClr val="FFFF00"/>
              </a:solidFill>
            </a:rPr>
            <a:t>A</a:t>
          </a:r>
          <a:r>
            <a:rPr lang="en-US" sz="2600" dirty="0"/>
            <a:t>ntecedent</a:t>
          </a:r>
        </a:p>
      </dgm:t>
    </dgm:pt>
    <dgm:pt modelId="{DA18AF62-936E-8C48-A599-C75F63C94776}" type="parTrans" cxnId="{5973361E-8D09-D84F-8164-8C6F4233773B}">
      <dgm:prSet/>
      <dgm:spPr/>
      <dgm:t>
        <a:bodyPr/>
        <a:lstStyle/>
        <a:p>
          <a:endParaRPr lang="en-US"/>
        </a:p>
      </dgm:t>
    </dgm:pt>
    <dgm:pt modelId="{D7C71834-7E72-F044-8070-B80546408EEE}" type="sibTrans" cxnId="{5973361E-8D09-D84F-8164-8C6F4233773B}">
      <dgm:prSet/>
      <dgm:spPr/>
      <dgm:t>
        <a:bodyPr/>
        <a:lstStyle/>
        <a:p>
          <a:endParaRPr lang="en-US"/>
        </a:p>
      </dgm:t>
    </dgm:pt>
    <dgm:pt modelId="{125C4A3C-6DB3-9941-B1F1-1F852AB96715}">
      <dgm:prSet phldrT="[Text]" custT="1"/>
      <dgm:spPr/>
      <dgm:t>
        <a:bodyPr/>
        <a:lstStyle/>
        <a:p>
          <a:r>
            <a:rPr lang="en-US" sz="3600" b="1" dirty="0">
              <a:solidFill>
                <a:srgbClr val="FFFF00"/>
              </a:solidFill>
            </a:rPr>
            <a:t>B</a:t>
          </a:r>
          <a:r>
            <a:rPr lang="en-US" sz="2600" dirty="0"/>
            <a:t>ehaviour</a:t>
          </a:r>
        </a:p>
      </dgm:t>
    </dgm:pt>
    <dgm:pt modelId="{795F8816-61D8-7A4A-A514-CD729767DE04}" type="parTrans" cxnId="{B22BE098-F1E4-A94A-AE0C-A21BDC0245E7}">
      <dgm:prSet/>
      <dgm:spPr/>
      <dgm:t>
        <a:bodyPr/>
        <a:lstStyle/>
        <a:p>
          <a:endParaRPr lang="en-US"/>
        </a:p>
      </dgm:t>
    </dgm:pt>
    <dgm:pt modelId="{D57BCE18-449C-9A4D-BA36-65E419CC0D32}" type="sibTrans" cxnId="{B22BE098-F1E4-A94A-AE0C-A21BDC0245E7}">
      <dgm:prSet/>
      <dgm:spPr/>
      <dgm:t>
        <a:bodyPr/>
        <a:lstStyle/>
        <a:p>
          <a:endParaRPr lang="en-US"/>
        </a:p>
      </dgm:t>
    </dgm:pt>
    <dgm:pt modelId="{3171C877-2346-9640-BF03-8764241AA6F8}">
      <dgm:prSet phldrT="[Text]" custT="1"/>
      <dgm:spPr/>
      <dgm:t>
        <a:bodyPr/>
        <a:lstStyle/>
        <a:p>
          <a:r>
            <a:rPr lang="en-US" sz="3600" b="1" dirty="0">
              <a:solidFill>
                <a:srgbClr val="FFFF00"/>
              </a:solidFill>
            </a:rPr>
            <a:t>C</a:t>
          </a:r>
          <a:r>
            <a:rPr lang="en-US" sz="2600" dirty="0"/>
            <a:t>onsequence</a:t>
          </a:r>
        </a:p>
      </dgm:t>
    </dgm:pt>
    <dgm:pt modelId="{154B5B62-ADA7-484D-BD5C-3C7EF899F329}" type="parTrans" cxnId="{3D0E900E-4291-9241-87DE-EB900CE758F9}">
      <dgm:prSet/>
      <dgm:spPr/>
      <dgm:t>
        <a:bodyPr/>
        <a:lstStyle/>
        <a:p>
          <a:endParaRPr lang="en-US"/>
        </a:p>
      </dgm:t>
    </dgm:pt>
    <dgm:pt modelId="{9B79B1AB-9487-DD43-AC73-4171A9416770}" type="sibTrans" cxnId="{3D0E900E-4291-9241-87DE-EB900CE758F9}">
      <dgm:prSet/>
      <dgm:spPr/>
      <dgm:t>
        <a:bodyPr/>
        <a:lstStyle/>
        <a:p>
          <a:endParaRPr lang="en-US"/>
        </a:p>
      </dgm:t>
    </dgm:pt>
    <dgm:pt modelId="{30B80647-55AF-244A-8A3D-AD4A3941E569}" type="pres">
      <dgm:prSet presAssocID="{7F2069B5-1CC8-3947-9CC6-6B11AACB88D8}" presName="CompostProcess" presStyleCnt="0">
        <dgm:presLayoutVars>
          <dgm:dir/>
          <dgm:resizeHandles val="exact"/>
        </dgm:presLayoutVars>
      </dgm:prSet>
      <dgm:spPr/>
    </dgm:pt>
    <dgm:pt modelId="{416555D3-E3C0-A345-B14A-249398F161F1}" type="pres">
      <dgm:prSet presAssocID="{7F2069B5-1CC8-3947-9CC6-6B11AACB88D8}" presName="arrow" presStyleLbl="bgShp" presStyleIdx="0" presStyleCnt="1" custLinFactNeighborX="-273" custLinFactNeighborY="10610"/>
      <dgm:spPr/>
    </dgm:pt>
    <dgm:pt modelId="{F2F290C9-0535-0649-995B-693DD530FAB5}" type="pres">
      <dgm:prSet presAssocID="{7F2069B5-1CC8-3947-9CC6-6B11AACB88D8}" presName="linearProcess" presStyleCnt="0"/>
      <dgm:spPr/>
    </dgm:pt>
    <dgm:pt modelId="{2636924A-8ACE-EC4D-8CCB-8F9192D7FED5}" type="pres">
      <dgm:prSet presAssocID="{A7637B8C-BC04-1A4A-BC73-EC3FB7443C63}" presName="textNode" presStyleLbl="node1" presStyleIdx="0" presStyleCnt="3">
        <dgm:presLayoutVars>
          <dgm:bulletEnabled val="1"/>
        </dgm:presLayoutVars>
      </dgm:prSet>
      <dgm:spPr/>
    </dgm:pt>
    <dgm:pt modelId="{D8E3F15B-B7CB-AE47-BF66-95AE1184FBEA}" type="pres">
      <dgm:prSet presAssocID="{D7C71834-7E72-F044-8070-B80546408EEE}" presName="sibTrans" presStyleCnt="0"/>
      <dgm:spPr/>
    </dgm:pt>
    <dgm:pt modelId="{CB1E6F5A-693B-2641-8388-A6B6822B8C58}" type="pres">
      <dgm:prSet presAssocID="{125C4A3C-6DB3-9941-B1F1-1F852AB96715}" presName="textNode" presStyleLbl="node1" presStyleIdx="1" presStyleCnt="3">
        <dgm:presLayoutVars>
          <dgm:bulletEnabled val="1"/>
        </dgm:presLayoutVars>
      </dgm:prSet>
      <dgm:spPr/>
    </dgm:pt>
    <dgm:pt modelId="{368995F3-5F1B-1D49-B058-B82C1362C7AB}" type="pres">
      <dgm:prSet presAssocID="{D57BCE18-449C-9A4D-BA36-65E419CC0D32}" presName="sibTrans" presStyleCnt="0"/>
      <dgm:spPr/>
    </dgm:pt>
    <dgm:pt modelId="{1B6F3CA6-87EB-4D41-8A9D-CD851F3EADB1}" type="pres">
      <dgm:prSet presAssocID="{3171C877-2346-9640-BF03-8764241AA6F8}" presName="textNode" presStyleLbl="node1" presStyleIdx="2" presStyleCnt="3">
        <dgm:presLayoutVars>
          <dgm:bulletEnabled val="1"/>
        </dgm:presLayoutVars>
      </dgm:prSet>
      <dgm:spPr/>
    </dgm:pt>
  </dgm:ptLst>
  <dgm:cxnLst>
    <dgm:cxn modelId="{3D0E900E-4291-9241-87DE-EB900CE758F9}" srcId="{7F2069B5-1CC8-3947-9CC6-6B11AACB88D8}" destId="{3171C877-2346-9640-BF03-8764241AA6F8}" srcOrd="2" destOrd="0" parTransId="{154B5B62-ADA7-484D-BD5C-3C7EF899F329}" sibTransId="{9B79B1AB-9487-DD43-AC73-4171A9416770}"/>
    <dgm:cxn modelId="{5973361E-8D09-D84F-8164-8C6F4233773B}" srcId="{7F2069B5-1CC8-3947-9CC6-6B11AACB88D8}" destId="{A7637B8C-BC04-1A4A-BC73-EC3FB7443C63}" srcOrd="0" destOrd="0" parTransId="{DA18AF62-936E-8C48-A599-C75F63C94776}" sibTransId="{D7C71834-7E72-F044-8070-B80546408EEE}"/>
    <dgm:cxn modelId="{AE676967-6630-6B48-B929-6EA59EBCA920}" type="presOf" srcId="{A7637B8C-BC04-1A4A-BC73-EC3FB7443C63}" destId="{2636924A-8ACE-EC4D-8CCB-8F9192D7FED5}" srcOrd="0" destOrd="0" presId="urn:microsoft.com/office/officeart/2005/8/layout/hProcess9"/>
    <dgm:cxn modelId="{7924B48D-41F7-D046-9DF3-4D658B61EFB6}" type="presOf" srcId="{7F2069B5-1CC8-3947-9CC6-6B11AACB88D8}" destId="{30B80647-55AF-244A-8A3D-AD4A3941E569}" srcOrd="0" destOrd="0" presId="urn:microsoft.com/office/officeart/2005/8/layout/hProcess9"/>
    <dgm:cxn modelId="{B22BE098-F1E4-A94A-AE0C-A21BDC0245E7}" srcId="{7F2069B5-1CC8-3947-9CC6-6B11AACB88D8}" destId="{125C4A3C-6DB3-9941-B1F1-1F852AB96715}" srcOrd="1" destOrd="0" parTransId="{795F8816-61D8-7A4A-A514-CD729767DE04}" sibTransId="{D57BCE18-449C-9A4D-BA36-65E419CC0D32}"/>
    <dgm:cxn modelId="{7EE0A19C-1371-C04F-A333-BFCA1D347EA2}" type="presOf" srcId="{125C4A3C-6DB3-9941-B1F1-1F852AB96715}" destId="{CB1E6F5A-693B-2641-8388-A6B6822B8C58}" srcOrd="0" destOrd="0" presId="urn:microsoft.com/office/officeart/2005/8/layout/hProcess9"/>
    <dgm:cxn modelId="{CC9C94AC-C975-3D4B-957D-19F609120636}" type="presOf" srcId="{3171C877-2346-9640-BF03-8764241AA6F8}" destId="{1B6F3CA6-87EB-4D41-8A9D-CD851F3EADB1}" srcOrd="0" destOrd="0" presId="urn:microsoft.com/office/officeart/2005/8/layout/hProcess9"/>
    <dgm:cxn modelId="{CD1193B1-14E1-4D46-AE0B-D6E1AB3757B4}" type="presParOf" srcId="{30B80647-55AF-244A-8A3D-AD4A3941E569}" destId="{416555D3-E3C0-A345-B14A-249398F161F1}" srcOrd="0" destOrd="0" presId="urn:microsoft.com/office/officeart/2005/8/layout/hProcess9"/>
    <dgm:cxn modelId="{78B5B2B2-388C-F549-B2AB-07A8474E4D0E}" type="presParOf" srcId="{30B80647-55AF-244A-8A3D-AD4A3941E569}" destId="{F2F290C9-0535-0649-995B-693DD530FAB5}" srcOrd="1" destOrd="0" presId="urn:microsoft.com/office/officeart/2005/8/layout/hProcess9"/>
    <dgm:cxn modelId="{1F448E86-5EF0-B940-AC32-29D48B030892}" type="presParOf" srcId="{F2F290C9-0535-0649-995B-693DD530FAB5}" destId="{2636924A-8ACE-EC4D-8CCB-8F9192D7FED5}" srcOrd="0" destOrd="0" presId="urn:microsoft.com/office/officeart/2005/8/layout/hProcess9"/>
    <dgm:cxn modelId="{721AED46-4D4C-B846-840F-393F083FD83A}" type="presParOf" srcId="{F2F290C9-0535-0649-995B-693DD530FAB5}" destId="{D8E3F15B-B7CB-AE47-BF66-95AE1184FBEA}" srcOrd="1" destOrd="0" presId="urn:microsoft.com/office/officeart/2005/8/layout/hProcess9"/>
    <dgm:cxn modelId="{0CBA1491-1497-6D41-9467-1B5A43D37C8B}" type="presParOf" srcId="{F2F290C9-0535-0649-995B-693DD530FAB5}" destId="{CB1E6F5A-693B-2641-8388-A6B6822B8C58}" srcOrd="2" destOrd="0" presId="urn:microsoft.com/office/officeart/2005/8/layout/hProcess9"/>
    <dgm:cxn modelId="{34662B8B-1142-F043-A66D-E355F49105AF}" type="presParOf" srcId="{F2F290C9-0535-0649-995B-693DD530FAB5}" destId="{368995F3-5F1B-1D49-B058-B82C1362C7AB}" srcOrd="3" destOrd="0" presId="urn:microsoft.com/office/officeart/2005/8/layout/hProcess9"/>
    <dgm:cxn modelId="{1E1C39BF-3BF0-5149-8706-3AC1B54C7100}" type="presParOf" srcId="{F2F290C9-0535-0649-995B-693DD530FAB5}" destId="{1B6F3CA6-87EB-4D41-8A9D-CD851F3EADB1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6555D3-E3C0-A345-B14A-249398F161F1}">
      <dsp:nvSpPr>
        <dsp:cNvPr id="0" name=""/>
        <dsp:cNvSpPr/>
      </dsp:nvSpPr>
      <dsp:spPr>
        <a:xfrm>
          <a:off x="573201" y="0"/>
          <a:ext cx="6703695" cy="4351338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636924A-8ACE-EC4D-8CCB-8F9192D7FED5}">
      <dsp:nvSpPr>
        <dsp:cNvPr id="0" name=""/>
        <dsp:cNvSpPr/>
      </dsp:nvSpPr>
      <dsp:spPr>
        <a:xfrm>
          <a:off x="0" y="1305401"/>
          <a:ext cx="2366010" cy="174053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b="1" kern="1200" dirty="0">
              <a:solidFill>
                <a:srgbClr val="FFFF00"/>
              </a:solidFill>
            </a:rPr>
            <a:t>A</a:t>
          </a:r>
          <a:r>
            <a:rPr lang="en-US" sz="2600" kern="1200" dirty="0"/>
            <a:t>ntecedent</a:t>
          </a:r>
        </a:p>
      </dsp:txBody>
      <dsp:txXfrm>
        <a:off x="84966" y="1390367"/>
        <a:ext cx="2196078" cy="1570603"/>
      </dsp:txXfrm>
    </dsp:sp>
    <dsp:sp modelId="{CB1E6F5A-693B-2641-8388-A6B6822B8C58}">
      <dsp:nvSpPr>
        <dsp:cNvPr id="0" name=""/>
        <dsp:cNvSpPr/>
      </dsp:nvSpPr>
      <dsp:spPr>
        <a:xfrm>
          <a:off x="2760344" y="1305401"/>
          <a:ext cx="2366010" cy="174053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b="1" kern="1200" dirty="0">
              <a:solidFill>
                <a:srgbClr val="FFFF00"/>
              </a:solidFill>
            </a:rPr>
            <a:t>B</a:t>
          </a:r>
          <a:r>
            <a:rPr lang="en-US" sz="2600" kern="1200" dirty="0"/>
            <a:t>ehaviour</a:t>
          </a:r>
        </a:p>
      </dsp:txBody>
      <dsp:txXfrm>
        <a:off x="2845310" y="1390367"/>
        <a:ext cx="2196078" cy="1570603"/>
      </dsp:txXfrm>
    </dsp:sp>
    <dsp:sp modelId="{1B6F3CA6-87EB-4D41-8A9D-CD851F3EADB1}">
      <dsp:nvSpPr>
        <dsp:cNvPr id="0" name=""/>
        <dsp:cNvSpPr/>
      </dsp:nvSpPr>
      <dsp:spPr>
        <a:xfrm>
          <a:off x="5520690" y="1305401"/>
          <a:ext cx="2366010" cy="174053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b="1" kern="1200" dirty="0">
              <a:solidFill>
                <a:srgbClr val="FFFF00"/>
              </a:solidFill>
            </a:rPr>
            <a:t>C</a:t>
          </a:r>
          <a:r>
            <a:rPr lang="en-US" sz="2600" kern="1200" dirty="0"/>
            <a:t>onsequence</a:t>
          </a:r>
        </a:p>
      </dsp:txBody>
      <dsp:txXfrm>
        <a:off x="5605656" y="1390367"/>
        <a:ext cx="2196078" cy="157060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6555D3-E3C0-A345-B14A-249398F161F1}">
      <dsp:nvSpPr>
        <dsp:cNvPr id="0" name=""/>
        <dsp:cNvSpPr/>
      </dsp:nvSpPr>
      <dsp:spPr>
        <a:xfrm>
          <a:off x="573201" y="0"/>
          <a:ext cx="6703695" cy="4351338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636924A-8ACE-EC4D-8CCB-8F9192D7FED5}">
      <dsp:nvSpPr>
        <dsp:cNvPr id="0" name=""/>
        <dsp:cNvSpPr/>
      </dsp:nvSpPr>
      <dsp:spPr>
        <a:xfrm>
          <a:off x="0" y="1305401"/>
          <a:ext cx="2366010" cy="174053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b="1" kern="1200" dirty="0">
              <a:solidFill>
                <a:srgbClr val="FFFF00"/>
              </a:solidFill>
            </a:rPr>
            <a:t>A</a:t>
          </a:r>
          <a:r>
            <a:rPr lang="en-US" sz="2600" kern="1200" dirty="0"/>
            <a:t>ntecedent</a:t>
          </a:r>
        </a:p>
      </dsp:txBody>
      <dsp:txXfrm>
        <a:off x="84966" y="1390367"/>
        <a:ext cx="2196078" cy="1570603"/>
      </dsp:txXfrm>
    </dsp:sp>
    <dsp:sp modelId="{CB1E6F5A-693B-2641-8388-A6B6822B8C58}">
      <dsp:nvSpPr>
        <dsp:cNvPr id="0" name=""/>
        <dsp:cNvSpPr/>
      </dsp:nvSpPr>
      <dsp:spPr>
        <a:xfrm>
          <a:off x="2760344" y="1305401"/>
          <a:ext cx="2366010" cy="174053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b="1" kern="1200" dirty="0">
              <a:solidFill>
                <a:srgbClr val="FFFF00"/>
              </a:solidFill>
            </a:rPr>
            <a:t>B</a:t>
          </a:r>
          <a:r>
            <a:rPr lang="en-US" sz="2600" kern="1200" dirty="0"/>
            <a:t>ehaviour</a:t>
          </a:r>
        </a:p>
      </dsp:txBody>
      <dsp:txXfrm>
        <a:off x="2845310" y="1390367"/>
        <a:ext cx="2196078" cy="1570603"/>
      </dsp:txXfrm>
    </dsp:sp>
    <dsp:sp modelId="{1B6F3CA6-87EB-4D41-8A9D-CD851F3EADB1}">
      <dsp:nvSpPr>
        <dsp:cNvPr id="0" name=""/>
        <dsp:cNvSpPr/>
      </dsp:nvSpPr>
      <dsp:spPr>
        <a:xfrm>
          <a:off x="5520690" y="1305401"/>
          <a:ext cx="2366010" cy="174053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b="1" kern="1200" dirty="0">
              <a:solidFill>
                <a:srgbClr val="FFFF00"/>
              </a:solidFill>
            </a:rPr>
            <a:t>C</a:t>
          </a:r>
          <a:r>
            <a:rPr lang="en-US" sz="2600" kern="1200" dirty="0"/>
            <a:t>onsequence</a:t>
          </a:r>
        </a:p>
      </dsp:txBody>
      <dsp:txXfrm>
        <a:off x="5605656" y="1390367"/>
        <a:ext cx="2196078" cy="15706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A8E9928-919C-C248-9555-9D5BB2157BD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AU"/>
              <a:t>This is a draft document in development and supported by the State Government’s Royalties for Regions program and the Department of Communities.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14F3D2F-5B2E-C64A-90A8-2577AF82726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EAE32-8D72-DF4F-B5D5-3EC8864D7036}" type="datetimeFigureOut">
              <a:rPr lang="en-US" smtClean="0"/>
              <a:t>5/8/19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2CF8F8F-3B78-8545-AA89-DC0A53C246C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AU"/>
              <a:t>This is a draft document in development and supported by the State Government’s Royalties for Regions program and the Department of Communities.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66D8F9-80BA-1C4B-BBE0-08CACE850A9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10D1D4-05DA-0E46-8FAC-3FFFDCCDDF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219085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charset="0"/>
              </a:defRPr>
            </a:lvl1pPr>
          </a:lstStyle>
          <a:p>
            <a:r>
              <a:rPr lang="en-AU"/>
              <a:t>This is a draft document in development and supported by the State Government’s Royalties for Regions program and the Department of Communities.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charset="0"/>
              </a:defRPr>
            </a:lvl1pPr>
          </a:lstStyle>
          <a:p>
            <a:fld id="{2EF00155-CB35-8B48-A52D-A560789AC032}" type="datetimeFigureOut">
              <a:rPr lang="en-US" smtClean="0"/>
              <a:pPr/>
              <a:t>5/8/19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charset="0"/>
              </a:defRPr>
            </a:lvl1pPr>
          </a:lstStyle>
          <a:p>
            <a:r>
              <a:rPr lang="en-AU"/>
              <a:t>This is a draft document in development and supported by the State Government’s Royalties for Regions program and the Department of Communities.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charset="0"/>
              </a:defRPr>
            </a:lvl1pPr>
          </a:lstStyle>
          <a:p>
            <a:fld id="{2E6D50D8-052F-AE4D-AE01-EEB5FDABBB2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3388666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AU"/>
              <a:t>This is a draft document in development and supported by the State Government’s Royalties for Regions program and the Department of Communities.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AU"/>
              <a:t>This is a draft document in development and supported by the State Government’s Royalties for Regions program and the Department of Communities.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6D50D8-052F-AE4D-AE01-EEB5FDABBB2F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01835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AU"/>
              <a:t>This is a draft document in development and supported by the State Government’s Royalties for Regions program and the Department of Communities.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AU"/>
              <a:t>This is a draft document in development and supported by the State Government’s Royalties for Regions program and the Department of Communities.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6D50D8-052F-AE4D-AE01-EEB5FDABBB2F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29769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AU"/>
              <a:t>This is a draft document in development and supported by the State Government’s Royalties for Regions program and the Department of Communities.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AU"/>
              <a:t>This is a draft document in development and supported by the State Government’s Royalties for Regions program and the Department of Communities.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6D50D8-052F-AE4D-AE01-EEB5FDABBB2F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37573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AU"/>
              <a:t>This is a draft document in development and supported by the State Government’s Royalties for Regions program and the Department of Communities.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AU"/>
              <a:t>This is a draft document in development and supported by the State Government’s Royalties for Regions program and the Department of Communities.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6D50D8-052F-AE4D-AE01-EEB5FDABBB2F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80435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Getting in front’ of problem behaviours </a:t>
            </a:r>
            <a:r>
              <a:rPr lang="en-AU" dirty="0"/>
              <a:t>and prevents the potential for escalating behaviour patterns </a:t>
            </a:r>
            <a:endParaRPr lang="en-US" dirty="0"/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AU"/>
              <a:t>This is a draft document in development and supported by the State Government’s Royalties for Regions program and the Department of Communities.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AU"/>
              <a:t>This is a draft document in development and supported by the State Government’s Royalties for Regions program and the Department of Communities.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6D50D8-052F-AE4D-AE01-EEB5FDABBB2F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1851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028700" lvl="3" indent="0">
              <a:lnSpc>
                <a:spcPct val="100000"/>
              </a:lnSpc>
              <a:buNone/>
              <a:defRPr/>
            </a:pPr>
            <a:endParaRPr lang="en-US" sz="2000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defRPr/>
            </a:pPr>
            <a:r>
              <a:rPr lang="en-US" sz="2400" b="1" dirty="0">
                <a:solidFill>
                  <a:schemeClr val="tx1"/>
                </a:solidFill>
              </a:rPr>
              <a:t>Anticipate</a:t>
            </a:r>
            <a:r>
              <a:rPr lang="en-US" sz="2400" dirty="0">
                <a:solidFill>
                  <a:schemeClr val="tx1"/>
                </a:solidFill>
              </a:rPr>
              <a:t> and </a:t>
            </a:r>
            <a:r>
              <a:rPr lang="en-US" sz="2400" b="1" dirty="0">
                <a:solidFill>
                  <a:schemeClr val="tx1"/>
                </a:solidFill>
              </a:rPr>
              <a:t>plan ahead</a:t>
            </a:r>
            <a:r>
              <a:rPr lang="en-US" sz="2400" dirty="0">
                <a:solidFill>
                  <a:schemeClr val="tx1"/>
                </a:solidFill>
              </a:rPr>
              <a:t>… chronic problem behaviours should provide predictable times to plan for and anticipate problem behaviour</a:t>
            </a:r>
          </a:p>
          <a:p>
            <a:pPr>
              <a:lnSpc>
                <a:spcPct val="100000"/>
              </a:lnSpc>
              <a:defRPr/>
            </a:pPr>
            <a:r>
              <a:rPr lang="en-US" sz="2400" dirty="0" err="1">
                <a:solidFill>
                  <a:schemeClr val="tx1"/>
                </a:solidFill>
              </a:rPr>
              <a:t>Precorrective</a:t>
            </a:r>
            <a:r>
              <a:rPr lang="en-US" sz="2400" dirty="0">
                <a:solidFill>
                  <a:schemeClr val="tx1"/>
                </a:solidFill>
              </a:rPr>
              <a:t> statements should  be delivered at the beginning of an activity or transition before problem behaviour has a chance to occur… it’s crucial to know the cues that most commonly trigger the problem behaviour.</a:t>
            </a:r>
          </a:p>
          <a:p>
            <a:pPr>
              <a:lnSpc>
                <a:spcPct val="100000"/>
              </a:lnSpc>
              <a:defRPr/>
            </a:pPr>
            <a:r>
              <a:rPr lang="en-US" sz="2400" b="1" dirty="0" err="1">
                <a:solidFill>
                  <a:schemeClr val="tx1"/>
                </a:solidFill>
              </a:rPr>
              <a:t>Precorrect</a:t>
            </a:r>
            <a:r>
              <a:rPr lang="en-US" sz="2400" b="1" dirty="0">
                <a:solidFill>
                  <a:schemeClr val="tx1"/>
                </a:solidFill>
              </a:rPr>
              <a:t> for what to do – </a:t>
            </a:r>
            <a:r>
              <a:rPr lang="en-US" sz="2400" b="1" u="sng" dirty="0">
                <a:solidFill>
                  <a:schemeClr val="tx1"/>
                </a:solidFill>
              </a:rPr>
              <a:t>prompt for the expected appropriate behaviour</a:t>
            </a:r>
            <a:r>
              <a:rPr lang="en-US" sz="2400" b="1" dirty="0">
                <a:solidFill>
                  <a:schemeClr val="tx1"/>
                </a:solidFill>
              </a:rPr>
              <a:t>… </a:t>
            </a:r>
            <a:r>
              <a:rPr lang="en-US" sz="2400" dirty="0">
                <a:solidFill>
                  <a:schemeClr val="tx1"/>
                </a:solidFill>
              </a:rPr>
              <a:t>do not focus on inappropriate student behaviour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AU"/>
              <a:t>This is a draft document in development and supported by the State Government’s Royalties for Regions program and the Department of Communities.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AU"/>
              <a:t>This is a draft document in development and supported by the State Government’s Royalties for Regions program and the Department of Communities.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6D50D8-052F-AE4D-AE01-EEB5FDABBB2F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515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2000" b="1" dirty="0">
                <a:solidFill>
                  <a:schemeClr val="tx1"/>
                </a:solidFill>
              </a:rPr>
              <a:t>Verbal</a:t>
            </a:r>
            <a:r>
              <a:rPr lang="en-US" altLang="en-US" sz="2000" dirty="0">
                <a:solidFill>
                  <a:schemeClr val="tx1"/>
                </a:solidFill>
              </a:rPr>
              <a:t> – includes verbal clues, rule statements, questions, and hints, such as naming items to put in a backpack.</a:t>
            </a:r>
          </a:p>
          <a:p>
            <a:pPr lvl="4"/>
            <a:endParaRPr lang="en-US" altLang="en-US" sz="800" b="1" dirty="0">
              <a:solidFill>
                <a:schemeClr val="tx1"/>
              </a:solidFill>
            </a:endParaRPr>
          </a:p>
          <a:p>
            <a:r>
              <a:rPr lang="en-US" altLang="en-US" sz="2000" b="1" dirty="0">
                <a:solidFill>
                  <a:schemeClr val="tx1"/>
                </a:solidFill>
              </a:rPr>
              <a:t>Visual</a:t>
            </a:r>
            <a:r>
              <a:rPr lang="en-US" altLang="en-US" sz="2000" dirty="0">
                <a:solidFill>
                  <a:schemeClr val="tx1"/>
                </a:solidFill>
              </a:rPr>
              <a:t> – includes modeling behaviour, providing pictures, written instructions, and objects such as using a checklist</a:t>
            </a:r>
          </a:p>
          <a:p>
            <a:pPr lvl="1"/>
            <a:r>
              <a:rPr lang="en-US" altLang="en-US" sz="1600" b="1" dirty="0">
                <a:solidFill>
                  <a:schemeClr val="tx1"/>
                </a:solidFill>
              </a:rPr>
              <a:t>Model </a:t>
            </a:r>
            <a:r>
              <a:rPr lang="en-US" altLang="en-US" sz="1600" dirty="0">
                <a:solidFill>
                  <a:schemeClr val="tx1"/>
                </a:solidFill>
              </a:rPr>
              <a:t>– Raising your hand while asking a question as a cue that students should raise their hand to answer a question.</a:t>
            </a:r>
          </a:p>
          <a:p>
            <a:pPr lvl="1"/>
            <a:r>
              <a:rPr lang="en-US" altLang="en-US" sz="1600" b="1" dirty="0">
                <a:solidFill>
                  <a:schemeClr val="tx1"/>
                </a:solidFill>
              </a:rPr>
              <a:t>Picture</a:t>
            </a:r>
            <a:r>
              <a:rPr lang="en-US" altLang="en-US" sz="1600" dirty="0">
                <a:solidFill>
                  <a:schemeClr val="tx1"/>
                </a:solidFill>
              </a:rPr>
              <a:t> - Point to or reference sign with picture of student raising their hand</a:t>
            </a:r>
          </a:p>
          <a:p>
            <a:pPr lvl="1"/>
            <a:r>
              <a:rPr lang="en-US" altLang="en-US" sz="1600" b="1" dirty="0">
                <a:solidFill>
                  <a:schemeClr val="tx1"/>
                </a:solidFill>
              </a:rPr>
              <a:t>Gesture</a:t>
            </a:r>
            <a:r>
              <a:rPr lang="en-US" altLang="en-US" sz="1600" dirty="0">
                <a:solidFill>
                  <a:schemeClr val="tx1"/>
                </a:solidFill>
              </a:rPr>
              <a:t> – includes making a physical gesture, such as pointing to the hooks to hang a backpack</a:t>
            </a:r>
          </a:p>
          <a:p>
            <a:pPr lvl="4"/>
            <a:endParaRPr lang="en-US" altLang="en-US" sz="800" b="1" dirty="0">
              <a:solidFill>
                <a:schemeClr val="tx1"/>
              </a:solidFill>
            </a:endParaRPr>
          </a:p>
          <a:p>
            <a:r>
              <a:rPr lang="en-US" altLang="en-US" sz="2000" b="1" dirty="0">
                <a:solidFill>
                  <a:schemeClr val="tx1"/>
                </a:solidFill>
              </a:rPr>
              <a:t>Physical</a:t>
            </a:r>
            <a:r>
              <a:rPr lang="en-US" altLang="en-US" sz="2000" dirty="0">
                <a:solidFill>
                  <a:schemeClr val="tx1"/>
                </a:solidFill>
              </a:rPr>
              <a:t> – includes actually helping the student hand-over-hand to exhibit a given behaviour, such as assisting a student in filling his backpack.</a:t>
            </a:r>
            <a:endParaRPr lang="en-US" altLang="en-US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AU"/>
              <a:t>This is a draft document in development and supported by the State Government’s Royalties for Regions program and the Department of Communities.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AU"/>
              <a:t>This is a draft document in development and supported by the State Government’s Royalties for Regions program and the Department of Communities.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6D50D8-052F-AE4D-AE01-EEB5FDABBB2F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03068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AU"/>
              <a:t>This is a draft document in development and supported by the State Government’s Royalties for Regions program and the Department of Communities.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AU"/>
              <a:t>This is a draft document in development and supported by the State Government’s Royalties for Regions program and the Department of Communities.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6D50D8-052F-AE4D-AE01-EEB5FDABBB2F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1510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MS PGothic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MS PGothic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MS PGothic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MS PGothic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MS PGothic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MS PGothic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MS PGothic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MS PGothic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MS PGothic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D38EDC6B-6FC4-DD4A-9EC6-8030A109ED44}" type="slidenum">
              <a:rPr lang="en-US" altLang="en-US"/>
              <a:pPr eaLnBrk="1" hangingPunct="1">
                <a:spcBef>
                  <a:spcPct val="0"/>
                </a:spcBef>
              </a:pPr>
              <a:t>18</a:t>
            </a:fld>
            <a:endParaRPr lang="en-US" altLang="en-US"/>
          </a:p>
        </p:txBody>
      </p:sp>
      <p:sp>
        <p:nvSpPr>
          <p:cNvPr id="205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5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344706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 b="0" i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800" b="0" i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5493A-9AD5-644A-BBF1-47B3D3704DDC}" type="datetimeFigureOut">
              <a:rPr lang="en-US" smtClean="0"/>
              <a:t>5/8/19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36F49-468D-DF4C-A05D-EA208D01C780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5A1ADF7-8208-6D4F-AD2C-47F27A0C44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3582" y="240440"/>
            <a:ext cx="3051815" cy="98597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ED96BB1-9C5B-BB4D-ADCB-BD21CC04CD1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12618" y="6286276"/>
            <a:ext cx="1347050" cy="43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0396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5493A-9AD5-644A-BBF1-47B3D3704DDC}" type="datetimeFigureOut">
              <a:rPr lang="en-US" smtClean="0"/>
              <a:t>5/8/19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36F49-468D-DF4C-A05D-EA208D01C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218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5493A-9AD5-644A-BBF1-47B3D3704DDC}" type="datetimeFigureOut">
              <a:rPr lang="en-US" smtClean="0"/>
              <a:t>5/8/19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36F49-468D-DF4C-A05D-EA208D01C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144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5493A-9AD5-644A-BBF1-47B3D3704DDC}" type="datetimeFigureOut">
              <a:rPr lang="en-US" smtClean="0"/>
              <a:t>5/8/19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36F49-468D-DF4C-A05D-EA208D01C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5491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5493A-9AD5-644A-BBF1-47B3D3704DDC}" type="datetimeFigureOut">
              <a:rPr lang="en-US" smtClean="0"/>
              <a:t>5/8/19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36F49-468D-DF4C-A05D-EA208D01C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6333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5493A-9AD5-644A-BBF1-47B3D3704DDC}" type="datetimeFigureOut">
              <a:rPr lang="en-US" smtClean="0"/>
              <a:t>5/8/19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36F49-468D-DF4C-A05D-EA208D01C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930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5493A-9AD5-644A-BBF1-47B3D3704DDC}" type="datetimeFigureOut">
              <a:rPr lang="en-US" smtClean="0"/>
              <a:t>5/8/19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36F49-468D-DF4C-A05D-EA208D01C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2181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5493A-9AD5-644A-BBF1-47B3D3704DDC}" type="datetimeFigureOut">
              <a:rPr lang="en-US" smtClean="0"/>
              <a:t>5/8/19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36F49-468D-DF4C-A05D-EA208D01C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280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5493A-9AD5-644A-BBF1-47B3D3704DDC}" type="datetimeFigureOut">
              <a:rPr lang="en-US" smtClean="0"/>
              <a:t>5/8/19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36F49-468D-DF4C-A05D-EA208D01C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1434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5493A-9AD5-644A-BBF1-47B3D3704DDC}" type="datetimeFigureOut">
              <a:rPr lang="en-US" smtClean="0"/>
              <a:t>5/8/19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36F49-468D-DF4C-A05D-EA208D01C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7242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5493A-9AD5-644A-BBF1-47B3D3704DDC}" type="datetimeFigureOut">
              <a:rPr lang="en-US" smtClean="0"/>
              <a:t>5/8/19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36F49-468D-DF4C-A05D-EA208D01C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707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tif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fld id="{4495493A-9AD5-644A-BBF1-47B3D3704DDC}" type="datetimeFigureOut">
              <a:rPr lang="en-US" smtClean="0"/>
              <a:pPr/>
              <a:t>5/8/19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fld id="{5B236F49-468D-DF4C-A05D-EA208D01C78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F557C7-AB24-4C49-AACB-648C0B380643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852717" y="6311899"/>
            <a:ext cx="1313818" cy="42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082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rgbClr val="0070C0"/>
          </a:solidFill>
          <a:latin typeface="Arial" charset="0"/>
          <a:ea typeface="Arial" charset="0"/>
          <a:cs typeface="Arial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f"/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4.tiff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tiff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53370"/>
            <a:ext cx="7772400" cy="2312239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rgbClr val="40A49E"/>
                </a:solidFill>
              </a:rPr>
              <a:t>Regional Community Childcare Development Fund</a:t>
            </a:r>
            <a:br>
              <a:rPr lang="en-US" b="1" dirty="0"/>
            </a:br>
            <a:r>
              <a:rPr lang="en-US" sz="4000" b="1" dirty="0"/>
              <a:t>Positive Behaviour Support in Early Childhood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54380" y="4148149"/>
            <a:ext cx="7772400" cy="1655762"/>
          </a:xfrm>
        </p:spPr>
        <p:txBody>
          <a:bodyPr/>
          <a:lstStyle/>
          <a:p>
            <a:pPr lvl="0"/>
            <a:r>
              <a:rPr lang="en-US" b="1" dirty="0">
                <a:solidFill>
                  <a:srgbClr val="40A49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Phase 1 – Module 4</a:t>
            </a:r>
          </a:p>
          <a:p>
            <a:pPr lvl="0"/>
            <a:r>
              <a:rPr lang="en-US" sz="3600" b="1" dirty="0"/>
              <a:t>Precorrections</a:t>
            </a:r>
            <a:endParaRPr lang="en-US" sz="3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B7AA726-B1B2-6342-9ECA-0C3D6698B6FC}"/>
              </a:ext>
            </a:extLst>
          </p:cNvPr>
          <p:cNvSpPr txBox="1"/>
          <p:nvPr/>
        </p:nvSpPr>
        <p:spPr>
          <a:xfrm>
            <a:off x="617220" y="5344372"/>
            <a:ext cx="86006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en-US" sz="1200" i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Supported by the State Government’s Royalties for Regions program and the Department of Communities. </a:t>
            </a:r>
            <a:endParaRPr lang="en-US" sz="12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1091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posing for the camera&#10;&#10;Description automatically generated">
            <a:extLst>
              <a:ext uri="{FF2B5EF4-FFF2-40B4-BE49-F238E27FC236}">
                <a16:creationId xmlns:a16="http://schemas.microsoft.com/office/drawing/2014/main" id="{5551491D-9F7A-E14C-B3EE-99A76203A3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014" y="231836"/>
            <a:ext cx="7270845" cy="5953394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EAA8A6D3-6F0A-B649-BDF4-52EF8EE6CA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0008" y="231835"/>
            <a:ext cx="3987978" cy="1789469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altLang="x-none" b="1" dirty="0"/>
              <a:t>1. Verbal Precorrections</a:t>
            </a:r>
          </a:p>
        </p:txBody>
      </p:sp>
    </p:spTree>
    <p:extLst>
      <p:ext uri="{BB962C8B-B14F-4D97-AF65-F5344CB8AC3E}">
        <p14:creationId xmlns:p14="http://schemas.microsoft.com/office/powerpoint/2010/main" val="2232405413"/>
      </p:ext>
    </p:extLst>
  </p:cSld>
  <p:clrMapOvr>
    <a:masterClrMapping/>
  </p:clrMapOvr>
  <p:transition spd="med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le 1"/>
          <p:cNvSpPr>
            <a:spLocks noGrp="1"/>
          </p:cNvSpPr>
          <p:nvPr>
            <p:ph type="title"/>
          </p:nvPr>
        </p:nvSpPr>
        <p:spPr>
          <a:xfrm>
            <a:off x="628650" y="136524"/>
            <a:ext cx="7886700" cy="787018"/>
          </a:xfrm>
        </p:spPr>
        <p:txBody>
          <a:bodyPr/>
          <a:lstStyle/>
          <a:p>
            <a:r>
              <a:rPr lang="en-US" altLang="x-none" b="1" dirty="0"/>
              <a:t>2. Visual Precorrections</a:t>
            </a:r>
          </a:p>
        </p:txBody>
      </p:sp>
      <p:pic>
        <p:nvPicPr>
          <p:cNvPr id="37890" name="Content Placeholder 3" descr="DSC03717.JPG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lum brigh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15" b="4830"/>
          <a:stretch/>
        </p:blipFill>
        <p:spPr>
          <a:xfrm>
            <a:off x="758737" y="923542"/>
            <a:ext cx="7886700" cy="5238449"/>
          </a:xfr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13C09-11D6-AB44-83A2-85CCA433713E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82351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0539" y="898616"/>
            <a:ext cx="5706698" cy="5159683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E823273-DAEF-A145-B4FF-ACCFFF984F49}"/>
              </a:ext>
            </a:extLst>
          </p:cNvPr>
          <p:cNvSpPr/>
          <p:nvPr/>
        </p:nvSpPr>
        <p:spPr>
          <a:xfrm>
            <a:off x="1379426" y="129175"/>
            <a:ext cx="660892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x-none" sz="4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Visual Precorrections</a:t>
            </a:r>
            <a:endParaRPr lang="en-US" sz="44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46972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1FCBF62-5435-9F4B-A803-879844DF674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9116"/>
          <a:stretch/>
        </p:blipFill>
        <p:spPr>
          <a:xfrm>
            <a:off x="4690334" y="2326341"/>
            <a:ext cx="3616662" cy="35468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D2E67E9-F3B3-9246-A571-FE9E082989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552" y="2241266"/>
            <a:ext cx="3714688" cy="350540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8B4DAF1-C652-EA44-834C-670DB5FF0453}"/>
              </a:ext>
            </a:extLst>
          </p:cNvPr>
          <p:cNvSpPr/>
          <p:nvPr/>
        </p:nvSpPr>
        <p:spPr>
          <a:xfrm>
            <a:off x="910688" y="600052"/>
            <a:ext cx="755929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x-none" sz="4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Physical Precorrections</a:t>
            </a:r>
            <a:endParaRPr lang="en-US" sz="44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68181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42506A-0C7A-9E4E-8BFE-94856CA1B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>
            <a:normAutofit/>
          </a:bodyPr>
          <a:lstStyle/>
          <a:p>
            <a:r>
              <a:rPr lang="en-AU" b="1">
                <a:latin typeface="Arial" panose="020B0604020202020204" pitchFamily="34" charset="0"/>
                <a:cs typeface="Arial" panose="020B0604020202020204" pitchFamily="34" charset="0"/>
              </a:rPr>
              <a:t>What Are Challenges of Precorrections?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98D98A-D094-AD4D-9889-AD90651AEA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6468" y="2143274"/>
            <a:ext cx="8211064" cy="4351338"/>
          </a:xfrm>
        </p:spPr>
        <p:txBody>
          <a:bodyPr/>
          <a:lstStyle/>
          <a:p>
            <a:pPr>
              <a:spcBef>
                <a:spcPts val="1600"/>
              </a:spcBef>
              <a:spcAft>
                <a:spcPts val="1800"/>
              </a:spcAft>
            </a:pPr>
            <a:r>
              <a:rPr lang="en-AU" sz="3200" dirty="0">
                <a:solidFill>
                  <a:schemeClr val="tx1"/>
                </a:solidFill>
              </a:rPr>
              <a:t>Requires all staff to have a shift in thinking</a:t>
            </a:r>
          </a:p>
          <a:p>
            <a:pPr>
              <a:spcBef>
                <a:spcPts val="1600"/>
              </a:spcBef>
              <a:spcAft>
                <a:spcPts val="1800"/>
              </a:spcAft>
            </a:pPr>
            <a:r>
              <a:rPr lang="en-AU" sz="3200" dirty="0">
                <a:solidFill>
                  <a:schemeClr val="tx1"/>
                </a:solidFill>
              </a:rPr>
              <a:t>Need to reflect on daily schedule and routines to anticipate when problem behaviours may arise</a:t>
            </a:r>
          </a:p>
          <a:p>
            <a:pPr>
              <a:spcBef>
                <a:spcPts val="1600"/>
              </a:spcBef>
              <a:spcAft>
                <a:spcPts val="1800"/>
              </a:spcAft>
            </a:pPr>
            <a:r>
              <a:rPr lang="en-AU" sz="3200" dirty="0">
                <a:solidFill>
                  <a:schemeClr val="tx1"/>
                </a:solidFill>
              </a:rPr>
              <a:t>Must have </a:t>
            </a:r>
            <a:r>
              <a:rPr lang="en-AU" dirty="0">
                <a:solidFill>
                  <a:schemeClr val="tx1"/>
                </a:solidFill>
              </a:rPr>
              <a:t>some knowledge of a given setting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3772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le 1">
            <a:extLst>
              <a:ext uri="{FF2B5EF4-FFF2-40B4-BE49-F238E27FC236}">
                <a16:creationId xmlns:a16="http://schemas.microsoft.com/office/drawing/2014/main" id="{389EFC8F-5775-AC43-A65A-06B50D53527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77526" y="740579"/>
            <a:ext cx="4043932" cy="3043989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altLang="en-US" b="1" dirty="0"/>
              <a:t>Seven Step </a:t>
            </a:r>
            <a:br>
              <a:rPr lang="en-US" altLang="en-US" b="1" dirty="0"/>
            </a:br>
            <a:r>
              <a:rPr lang="en-US" altLang="en-US" b="1" dirty="0"/>
              <a:t>Precorrection</a:t>
            </a:r>
            <a:br>
              <a:rPr lang="en-US" altLang="en-US" b="1" dirty="0"/>
            </a:br>
            <a:r>
              <a:rPr lang="en-US" altLang="en-US" b="1" dirty="0"/>
              <a:t>Planning</a:t>
            </a:r>
            <a:br>
              <a:rPr lang="en-US" altLang="en-US" b="1" dirty="0"/>
            </a:br>
            <a:br>
              <a:rPr lang="en-US" altLang="en-US" b="1" dirty="0"/>
            </a:br>
            <a:r>
              <a:rPr lang="en-US" altLang="en-US" sz="2000" b="1" dirty="0"/>
              <a:t>Colvin, </a:t>
            </a:r>
            <a:r>
              <a:rPr lang="en-US" altLang="en-US" sz="2000" b="1" dirty="0" err="1"/>
              <a:t>Sugai</a:t>
            </a:r>
            <a:r>
              <a:rPr lang="en-US" altLang="en-US" sz="2000" b="1" dirty="0"/>
              <a:t> &amp; Patching, 1997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A95F4F7-9FC9-8D49-8535-78156F0181F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158" t="1972" r="3228" b="2263"/>
          <a:stretch/>
        </p:blipFill>
        <p:spPr>
          <a:xfrm>
            <a:off x="4485856" y="192504"/>
            <a:ext cx="4043932" cy="592378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D46C03F-3A61-5D4B-A570-B4FB8AE9DC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332" y="4109422"/>
            <a:ext cx="4020738" cy="1429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2208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D40EEB4-380C-2B4A-B4F6-A803363D4AD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04" r="1695" b="-3"/>
          <a:stretch/>
        </p:blipFill>
        <p:spPr>
          <a:xfrm>
            <a:off x="895720" y="2679045"/>
            <a:ext cx="2860073" cy="323727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F819696-D831-7645-9D65-B9BD032D68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6203" r="-5119" b="-4"/>
          <a:stretch/>
        </p:blipFill>
        <p:spPr>
          <a:xfrm>
            <a:off x="3713027" y="2751763"/>
            <a:ext cx="4934429" cy="3091835"/>
          </a:xfrm>
          <a:prstGeom prst="rect">
            <a:avLst/>
          </a:prstGeom>
        </p:spPr>
      </p:pic>
      <p:pic>
        <p:nvPicPr>
          <p:cNvPr id="4" name="Picture 3" descr="A picture containing child, little&#10;&#10;Description automatically generated">
            <a:extLst>
              <a:ext uri="{FF2B5EF4-FFF2-40B4-BE49-F238E27FC236}">
                <a16:creationId xmlns:a16="http://schemas.microsoft.com/office/drawing/2014/main" id="{5FD5C20E-3504-B147-8536-4B93AF31B95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4321" r="16505"/>
          <a:stretch/>
        </p:blipFill>
        <p:spPr>
          <a:xfrm>
            <a:off x="496543" y="316821"/>
            <a:ext cx="1829213" cy="2055677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2D3B01F-7A35-8E47-80E6-D35C2B1188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4093949"/>
              </p:ext>
            </p:extLst>
          </p:nvPr>
        </p:nvGraphicFramePr>
        <p:xfrm>
          <a:off x="2567305" y="321733"/>
          <a:ext cx="6080151" cy="205076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474022">
                  <a:extLst>
                    <a:ext uri="{9D8B030D-6E8A-4147-A177-3AD203B41FA5}">
                      <a16:colId xmlns:a16="http://schemas.microsoft.com/office/drawing/2014/main" val="241882054"/>
                    </a:ext>
                  </a:extLst>
                </a:gridCol>
                <a:gridCol w="2606129">
                  <a:extLst>
                    <a:ext uri="{9D8B030D-6E8A-4147-A177-3AD203B41FA5}">
                      <a16:colId xmlns:a16="http://schemas.microsoft.com/office/drawing/2014/main" val="605034714"/>
                    </a:ext>
                  </a:extLst>
                </a:gridCol>
              </a:tblGrid>
              <a:tr h="501696">
                <a:tc grid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AU" sz="2400" b="1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Precorrection Plan</a:t>
                      </a:r>
                      <a:endParaRPr lang="en-AU" sz="24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5712" marR="65712" marT="0" marB="0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9805780"/>
                  </a:ext>
                </a:extLst>
              </a:tr>
              <a:tr h="568909">
                <a:tc rowSpan="3"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u="sng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 1: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</a:t>
                      </a:r>
                      <a:endParaRPr lang="en-AU" sz="18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Identify a recurring time or situation during your day that is challenging, and you would like to improve.</a:t>
                      </a:r>
                      <a:endParaRPr lang="en-A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5712" marR="65712" marT="0" marB="0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Time &amp; Location:</a:t>
                      </a:r>
                      <a:endParaRPr lang="en-AU" sz="14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5712" marR="65712" marT="0" marB="0" anchor="ctr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6162437"/>
                  </a:ext>
                </a:extLst>
              </a:tr>
              <a:tr h="5697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Context/Routine:</a:t>
                      </a:r>
                      <a:endParaRPr lang="en-AU" sz="14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5712" marR="65712" marT="0" marB="0" anchor="ctr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2630617"/>
                  </a:ext>
                </a:extLst>
              </a:tr>
              <a:tr h="41037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Problem Behaviour:</a:t>
                      </a:r>
                    </a:p>
                  </a:txBody>
                  <a:tcPr marL="65712" marR="65712" marT="0" marB="0" anchor="ctr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38656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83755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D008162-9BF9-7A40-93C1-9E88361ABAF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116" b="6789"/>
          <a:stretch/>
        </p:blipFill>
        <p:spPr>
          <a:xfrm>
            <a:off x="3559083" y="2262033"/>
            <a:ext cx="2762188" cy="3359544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C6AAE25-BD23-41B5-AAE4-1DA5898C2A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490722" y="1573887"/>
            <a:ext cx="0" cy="3710227"/>
          </a:xfrm>
          <a:prstGeom prst="line">
            <a:avLst/>
          </a:prstGeom>
          <a:ln w="19050">
            <a:solidFill>
              <a:srgbClr val="FFA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847076C0-D9A7-0E44-8C51-ADFA222E3B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9631" y="3385751"/>
            <a:ext cx="2074319" cy="1596253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B850541-E8B3-5143-B092-D480B3A33C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4609746"/>
              </p:ext>
            </p:extLst>
          </p:nvPr>
        </p:nvGraphicFramePr>
        <p:xfrm>
          <a:off x="3913544" y="656828"/>
          <a:ext cx="4451965" cy="1468534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4451965">
                  <a:extLst>
                    <a:ext uri="{9D8B030D-6E8A-4147-A177-3AD203B41FA5}">
                      <a16:colId xmlns:a16="http://schemas.microsoft.com/office/drawing/2014/main" val="1228040383"/>
                    </a:ext>
                  </a:extLst>
                </a:gridCol>
              </a:tblGrid>
              <a:tr h="419581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AU" sz="2400" b="1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Precorrection Plan</a:t>
                      </a:r>
                      <a:endParaRPr lang="en-AU" sz="24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5712" marR="65712" marT="0" marB="0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9129185"/>
                  </a:ext>
                </a:extLst>
              </a:tr>
              <a:tr h="1048953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u="sng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 2: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</a:t>
                      </a:r>
                      <a:endParaRPr lang="en-AU" sz="18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Define the expected behaviour you’d like to see instead during that time.</a:t>
                      </a:r>
                      <a:endParaRPr lang="en-A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5712" marR="65712" marT="0" marB="0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6699929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08C55ED-41EE-CD4B-91EB-5F7CE0A736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219" y="1391095"/>
            <a:ext cx="3256143" cy="4611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6762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53C6B3F-F7F7-2E4A-B617-F870CDB63D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8674451"/>
              </p:ext>
            </p:extLst>
          </p:nvPr>
        </p:nvGraphicFramePr>
        <p:xfrm>
          <a:off x="397887" y="341627"/>
          <a:ext cx="8348225" cy="153146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8348225">
                  <a:extLst>
                    <a:ext uri="{9D8B030D-6E8A-4147-A177-3AD203B41FA5}">
                      <a16:colId xmlns:a16="http://schemas.microsoft.com/office/drawing/2014/main" val="2847816771"/>
                    </a:ext>
                  </a:extLst>
                </a:gridCol>
              </a:tblGrid>
              <a:tr h="448235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AU" sz="2400" b="1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Precorrection Plan</a:t>
                      </a:r>
                      <a:endParaRPr lang="en-AU" sz="24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5712" marR="65712" marT="0" marB="0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5649562"/>
                  </a:ext>
                </a:extLst>
              </a:tr>
              <a:tr h="1083234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u="sng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 3:</a:t>
                      </a:r>
                      <a:r>
                        <a:rPr lang="en-US" sz="1600" b="1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</a:t>
                      </a:r>
                      <a:endParaRPr lang="en-AU" sz="16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Identify any modifications to the environment you might make to set children up for success and reduce the likelihood for problem behaviour. </a:t>
                      </a:r>
                    </a:p>
                  </a:txBody>
                  <a:tcPr marL="65712" marR="65712" marT="0" marB="0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2763403"/>
                  </a:ext>
                </a:extLst>
              </a:tr>
            </a:tbl>
          </a:graphicData>
        </a:graphic>
      </p:graphicFrame>
      <p:pic>
        <p:nvPicPr>
          <p:cNvPr id="6" name="Picture 3" descr="DSCN0217">
            <a:extLst>
              <a:ext uri="{FF2B5EF4-FFF2-40B4-BE49-F238E27FC236}">
                <a16:creationId xmlns:a16="http://schemas.microsoft.com/office/drawing/2014/main" id="{3CF3485E-0DB6-EF47-9450-B9E4847DFB5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26538" t="16428" r="34712" b="30238"/>
          <a:stretch/>
        </p:blipFill>
        <p:spPr bwMode="auto">
          <a:xfrm>
            <a:off x="6344263" y="3959081"/>
            <a:ext cx="2460773" cy="2051647"/>
          </a:xfrm>
          <a:prstGeom prst="round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3" descr="DSC00044">
            <a:extLst>
              <a:ext uri="{FF2B5EF4-FFF2-40B4-BE49-F238E27FC236}">
                <a16:creationId xmlns:a16="http://schemas.microsoft.com/office/drawing/2014/main" id="{1404F244-8FD5-734C-8022-894F21BBA44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l="19669" r="21446"/>
          <a:stretch/>
        </p:blipFill>
        <p:spPr bwMode="auto">
          <a:xfrm>
            <a:off x="304911" y="2806473"/>
            <a:ext cx="2694988" cy="2752469"/>
          </a:xfrm>
          <a:prstGeom prst="round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2" descr="P:\CBCS-CFS DARES CB-PWPBS\Photographs\USFpreschool\Yellow room\Class Pics 061.jpg">
            <a:extLst>
              <a:ext uri="{FF2B5EF4-FFF2-40B4-BE49-F238E27FC236}">
                <a16:creationId xmlns:a16="http://schemas.microsoft.com/office/drawing/2014/main" id="{8DA0D3FC-67EE-2C4B-B372-C01CD8790FE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/>
          <a:srcRect l="16843" r="5911"/>
          <a:stretch/>
        </p:blipFill>
        <p:spPr>
          <a:xfrm>
            <a:off x="3234112" y="2396785"/>
            <a:ext cx="2875938" cy="2268728"/>
          </a:xfrm>
          <a:prstGeom prst="roundRect">
            <a:avLst/>
          </a:prstGeo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437887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A5669A6-142A-2F45-9966-38B5A9860A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3110479"/>
              </p:ext>
            </p:extLst>
          </p:nvPr>
        </p:nvGraphicFramePr>
        <p:xfrm>
          <a:off x="738317" y="1234616"/>
          <a:ext cx="3228202" cy="39624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228202">
                  <a:extLst>
                    <a:ext uri="{9D8B030D-6E8A-4147-A177-3AD203B41FA5}">
                      <a16:colId xmlns:a16="http://schemas.microsoft.com/office/drawing/2014/main" val="319604491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400" b="1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Precorrection Plan</a:t>
                      </a:r>
                      <a:endParaRPr lang="en-AU" sz="24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7866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u="sng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 4: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</a:t>
                      </a:r>
                      <a:endParaRPr lang="en-AU" sz="18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Identify when/how you will </a:t>
                      </a:r>
                      <a:r>
                        <a:rPr lang="en-A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provide children with an opportunity to practice the expected behaviour</a:t>
                      </a:r>
                    </a:p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A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49569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u="sng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 5: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</a:t>
                      </a:r>
                      <a:endParaRPr lang="en-AU" sz="18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Identify how you will </a:t>
                      </a:r>
                      <a:r>
                        <a:rPr lang="en-US" sz="16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precorrect</a:t>
                      </a: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-provide prompts (verbal &amp;/or visual) for expected behaviours before the opportunity to engage in predictable problem behaviour</a:t>
                      </a:r>
                      <a:endParaRPr lang="en-AU" sz="16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A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A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0941347"/>
                  </a:ext>
                </a:extLst>
              </a:tr>
            </a:tbl>
          </a:graphicData>
        </a:graphic>
      </p:graphicFrame>
      <p:pic>
        <p:nvPicPr>
          <p:cNvPr id="4" name="Picture 2" descr="P:\CBCS-CFS DARES CB-PWPBS\Photographs\Mary Go Round Hannaway\Spring 2011\DSCN7415.JPG">
            <a:extLst>
              <a:ext uri="{FF2B5EF4-FFF2-40B4-BE49-F238E27FC236}">
                <a16:creationId xmlns:a16="http://schemas.microsoft.com/office/drawing/2014/main" id="{17E02CA9-3480-494B-97FD-374E56AC4DF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9672" r="11206"/>
          <a:stretch/>
        </p:blipFill>
        <p:spPr bwMode="auto">
          <a:xfrm>
            <a:off x="4312509" y="1539298"/>
            <a:ext cx="4278526" cy="3265158"/>
          </a:xfrm>
          <a:prstGeom prst="rect">
            <a:avLst/>
          </a:prstGeom>
          <a:noFill/>
          <a:ln w="38100" cap="sq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75257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Arrow 3">
            <a:extLst>
              <a:ext uri="{FF2B5EF4-FFF2-40B4-BE49-F238E27FC236}">
                <a16:creationId xmlns:a16="http://schemas.microsoft.com/office/drawing/2014/main" id="{3264BCA1-40A8-494C-ADA8-3781096BBFA0}"/>
              </a:ext>
            </a:extLst>
          </p:cNvPr>
          <p:cNvSpPr/>
          <p:nvPr/>
        </p:nvSpPr>
        <p:spPr>
          <a:xfrm>
            <a:off x="37870" y="4464847"/>
            <a:ext cx="818630" cy="704691"/>
          </a:xfrm>
          <a:prstGeom prst="rightArrow">
            <a:avLst/>
          </a:prstGeom>
          <a:solidFill>
            <a:srgbClr val="40A49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FD2D0F-5200-0D4B-A071-7A79603905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6500" y="1321669"/>
            <a:ext cx="8287500" cy="4765094"/>
          </a:xfrm>
        </p:spPr>
        <p:txBody>
          <a:bodyPr>
            <a:noAutofit/>
          </a:bodyPr>
          <a:lstStyle/>
          <a:p>
            <a:pPr marL="514350" indent="-5143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Trauma and brain development, effects on behaviour</a:t>
            </a:r>
          </a:p>
          <a:p>
            <a:pPr marL="514350" indent="-5143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Positive Behaviour Support? </a:t>
            </a:r>
          </a:p>
          <a:p>
            <a:pPr marL="514350" indent="-5143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Defining expected behaviours</a:t>
            </a:r>
          </a:p>
          <a:p>
            <a:pPr marL="1057275" indent="-5143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Expectations</a:t>
            </a:r>
          </a:p>
          <a:p>
            <a:pPr marL="1057275" indent="-5143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Behaviours</a:t>
            </a:r>
          </a:p>
          <a:p>
            <a:pPr marL="1057275" indent="-5143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Procedures and Routines</a:t>
            </a:r>
          </a:p>
          <a:p>
            <a:pPr marL="514350" indent="-5143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</a:pPr>
            <a:r>
              <a:rPr lang="en-US" sz="2600" b="1" dirty="0">
                <a:solidFill>
                  <a:srgbClr val="42A49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Precorrections </a:t>
            </a:r>
          </a:p>
          <a:p>
            <a:pPr marL="514350" indent="-5143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</a:pP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Teaching behaviour to all children</a:t>
            </a:r>
            <a:endParaRPr lang="en-US" dirty="0"/>
          </a:p>
          <a:p>
            <a:pPr marL="514350" indent="-514350">
              <a:buFont typeface="+mj-lt"/>
              <a:buAutoNum type="arabicPeriod" startAt="4"/>
            </a:pPr>
            <a:endParaRPr lang="en-US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15640E5-30A9-D64D-A769-1139035CD7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52690"/>
            <a:ext cx="7886700" cy="1325563"/>
          </a:xfrm>
        </p:spPr>
        <p:txBody>
          <a:bodyPr/>
          <a:lstStyle/>
          <a:p>
            <a:r>
              <a:rPr lang="en-US" b="1" dirty="0"/>
              <a:t>Phase One Modules</a:t>
            </a:r>
          </a:p>
        </p:txBody>
      </p:sp>
    </p:spTree>
    <p:extLst>
      <p:ext uri="{BB962C8B-B14F-4D97-AF65-F5344CB8AC3E}">
        <p14:creationId xmlns:p14="http://schemas.microsoft.com/office/powerpoint/2010/main" val="4144083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3">
            <a:extLst>
              <a:ext uri="{FF2B5EF4-FFF2-40B4-BE49-F238E27FC236}">
                <a16:creationId xmlns:a16="http://schemas.microsoft.com/office/drawing/2014/main" id="{9068B851-1A96-B347-A7DA-6300464168D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439" r="3566" b="3"/>
          <a:stretch/>
        </p:blipFill>
        <p:spPr>
          <a:xfrm>
            <a:off x="3272611" y="222423"/>
            <a:ext cx="5375572" cy="5780344"/>
          </a:xfrm>
          <a:prstGeom prst="rect">
            <a:avLst/>
          </a:prstGeom>
          <a:effectLst/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874525F7-8092-3F45-AA62-548941E5E583}"/>
              </a:ext>
            </a:extLst>
          </p:cNvPr>
          <p:cNvSpPr txBox="1">
            <a:spLocks/>
          </p:cNvSpPr>
          <p:nvPr/>
        </p:nvSpPr>
        <p:spPr>
          <a:xfrm>
            <a:off x="356180" y="2590698"/>
            <a:ext cx="2750280" cy="1676603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AU" sz="3700" b="1" dirty="0"/>
              <a:t>Step 6:</a:t>
            </a:r>
            <a:br>
              <a:rPr lang="en-AU" sz="3700" b="1" dirty="0"/>
            </a:br>
            <a:r>
              <a:rPr lang="en-AU" sz="3700" b="1" dirty="0"/>
              <a:t>Positive Feedback</a:t>
            </a:r>
            <a:endParaRPr lang="en-US" sz="3700" b="1" dirty="0"/>
          </a:p>
        </p:txBody>
      </p:sp>
    </p:spTree>
    <p:extLst>
      <p:ext uri="{BB962C8B-B14F-4D97-AF65-F5344CB8AC3E}">
        <p14:creationId xmlns:p14="http://schemas.microsoft.com/office/powerpoint/2010/main" val="22233225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le 1">
            <a:extLst>
              <a:ext uri="{FF2B5EF4-FFF2-40B4-BE49-F238E27FC236}">
                <a16:creationId xmlns:a16="http://schemas.microsoft.com/office/drawing/2014/main" id="{A1654A21-8C7C-754B-B61C-9C01661A768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937759" y="1125967"/>
            <a:ext cx="3488705" cy="3593054"/>
          </a:xfrm>
        </p:spPr>
        <p:txBody>
          <a:bodyPr>
            <a:normAutofit fontScale="90000"/>
          </a:bodyPr>
          <a:lstStyle/>
          <a:p>
            <a:r>
              <a:rPr lang="en-US" altLang="en-US" b="1" dirty="0"/>
              <a:t>Precorrection</a:t>
            </a:r>
            <a:br>
              <a:rPr lang="en-US" altLang="en-US" b="1" dirty="0"/>
            </a:br>
            <a:r>
              <a:rPr lang="en-US" altLang="en-US" b="1" dirty="0"/>
              <a:t>Practice</a:t>
            </a:r>
            <a:br>
              <a:rPr lang="en-US" altLang="en-US" b="1" dirty="0"/>
            </a:br>
            <a:br>
              <a:rPr lang="en-US" altLang="en-US" b="1" dirty="0"/>
            </a:br>
            <a:br>
              <a:rPr lang="en-US" altLang="en-US" b="1" dirty="0"/>
            </a:br>
            <a:br>
              <a:rPr lang="en-US" altLang="en-US" b="1" dirty="0"/>
            </a:br>
            <a:r>
              <a:rPr lang="en-US" altLang="en-US" b="1" dirty="0"/>
              <a:t>Share examples and discuss </a:t>
            </a:r>
            <a:br>
              <a:rPr lang="en-US" altLang="en-US" b="1" dirty="0"/>
            </a:br>
            <a:r>
              <a:rPr lang="en-US" altLang="en-US" b="1" dirty="0"/>
              <a:t>each step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1C46AE2-B63A-7540-B0A1-4EDD70E37EC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29" t="2837" r="4337" b="11393"/>
          <a:stretch/>
        </p:blipFill>
        <p:spPr>
          <a:xfrm>
            <a:off x="90300" y="73074"/>
            <a:ext cx="4691538" cy="613408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B5CA57E-3362-F447-94EC-495987FF3D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0782" y="1290632"/>
            <a:ext cx="1382257" cy="1761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2741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en-US" b="1"/>
              <a:t>Think time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endParaRPr lang="en-US"/>
          </a:p>
          <a:p>
            <a:endParaRPr lang="en-US"/>
          </a:p>
          <a:p>
            <a:r>
              <a:rPr lang="en-US"/>
              <a:t>What are some behaviour errors that you often have to correct? </a:t>
            </a:r>
          </a:p>
          <a:p>
            <a:endParaRPr lang="en-US"/>
          </a:p>
          <a:p>
            <a:r>
              <a:rPr lang="en-US"/>
              <a:t>Share with a partner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B5CA57E-3362-F447-94EC-495987FF3D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4088" y="365126"/>
            <a:ext cx="1382257" cy="176139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8FDE1E9-59ED-DB47-8A59-8E5A2B725D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414" y="365126"/>
            <a:ext cx="2057996" cy="1980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8389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le 1">
            <a:extLst>
              <a:ext uri="{FF2B5EF4-FFF2-40B4-BE49-F238E27FC236}">
                <a16:creationId xmlns:a16="http://schemas.microsoft.com/office/drawing/2014/main" id="{A1654A21-8C7C-754B-B61C-9C01661A768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937759" y="1125967"/>
            <a:ext cx="3488705" cy="3593054"/>
          </a:xfrm>
        </p:spPr>
        <p:txBody>
          <a:bodyPr>
            <a:normAutofit fontScale="90000"/>
          </a:bodyPr>
          <a:lstStyle/>
          <a:p>
            <a:r>
              <a:rPr lang="en-US" altLang="en-US" b="1" dirty="0"/>
              <a:t>Precorrection</a:t>
            </a:r>
            <a:br>
              <a:rPr lang="en-US" altLang="en-US" b="1" dirty="0"/>
            </a:br>
            <a:r>
              <a:rPr lang="en-US" altLang="en-US" b="1" dirty="0"/>
              <a:t>Practice</a:t>
            </a:r>
            <a:br>
              <a:rPr lang="en-US" altLang="en-US" b="1" dirty="0"/>
            </a:br>
            <a:br>
              <a:rPr lang="en-US" altLang="en-US" b="1" dirty="0"/>
            </a:br>
            <a:br>
              <a:rPr lang="en-US" altLang="en-US" b="1" dirty="0"/>
            </a:br>
            <a:br>
              <a:rPr lang="en-US" altLang="en-US" b="1" dirty="0"/>
            </a:br>
            <a:r>
              <a:rPr lang="en-US" altLang="en-US" b="1" dirty="0"/>
              <a:t>Share examples and discuss </a:t>
            </a:r>
            <a:br>
              <a:rPr lang="en-US" altLang="en-US" b="1" dirty="0"/>
            </a:br>
            <a:r>
              <a:rPr lang="en-US" altLang="en-US" b="1" dirty="0"/>
              <a:t>each step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1C46AE2-B63A-7540-B0A1-4EDD70E37EC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29" t="2837" r="4337" b="11393"/>
          <a:stretch/>
        </p:blipFill>
        <p:spPr>
          <a:xfrm>
            <a:off x="90300" y="73074"/>
            <a:ext cx="4691538" cy="613408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B5CA57E-3362-F447-94EC-495987FF3D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0782" y="1290632"/>
            <a:ext cx="1382257" cy="1761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719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9" name="Rectangle 3"/>
          <p:cNvSpPr>
            <a:spLocks noGrp="1" noChangeArrowheads="1"/>
          </p:cNvSpPr>
          <p:nvPr>
            <p:ph idx="1"/>
          </p:nvPr>
        </p:nvSpPr>
        <p:spPr>
          <a:xfrm>
            <a:off x="461797" y="1368425"/>
            <a:ext cx="7886700" cy="4351338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</a:pPr>
            <a:r>
              <a:rPr lang="en-US" altLang="en-US" dirty="0">
                <a:solidFill>
                  <a:schemeClr val="tx1"/>
                </a:solidFill>
              </a:rPr>
              <a:t>‘Precorrection’ means </a:t>
            </a:r>
            <a:r>
              <a:rPr lang="en-US" altLang="en-US" b="1" dirty="0">
                <a:solidFill>
                  <a:schemeClr val="tx1"/>
                </a:solidFill>
              </a:rPr>
              <a:t>anticipating </a:t>
            </a:r>
            <a:r>
              <a:rPr lang="en-US" altLang="en-US" dirty="0">
                <a:solidFill>
                  <a:schemeClr val="tx1"/>
                </a:solidFill>
              </a:rPr>
              <a:t>problem behaviour and </a:t>
            </a:r>
            <a:r>
              <a:rPr lang="en-US" altLang="en-US" b="1" dirty="0">
                <a:solidFill>
                  <a:schemeClr val="tx1"/>
                </a:solidFill>
              </a:rPr>
              <a:t>intervening before</a:t>
            </a:r>
            <a:r>
              <a:rPr lang="en-US" altLang="en-US" dirty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behaviour errors occur.</a:t>
            </a:r>
            <a:endParaRPr lang="en-US" altLang="en-US" b="1" u="sng" dirty="0">
              <a:solidFill>
                <a:schemeClr val="tx1"/>
              </a:solidFill>
            </a:endParaRPr>
          </a:p>
          <a:p>
            <a:pPr marL="285750" indent="-285750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</a:pPr>
            <a:r>
              <a:rPr lang="en-US" dirty="0">
                <a:solidFill>
                  <a:schemeClr val="tx1"/>
                </a:solidFill>
              </a:rPr>
              <a:t>Precorrections provide children with supports, prompts and reinforcement for engaging in expected behaviour.</a:t>
            </a:r>
            <a:endParaRPr lang="en-US" altLang="en-US" b="1" u="sng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spcAft>
                <a:spcPts val="1200"/>
              </a:spcAft>
            </a:pPr>
            <a:endParaRPr lang="en-US" altLang="en-US" dirty="0">
              <a:solidFill>
                <a:schemeClr val="tx1"/>
              </a:solidFill>
            </a:endParaRPr>
          </a:p>
          <a:p>
            <a:endParaRPr lang="en-US" altLang="en-US" dirty="0"/>
          </a:p>
        </p:txBody>
      </p:sp>
      <p:sp>
        <p:nvSpPr>
          <p:cNvPr id="2048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85900" y="5541169"/>
            <a:ext cx="1600200" cy="3571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1pPr>
            <a:lvl2pPr marL="557213" indent="-214313">
              <a:spcBef>
                <a:spcPct val="20000"/>
              </a:spcBef>
              <a:buClr>
                <a:schemeClr val="accent2"/>
              </a:buClr>
              <a:buSzPct val="80000"/>
              <a:buFont typeface="Wingdings" charset="2"/>
              <a:buChar char="¨"/>
              <a:defRPr sz="2100">
                <a:solidFill>
                  <a:schemeClr val="tx1"/>
                </a:solidFill>
                <a:latin typeface="Arial" charset="0"/>
              </a:defRPr>
            </a:lvl2pPr>
            <a:lvl3pPr marL="857250" indent="-171450">
              <a:spcBef>
                <a:spcPct val="20000"/>
              </a:spcBef>
              <a:buClr>
                <a:schemeClr val="bg2"/>
              </a:buClr>
              <a:buSzPct val="65000"/>
              <a:buFont typeface="Wingdings" charset="2"/>
              <a:buChar char="n"/>
              <a:defRPr sz="1800">
                <a:solidFill>
                  <a:schemeClr val="tx1"/>
                </a:solidFill>
                <a:latin typeface="Arial" charset="0"/>
              </a:defRPr>
            </a:lvl3pPr>
            <a:lvl4pPr marL="1200150" indent="-171450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¨"/>
              <a:defRPr sz="1500">
                <a:solidFill>
                  <a:schemeClr val="tx1"/>
                </a:solidFill>
                <a:latin typeface="Arial" charset="0"/>
              </a:defRPr>
            </a:lvl4pPr>
            <a:lvl5pPr marL="1543050" indent="-171450">
              <a:spcBef>
                <a:spcPct val="20000"/>
              </a:spcBef>
              <a:buClr>
                <a:schemeClr val="bg2"/>
              </a:buClr>
              <a:buFont typeface="Wingdings" charset="2"/>
              <a:buChar char="§"/>
              <a:defRPr sz="1500">
                <a:solidFill>
                  <a:schemeClr val="tx1"/>
                </a:solidFill>
                <a:latin typeface="Arial" charset="0"/>
              </a:defRPr>
            </a:lvl5pPr>
            <a:lvl6pPr marL="1885950" indent="-1714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charset="2"/>
              <a:buChar char="§"/>
              <a:defRPr sz="1500">
                <a:solidFill>
                  <a:schemeClr val="tx1"/>
                </a:solidFill>
                <a:latin typeface="Arial" charset="0"/>
              </a:defRPr>
            </a:lvl6pPr>
            <a:lvl7pPr marL="2228850" indent="-1714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charset="2"/>
              <a:buChar char="§"/>
              <a:defRPr sz="1500">
                <a:solidFill>
                  <a:schemeClr val="tx1"/>
                </a:solidFill>
                <a:latin typeface="Arial" charset="0"/>
              </a:defRPr>
            </a:lvl7pPr>
            <a:lvl8pPr marL="2571750" indent="-1714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charset="2"/>
              <a:buChar char="§"/>
              <a:defRPr sz="1500">
                <a:solidFill>
                  <a:schemeClr val="tx1"/>
                </a:solidFill>
                <a:latin typeface="Arial" charset="0"/>
              </a:defRPr>
            </a:lvl8pPr>
            <a:lvl9pPr marL="2914650" indent="-1714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charset="2"/>
              <a:buChar char="§"/>
              <a:defRPr sz="15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0"/>
              </a:spcBef>
              <a:buClrTx/>
              <a:buSzTx/>
              <a:buFontTx/>
              <a:buNone/>
            </a:pPr>
            <a:fld id="{4D37C916-52F7-B04C-AF9F-5ED8FA36B024}" type="slidenum">
              <a:rPr lang="en-US" altLang="en-US" sz="900" smtClean="0"/>
              <a:pPr algn="l">
                <a:spcBef>
                  <a:spcPct val="0"/>
                </a:spcBef>
                <a:buClrTx/>
                <a:buSzTx/>
                <a:buFontTx/>
                <a:buNone/>
              </a:pPr>
              <a:t>3</a:t>
            </a:fld>
            <a:endParaRPr lang="en-US" altLang="en-US" sz="9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4862BC1-DEA8-F34A-868C-1DFD29D46C08}"/>
              </a:ext>
            </a:extLst>
          </p:cNvPr>
          <p:cNvSpPr txBox="1">
            <a:spLocks/>
          </p:cNvSpPr>
          <p:nvPr/>
        </p:nvSpPr>
        <p:spPr>
          <a:xfrm>
            <a:off x="628650" y="14853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Precorrection</a:t>
            </a:r>
          </a:p>
        </p:txBody>
      </p:sp>
    </p:spTree>
    <p:extLst>
      <p:ext uri="{BB962C8B-B14F-4D97-AF65-F5344CB8AC3E}">
        <p14:creationId xmlns:p14="http://schemas.microsoft.com/office/powerpoint/2010/main" val="15023967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5656A11-8F95-B241-B274-39E96C8803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9714" y="1202179"/>
            <a:ext cx="3019362" cy="226760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8EF6A07-178C-2C4E-AFB1-98F9C10807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289" y="-123384"/>
            <a:ext cx="7886700" cy="1325563"/>
          </a:xfrm>
        </p:spPr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The ABC of Behaviour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64F84D4-82D3-B947-92EC-D8F97FC3C5E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54860789"/>
              </p:ext>
            </p:extLst>
          </p:nvPr>
        </p:nvGraphicFramePr>
        <p:xfrm>
          <a:off x="617777" y="2337975"/>
          <a:ext cx="78867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Oval Callout 6">
            <a:extLst>
              <a:ext uri="{FF2B5EF4-FFF2-40B4-BE49-F238E27FC236}">
                <a16:creationId xmlns:a16="http://schemas.microsoft.com/office/drawing/2014/main" id="{6CDEC0C8-D8C9-4942-9F08-155AA7430F7D}"/>
              </a:ext>
            </a:extLst>
          </p:cNvPr>
          <p:cNvSpPr/>
          <p:nvPr/>
        </p:nvSpPr>
        <p:spPr>
          <a:xfrm>
            <a:off x="5982676" y="1768082"/>
            <a:ext cx="2675913" cy="1135796"/>
          </a:xfrm>
          <a:prstGeom prst="wedgeEllipseCallout">
            <a:avLst>
              <a:gd name="adj1" fmla="val -72852"/>
              <a:gd name="adj2" fmla="val -34795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need to be kind and use paint for paintings not people!</a:t>
            </a:r>
          </a:p>
        </p:txBody>
      </p:sp>
    </p:spTree>
    <p:extLst>
      <p:ext uri="{BB962C8B-B14F-4D97-AF65-F5344CB8AC3E}">
        <p14:creationId xmlns:p14="http://schemas.microsoft.com/office/powerpoint/2010/main" val="163389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64F84D4-82D3-B947-92EC-D8F97FC3C5E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64070546"/>
              </p:ext>
            </p:extLst>
          </p:nvPr>
        </p:nvGraphicFramePr>
        <p:xfrm>
          <a:off x="617777" y="2337975"/>
          <a:ext cx="78867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413FF2E1-4503-6A41-B8BE-CE1509EE71C1}"/>
              </a:ext>
            </a:extLst>
          </p:cNvPr>
          <p:cNvSpPr txBox="1"/>
          <p:nvPr/>
        </p:nvSpPr>
        <p:spPr>
          <a:xfrm>
            <a:off x="1472133" y="906283"/>
            <a:ext cx="8232639" cy="1369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Problem behaviour is 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prevented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Expected behaviour 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replaces 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problem behaviour 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Oval Callout 5">
            <a:extLst>
              <a:ext uri="{FF2B5EF4-FFF2-40B4-BE49-F238E27FC236}">
                <a16:creationId xmlns:a16="http://schemas.microsoft.com/office/drawing/2014/main" id="{13DA9D99-6F89-514B-9056-8860F4BF5485}"/>
              </a:ext>
            </a:extLst>
          </p:cNvPr>
          <p:cNvSpPr/>
          <p:nvPr/>
        </p:nvSpPr>
        <p:spPr>
          <a:xfrm>
            <a:off x="6526466" y="2113478"/>
            <a:ext cx="2370108" cy="1325563"/>
          </a:xfrm>
          <a:prstGeom prst="wedgeEllipseCallout">
            <a:avLst>
              <a:gd name="adj1" fmla="val -73484"/>
              <a:gd name="adj2" fmla="val -14598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 for being a kind friend and sharing! </a:t>
            </a:r>
            <a:endParaRPr lang="en-US" sz="14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15DD467-CBD8-4B4B-9C0B-5A7E35252F8F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9239" b="4304"/>
          <a:stretch/>
        </p:blipFill>
        <p:spPr>
          <a:xfrm>
            <a:off x="3448622" y="1801852"/>
            <a:ext cx="2279134" cy="1642047"/>
          </a:xfrm>
          <a:prstGeom prst="rect">
            <a:avLst/>
          </a:prstGeom>
        </p:spPr>
      </p:pic>
      <p:sp>
        <p:nvSpPr>
          <p:cNvPr id="10" name="Oval Callout 9">
            <a:extLst>
              <a:ext uri="{FF2B5EF4-FFF2-40B4-BE49-F238E27FC236}">
                <a16:creationId xmlns:a16="http://schemas.microsoft.com/office/drawing/2014/main" id="{0D0324DC-5662-6540-A6D9-B5AD0FC56E46}"/>
              </a:ext>
            </a:extLst>
          </p:cNvPr>
          <p:cNvSpPr/>
          <p:nvPr/>
        </p:nvSpPr>
        <p:spPr>
          <a:xfrm>
            <a:off x="730793" y="2213802"/>
            <a:ext cx="2370108" cy="1325563"/>
          </a:xfrm>
          <a:prstGeom prst="wedgeEllipseCallout">
            <a:avLst>
              <a:gd name="adj1" fmla="val -73484"/>
              <a:gd name="adj2" fmla="val -14598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Remember to be a kind friend and share the block area! </a:t>
            </a:r>
            <a:endParaRPr lang="en-US" sz="1400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FAC1474-0313-1E4E-82E6-B02FD5D8BAF1}"/>
              </a:ext>
            </a:extLst>
          </p:cNvPr>
          <p:cNvSpPr txBox="1">
            <a:spLocks/>
          </p:cNvSpPr>
          <p:nvPr/>
        </p:nvSpPr>
        <p:spPr>
          <a:xfrm>
            <a:off x="528289" y="0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The ABC of Behaviour</a:t>
            </a:r>
          </a:p>
        </p:txBody>
      </p:sp>
    </p:spTree>
    <p:extLst>
      <p:ext uri="{BB962C8B-B14F-4D97-AF65-F5344CB8AC3E}">
        <p14:creationId xmlns:p14="http://schemas.microsoft.com/office/powerpoint/2010/main" val="1108292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36FB7D-CEA6-BC45-8D51-3F61756EEE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47034" y="223518"/>
            <a:ext cx="3868340" cy="657109"/>
          </a:xfrm>
          <a:solidFill>
            <a:srgbClr val="0070C0"/>
          </a:solidFill>
        </p:spPr>
        <p:txBody>
          <a:bodyPr>
            <a:norm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</a:rPr>
              <a:t>Precorrection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46888B-CC1E-FF4E-AE39-87EA27D65D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93920" y="919731"/>
            <a:ext cx="4260028" cy="5018537"/>
          </a:xfrm>
        </p:spPr>
        <p:txBody>
          <a:bodyPr>
            <a:noAutofit/>
          </a:bodyPr>
          <a:lstStyle/>
          <a:p>
            <a:pPr marL="285750" indent="-285750">
              <a:spcBef>
                <a:spcPts val="1400"/>
              </a:spcBef>
              <a:spcAft>
                <a:spcPts val="1400"/>
              </a:spcAft>
            </a:pPr>
            <a:r>
              <a:rPr lang="en-US" sz="2400" b="1" dirty="0">
                <a:solidFill>
                  <a:srgbClr val="42A49E"/>
                </a:solidFill>
              </a:rPr>
              <a:t>Proactive</a:t>
            </a:r>
          </a:p>
          <a:p>
            <a:pPr marL="285750" indent="-285750">
              <a:spcBef>
                <a:spcPts val="1400"/>
              </a:spcBef>
              <a:spcAft>
                <a:spcPts val="1400"/>
              </a:spcAft>
            </a:pPr>
            <a:r>
              <a:rPr lang="en-AU" sz="2400" b="1" dirty="0">
                <a:solidFill>
                  <a:srgbClr val="0070C0"/>
                </a:solidFill>
              </a:rPr>
              <a:t>Anticipates problem behaviour </a:t>
            </a:r>
          </a:p>
          <a:p>
            <a:pPr marL="285750" indent="-285750">
              <a:spcBef>
                <a:spcPts val="1400"/>
              </a:spcBef>
              <a:spcAft>
                <a:spcPts val="1400"/>
              </a:spcAft>
            </a:pPr>
            <a:r>
              <a:rPr lang="en-US" sz="2400" b="1" dirty="0">
                <a:solidFill>
                  <a:srgbClr val="42A49E"/>
                </a:solidFill>
              </a:rPr>
              <a:t>Focuses </a:t>
            </a:r>
            <a:r>
              <a:rPr lang="en-AU" sz="2400" b="1" dirty="0">
                <a:solidFill>
                  <a:srgbClr val="42A49E"/>
                </a:solidFill>
              </a:rPr>
              <a:t>what to do</a:t>
            </a:r>
          </a:p>
          <a:p>
            <a:pPr marL="285750" indent="-285750">
              <a:spcBef>
                <a:spcPts val="1400"/>
              </a:spcBef>
              <a:spcAft>
                <a:spcPts val="1400"/>
              </a:spcAft>
            </a:pPr>
            <a:r>
              <a:rPr lang="en-US" sz="2400" b="1" dirty="0">
                <a:solidFill>
                  <a:srgbClr val="0070C0"/>
                </a:solidFill>
              </a:rPr>
              <a:t>Involves a positive interaction with the child</a:t>
            </a:r>
          </a:p>
          <a:p>
            <a:pPr marL="285750" indent="-285750">
              <a:spcBef>
                <a:spcPts val="1400"/>
              </a:spcBef>
              <a:spcAft>
                <a:spcPts val="1400"/>
              </a:spcAft>
            </a:pPr>
            <a:r>
              <a:rPr lang="en-US" sz="2400" b="1" dirty="0">
                <a:solidFill>
                  <a:srgbClr val="42A49E"/>
                </a:solidFill>
              </a:rPr>
              <a:t>“Remember to put all of your rubbish in the bin before you go and play”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D76886-97B8-6442-999B-2155DFC348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09577" y="223519"/>
            <a:ext cx="3887391" cy="657109"/>
          </a:xfrm>
          <a:solidFill>
            <a:schemeClr val="accent1"/>
          </a:solidFill>
        </p:spPr>
        <p:txBody>
          <a:bodyPr>
            <a:norm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</a:rPr>
              <a:t>Correction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F35D4C3-1091-704F-9322-D437D44D9A9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66226" y="919731"/>
            <a:ext cx="4389120" cy="5018537"/>
          </a:xfrm>
        </p:spPr>
        <p:txBody>
          <a:bodyPr>
            <a:noAutofit/>
          </a:bodyPr>
          <a:lstStyle/>
          <a:p>
            <a:pPr marL="285750" indent="-285750">
              <a:spcBef>
                <a:spcPts val="1400"/>
              </a:spcBef>
              <a:spcAft>
                <a:spcPts val="1400"/>
              </a:spcAft>
            </a:pPr>
            <a:r>
              <a:rPr lang="en-AU" sz="2400" b="1" dirty="0">
                <a:solidFill>
                  <a:srgbClr val="42A49E"/>
                </a:solidFill>
              </a:rPr>
              <a:t>Reactive</a:t>
            </a:r>
          </a:p>
          <a:p>
            <a:pPr marL="285750" indent="-285750">
              <a:spcBef>
                <a:spcPts val="1400"/>
              </a:spcBef>
              <a:spcAft>
                <a:spcPts val="1400"/>
              </a:spcAft>
            </a:pPr>
            <a:r>
              <a:rPr lang="en-AU" sz="2400" b="1" dirty="0">
                <a:solidFill>
                  <a:srgbClr val="0070C0"/>
                </a:solidFill>
              </a:rPr>
              <a:t>Waits for the problem behaviour to happen</a:t>
            </a:r>
          </a:p>
          <a:p>
            <a:pPr marL="285750" indent="-285750">
              <a:spcBef>
                <a:spcPts val="1400"/>
              </a:spcBef>
              <a:spcAft>
                <a:spcPts val="1400"/>
              </a:spcAft>
            </a:pPr>
            <a:r>
              <a:rPr lang="en-AU" sz="2400" b="1" dirty="0">
                <a:solidFill>
                  <a:srgbClr val="42A49E"/>
                </a:solidFill>
              </a:rPr>
              <a:t>Focuses on what not to do</a:t>
            </a:r>
          </a:p>
          <a:p>
            <a:pPr marL="285750" indent="-285750">
              <a:spcBef>
                <a:spcPts val="1400"/>
              </a:spcBef>
              <a:spcAft>
                <a:spcPts val="1400"/>
              </a:spcAft>
            </a:pPr>
            <a:r>
              <a:rPr lang="en-AU" sz="2400" b="1" dirty="0">
                <a:solidFill>
                  <a:srgbClr val="0070C0"/>
                </a:solidFill>
              </a:rPr>
              <a:t>Involves a negative interaction with the child</a:t>
            </a:r>
          </a:p>
          <a:p>
            <a:pPr marL="285750" indent="-285750">
              <a:spcBef>
                <a:spcPts val="1400"/>
              </a:spcBef>
              <a:spcAft>
                <a:spcPts val="1400"/>
              </a:spcAft>
            </a:pPr>
            <a:r>
              <a:rPr lang="en-AU" sz="2400" b="1" dirty="0">
                <a:solidFill>
                  <a:srgbClr val="42A49E"/>
                </a:solidFill>
              </a:rPr>
              <a:t>“Go back and pick up your rubbish!”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F427423-8031-F04F-961E-D31C5F578D4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3949" r="7328"/>
          <a:stretch/>
        </p:blipFill>
        <p:spPr>
          <a:xfrm>
            <a:off x="3496962" y="4805082"/>
            <a:ext cx="1556951" cy="1335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2027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E4A809D5-3600-46D4-A466-67F2349A5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91490" y="2316480"/>
            <a:ext cx="3429000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D60CC9-590E-C34E-92E2-D4BFD88152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1490" y="2575034"/>
            <a:ext cx="3840085" cy="3462228"/>
          </a:xfrm>
        </p:spPr>
        <p:txBody>
          <a:bodyPr anchorCtr="0">
            <a:normAutofit/>
          </a:bodyPr>
          <a:lstStyle/>
          <a:p>
            <a:pPr marL="0" indent="0">
              <a:buNone/>
            </a:pPr>
            <a:r>
              <a:rPr lang="en-US" sz="2000" dirty="0"/>
              <a:t>The use of precorrections sets children up to be successful and then gives them credit for it! 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That’s what good educators do!</a:t>
            </a:r>
          </a:p>
          <a:p>
            <a:pPr marL="0" indent="0">
              <a:buNone/>
            </a:pPr>
            <a:r>
              <a:rPr lang="en-US" sz="2000" i="1" dirty="0"/>
              <a:t>Terry Scott 2017</a:t>
            </a:r>
          </a:p>
        </p:txBody>
      </p:sp>
      <p:pic>
        <p:nvPicPr>
          <p:cNvPr id="2" name="Picture 1" descr="A person that is standing in the grass&#10;&#10;Description automatically generated">
            <a:extLst>
              <a:ext uri="{FF2B5EF4-FFF2-40B4-BE49-F238E27FC236}">
                <a16:creationId xmlns:a16="http://schemas.microsoft.com/office/drawing/2014/main" id="{EFB0A201-E9CB-2640-8472-B5187E353DD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" b="3321"/>
          <a:stretch/>
        </p:blipFill>
        <p:spPr>
          <a:xfrm>
            <a:off x="4409136" y="10"/>
            <a:ext cx="4734863" cy="6857987"/>
          </a:xfrm>
          <a:custGeom>
            <a:avLst/>
            <a:gdLst>
              <a:gd name="connsiteX0" fmla="*/ 65565 w 6313150"/>
              <a:gd name="connsiteY0" fmla="*/ 0 h 6857997"/>
              <a:gd name="connsiteX1" fmla="*/ 6313150 w 6313150"/>
              <a:gd name="connsiteY1" fmla="*/ 0 h 6857997"/>
              <a:gd name="connsiteX2" fmla="*/ 6313150 w 6313150"/>
              <a:gd name="connsiteY2" fmla="*/ 6857997 h 6857997"/>
              <a:gd name="connsiteX3" fmla="*/ 3293946 w 6313150"/>
              <a:gd name="connsiteY3" fmla="*/ 6857997 h 6857997"/>
              <a:gd name="connsiteX4" fmla="*/ 3235857 w 6313150"/>
              <a:gd name="connsiteY4" fmla="*/ 6823061 h 6857997"/>
              <a:gd name="connsiteX5" fmla="*/ 0 w 6313150"/>
              <a:gd name="connsiteY5" fmla="*/ 951803 h 6857997"/>
              <a:gd name="connsiteX6" fmla="*/ 31536 w 6313150"/>
              <a:gd name="connsiteY6" fmla="*/ 285771 h 685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13150" h="6857997">
                <a:moveTo>
                  <a:pt x="65565" y="0"/>
                </a:moveTo>
                <a:lnTo>
                  <a:pt x="6313150" y="0"/>
                </a:lnTo>
                <a:lnTo>
                  <a:pt x="6313150" y="6857997"/>
                </a:lnTo>
                <a:lnTo>
                  <a:pt x="3293946" y="6857997"/>
                </a:lnTo>
                <a:lnTo>
                  <a:pt x="3235857" y="6823061"/>
                </a:lnTo>
                <a:cubicBezTo>
                  <a:pt x="1291240" y="5592803"/>
                  <a:pt x="0" y="3423096"/>
                  <a:pt x="0" y="951803"/>
                </a:cubicBezTo>
                <a:cubicBezTo>
                  <a:pt x="0" y="727140"/>
                  <a:pt x="10673" y="504970"/>
                  <a:pt x="31536" y="285771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65808594"/>
      </p:ext>
    </p:extLst>
  </p:cSld>
  <p:clrMapOvr>
    <a:masterClrMapping/>
  </p:clrMapOvr>
  <p:transition spd="med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1"/>
          <p:cNvSpPr>
            <a:spLocks noGrp="1" noChangeArrowheads="1"/>
          </p:cNvSpPr>
          <p:nvPr>
            <p:ph type="title"/>
          </p:nvPr>
        </p:nvSpPr>
        <p:spPr>
          <a:xfrm>
            <a:off x="628650" y="170878"/>
            <a:ext cx="7886700" cy="1325563"/>
          </a:xfrm>
        </p:spPr>
        <p:txBody>
          <a:bodyPr/>
          <a:lstStyle/>
          <a:p>
            <a:r>
              <a:rPr lang="en-US" altLang="en-US" b="1" dirty="0"/>
              <a:t>Precorrection Key Features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2A1E88-171D-284E-8E76-6DFE24B0C5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5980" y="537796"/>
            <a:ext cx="8772041" cy="4351338"/>
          </a:xfrm>
        </p:spPr>
        <p:txBody>
          <a:bodyPr>
            <a:noAutofit/>
          </a:bodyPr>
          <a:lstStyle/>
          <a:p>
            <a:pPr marL="1028700" lvl="3" indent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  <a:defRPr/>
            </a:pPr>
            <a:endParaRPr lang="en-US" sz="3600" b="1" dirty="0">
              <a:solidFill>
                <a:srgbClr val="42A49E"/>
              </a:solidFill>
            </a:endParaRPr>
          </a:p>
          <a:p>
            <a:pPr>
              <a:lnSpc>
                <a:spcPct val="100000"/>
              </a:lnSpc>
              <a:spcBef>
                <a:spcPts val="1800"/>
              </a:spcBef>
              <a:spcAft>
                <a:spcPts val="1800"/>
              </a:spcAft>
              <a:defRPr/>
            </a:pPr>
            <a:r>
              <a:rPr lang="en-US" sz="3600" b="1" dirty="0">
                <a:solidFill>
                  <a:srgbClr val="42A49E"/>
                </a:solidFill>
              </a:rPr>
              <a:t>Anticipate and plan ahead</a:t>
            </a:r>
          </a:p>
          <a:p>
            <a:pPr>
              <a:lnSpc>
                <a:spcPct val="100000"/>
              </a:lnSpc>
              <a:spcBef>
                <a:spcPts val="1800"/>
              </a:spcBef>
              <a:spcAft>
                <a:spcPts val="1800"/>
              </a:spcAft>
              <a:defRPr/>
            </a:pPr>
            <a:r>
              <a:rPr lang="en-US" sz="3600" b="1" dirty="0">
                <a:solidFill>
                  <a:srgbClr val="42A49E"/>
                </a:solidFill>
              </a:rPr>
              <a:t>Deliver precorrections prior to an activity or transition </a:t>
            </a:r>
          </a:p>
          <a:p>
            <a:pPr>
              <a:lnSpc>
                <a:spcPct val="100000"/>
              </a:lnSpc>
              <a:spcBef>
                <a:spcPts val="1800"/>
              </a:spcBef>
              <a:spcAft>
                <a:spcPts val="1800"/>
              </a:spcAft>
              <a:defRPr/>
            </a:pPr>
            <a:r>
              <a:rPr lang="en-US" sz="3600" b="1" dirty="0" err="1">
                <a:solidFill>
                  <a:srgbClr val="42A49E"/>
                </a:solidFill>
              </a:rPr>
              <a:t>Precorrect</a:t>
            </a:r>
            <a:r>
              <a:rPr lang="en-US" sz="3600" b="1" dirty="0">
                <a:solidFill>
                  <a:srgbClr val="42A49E"/>
                </a:solidFill>
              </a:rPr>
              <a:t> for what to do</a:t>
            </a:r>
          </a:p>
        </p:txBody>
      </p:sp>
      <p:sp>
        <p:nvSpPr>
          <p:cNvPr id="4" name="Oval Callout 3">
            <a:extLst>
              <a:ext uri="{FF2B5EF4-FFF2-40B4-BE49-F238E27FC236}">
                <a16:creationId xmlns:a16="http://schemas.microsoft.com/office/drawing/2014/main" id="{F687EDAE-B89B-DD4C-985D-535EB4AB4755}"/>
              </a:ext>
            </a:extLst>
          </p:cNvPr>
          <p:cNvSpPr/>
          <p:nvPr/>
        </p:nvSpPr>
        <p:spPr>
          <a:xfrm>
            <a:off x="6078071" y="3052375"/>
            <a:ext cx="2804645" cy="1999281"/>
          </a:xfrm>
          <a:prstGeom prst="wedgeEllipseCallout">
            <a:avLst>
              <a:gd name="adj1" fmla="val -71847"/>
              <a:gd name="adj2" fmla="val 64652"/>
            </a:avLst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A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Remember we use our quiet voices during rest time.”</a:t>
            </a: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1760513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1">
            <a:extLst>
              <a:ext uri="{FF2B5EF4-FFF2-40B4-BE49-F238E27FC236}">
                <a16:creationId xmlns:a16="http://schemas.microsoft.com/office/drawing/2014/main" id="{814C5335-F06F-E845-B153-EADEED1621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4800" b="1" dirty="0"/>
              <a:t>Types of Precorrection </a:t>
            </a:r>
            <a:br>
              <a:rPr lang="en-US" altLang="en-US" b="1" dirty="0"/>
            </a:br>
            <a:r>
              <a:rPr lang="en-US" altLang="en-US" sz="2400" b="1" dirty="0"/>
              <a:t>(</a:t>
            </a:r>
            <a:r>
              <a:rPr lang="en-US" altLang="en-US" sz="2400" b="1" dirty="0" err="1"/>
              <a:t>Neitzel</a:t>
            </a:r>
            <a:r>
              <a:rPr lang="en-US" altLang="en-US" sz="2400" b="1" dirty="0"/>
              <a:t> &amp; </a:t>
            </a:r>
            <a:r>
              <a:rPr lang="en-US" altLang="en-US" sz="2400" b="1" dirty="0" err="1"/>
              <a:t>Wolery</a:t>
            </a:r>
            <a:r>
              <a:rPr lang="en-US" altLang="en-US" sz="2400" b="1" dirty="0"/>
              <a:t>, 2010)</a:t>
            </a:r>
            <a:endParaRPr lang="en-US" altLang="en-US" b="1" dirty="0"/>
          </a:p>
        </p:txBody>
      </p:sp>
      <p:sp>
        <p:nvSpPr>
          <p:cNvPr id="29698" name="Content Placeholder 2">
            <a:extLst>
              <a:ext uri="{FF2B5EF4-FFF2-40B4-BE49-F238E27FC236}">
                <a16:creationId xmlns:a16="http://schemas.microsoft.com/office/drawing/2014/main" id="{C2342F69-FC9A-1642-8449-E1245109F18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87238" y="1872595"/>
            <a:ext cx="8156762" cy="4351338"/>
          </a:xfrm>
        </p:spPr>
        <p:txBody>
          <a:bodyPr>
            <a:normAutofit/>
          </a:bodyPr>
          <a:lstStyle/>
          <a:p>
            <a:pPr marL="1346200" indent="-1301750">
              <a:spcBef>
                <a:spcPts val="2200"/>
              </a:spcBef>
              <a:spcAft>
                <a:spcPts val="2400"/>
              </a:spcAft>
              <a:buFont typeface="+mj-lt"/>
              <a:buAutoNum type="arabicPeriod"/>
            </a:pPr>
            <a:r>
              <a:rPr lang="en-US" altLang="en-US" sz="3600" b="1" dirty="0">
                <a:solidFill>
                  <a:srgbClr val="42A49E"/>
                </a:solidFill>
              </a:rPr>
              <a:t>Verbal</a:t>
            </a:r>
            <a:r>
              <a:rPr lang="en-US" altLang="en-US" sz="3600" dirty="0">
                <a:solidFill>
                  <a:srgbClr val="42A49E"/>
                </a:solidFill>
              </a:rPr>
              <a:t> </a:t>
            </a:r>
            <a:endParaRPr lang="en-US" altLang="en-US" sz="3600" b="1" dirty="0">
              <a:solidFill>
                <a:srgbClr val="42A49E"/>
              </a:solidFill>
            </a:endParaRPr>
          </a:p>
          <a:p>
            <a:pPr marL="1346200" indent="-1301750">
              <a:spcBef>
                <a:spcPts val="2200"/>
              </a:spcBef>
              <a:spcAft>
                <a:spcPts val="2400"/>
              </a:spcAft>
              <a:buFont typeface="+mj-lt"/>
              <a:buAutoNum type="arabicPeriod"/>
            </a:pPr>
            <a:r>
              <a:rPr lang="en-US" altLang="en-US" sz="3600" b="1" dirty="0">
                <a:solidFill>
                  <a:srgbClr val="42A49E"/>
                </a:solidFill>
              </a:rPr>
              <a:t>Visual</a:t>
            </a:r>
            <a:r>
              <a:rPr lang="en-US" altLang="en-US" sz="3600" dirty="0">
                <a:solidFill>
                  <a:srgbClr val="42A49E"/>
                </a:solidFill>
              </a:rPr>
              <a:t> </a:t>
            </a:r>
          </a:p>
          <a:p>
            <a:pPr marL="1346200" indent="-1301750">
              <a:spcBef>
                <a:spcPts val="2200"/>
              </a:spcBef>
              <a:spcAft>
                <a:spcPts val="2400"/>
              </a:spcAft>
              <a:buFont typeface="+mj-lt"/>
              <a:buAutoNum type="arabicPeriod"/>
            </a:pPr>
            <a:r>
              <a:rPr lang="en-US" altLang="en-US" sz="3600" b="1" dirty="0">
                <a:solidFill>
                  <a:srgbClr val="42A49E"/>
                </a:solidFill>
              </a:rPr>
              <a:t>Physical/Gesture/Modelling</a:t>
            </a:r>
            <a:r>
              <a:rPr lang="en-US" altLang="en-US" sz="3600" dirty="0">
                <a:solidFill>
                  <a:srgbClr val="42A49E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30712339"/>
      </p:ext>
    </p:extLst>
  </p:cSld>
  <p:clrMapOvr>
    <a:masterClrMapping/>
  </p:clrMapOvr>
</p:sld>
</file>

<file path=ppt/theme/theme1.xml><?xml version="1.0" encoding="utf-8"?>
<a:theme xmlns:a="http://schemas.openxmlformats.org/drawingml/2006/main" name="rypple_powerpoint master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1079</Words>
  <Application>Microsoft Macintosh PowerPoint</Application>
  <PresentationFormat>On-screen Show (4:3)</PresentationFormat>
  <Paragraphs>131</Paragraphs>
  <Slides>23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Arial</vt:lpstr>
      <vt:lpstr>Calibri</vt:lpstr>
      <vt:lpstr>rypple_powerpoint master</vt:lpstr>
      <vt:lpstr>Regional Community Childcare Development Fund Positive Behaviour Support in Early Childhood</vt:lpstr>
      <vt:lpstr>Phase One Modules</vt:lpstr>
      <vt:lpstr>PowerPoint Presentation</vt:lpstr>
      <vt:lpstr>The ABC of Behaviour</vt:lpstr>
      <vt:lpstr>PowerPoint Presentation</vt:lpstr>
      <vt:lpstr>PowerPoint Presentation</vt:lpstr>
      <vt:lpstr>PowerPoint Presentation</vt:lpstr>
      <vt:lpstr>Precorrection Key Features</vt:lpstr>
      <vt:lpstr>Types of Precorrection  (Neitzel &amp; Wolery, 2010)</vt:lpstr>
      <vt:lpstr>1. Verbal Precorrections</vt:lpstr>
      <vt:lpstr>2. Visual Precorrections</vt:lpstr>
      <vt:lpstr>PowerPoint Presentation</vt:lpstr>
      <vt:lpstr>PowerPoint Presentation</vt:lpstr>
      <vt:lpstr>What Are Challenges of Precorrections?</vt:lpstr>
      <vt:lpstr>Seven Step  Precorrection Planning  Colvin, Sugai &amp; Patching, 1997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Precorrection Practice    Share examples and discuss  each step</vt:lpstr>
      <vt:lpstr>Think time </vt:lpstr>
      <vt:lpstr>Precorrection Practice    Share examples and discuss  each step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Regional Community Childcare Development Fund Positive Behaviour Support in Early Childhood</dc:title>
  <dc:creator>Sharonne Telfer</dc:creator>
  <cp:lastModifiedBy>Sharonne Telfer</cp:lastModifiedBy>
  <cp:revision>15</cp:revision>
  <dcterms:created xsi:type="dcterms:W3CDTF">2019-05-06T23:56:12Z</dcterms:created>
  <dcterms:modified xsi:type="dcterms:W3CDTF">2019-05-08T00:44:51Z</dcterms:modified>
</cp:coreProperties>
</file>