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1"/>
  </p:notesMasterIdLst>
  <p:handoutMasterIdLst>
    <p:handoutMasterId r:id="rId42"/>
  </p:handoutMasterIdLst>
  <p:sldIdLst>
    <p:sldId id="926" r:id="rId2"/>
    <p:sldId id="855" r:id="rId3"/>
    <p:sldId id="927" r:id="rId4"/>
    <p:sldId id="290" r:id="rId5"/>
    <p:sldId id="291" r:id="rId6"/>
    <p:sldId id="293" r:id="rId7"/>
    <p:sldId id="278" r:id="rId8"/>
    <p:sldId id="279" r:id="rId9"/>
    <p:sldId id="903" r:id="rId10"/>
    <p:sldId id="259" r:id="rId11"/>
    <p:sldId id="257" r:id="rId12"/>
    <p:sldId id="261" r:id="rId13"/>
    <p:sldId id="377" r:id="rId14"/>
    <p:sldId id="264" r:id="rId15"/>
    <p:sldId id="378" r:id="rId16"/>
    <p:sldId id="269" r:id="rId17"/>
    <p:sldId id="270" r:id="rId18"/>
    <p:sldId id="272" r:id="rId19"/>
    <p:sldId id="268" r:id="rId20"/>
    <p:sldId id="271" r:id="rId21"/>
    <p:sldId id="379" r:id="rId22"/>
    <p:sldId id="392" r:id="rId23"/>
    <p:sldId id="380" r:id="rId24"/>
    <p:sldId id="275" r:id="rId25"/>
    <p:sldId id="273" r:id="rId26"/>
    <p:sldId id="274" r:id="rId27"/>
    <p:sldId id="381" r:id="rId28"/>
    <p:sldId id="393" r:id="rId29"/>
    <p:sldId id="382" r:id="rId30"/>
    <p:sldId id="383" r:id="rId31"/>
    <p:sldId id="384" r:id="rId32"/>
    <p:sldId id="276" r:id="rId33"/>
    <p:sldId id="390" r:id="rId34"/>
    <p:sldId id="375" r:id="rId35"/>
    <p:sldId id="376" r:id="rId36"/>
    <p:sldId id="385" r:id="rId37"/>
    <p:sldId id="386" r:id="rId38"/>
    <p:sldId id="904" r:id="rId39"/>
    <p:sldId id="905" r:id="rId4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A49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566"/>
    <p:restoredTop sz="92366"/>
  </p:normalViewPr>
  <p:slideViewPr>
    <p:cSldViewPr snapToGrid="0" snapToObjects="1">
      <p:cViewPr varScale="1">
        <p:scale>
          <a:sx n="59" d="100"/>
          <a:sy n="59" d="100"/>
        </p:scale>
        <p:origin x="1160" y="192"/>
      </p:cViewPr>
      <p:guideLst/>
    </p:cSldViewPr>
  </p:slideViewPr>
  <p:notesTextViewPr>
    <p:cViewPr>
      <p:scale>
        <a:sx n="1" d="1"/>
        <a:sy n="1" d="1"/>
      </p:scale>
      <p:origin x="0" y="0"/>
    </p:cViewPr>
  </p:notesTextViewPr>
  <p:sorterViewPr>
    <p:cViewPr>
      <p:scale>
        <a:sx n="160" d="100"/>
        <a:sy n="160" d="100"/>
      </p:scale>
      <p:origin x="0" y="0"/>
    </p:cViewPr>
  </p:sorter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notesMaster" Target="notesMasters/notesMaster1.xml"/><Relationship Id="rId42" Type="http://schemas.openxmlformats.org/officeDocument/2006/relationships/handoutMaster" Target="handoutMasters/handoutMaster1.xml"/><Relationship Id="rId43" Type="http://schemas.openxmlformats.org/officeDocument/2006/relationships/presProps" Target="presProps.xml"/><Relationship Id="rId44" Type="http://schemas.openxmlformats.org/officeDocument/2006/relationships/viewProps" Target="viewProps.xml"/><Relationship Id="rId4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27870DF-798B-8F4E-BF2D-6C5EB44B9FC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AU"/>
              <a:t>This is a draft document in development and supported by the State Government’s Royalties for Regions program and the Department of Communities.</a:t>
            </a:r>
            <a:endParaRPr lang="en-US"/>
          </a:p>
        </p:txBody>
      </p:sp>
      <p:sp>
        <p:nvSpPr>
          <p:cNvPr id="3" name="Date Placeholder 2">
            <a:extLst>
              <a:ext uri="{FF2B5EF4-FFF2-40B4-BE49-F238E27FC236}">
                <a16:creationId xmlns="" xmlns:a16="http://schemas.microsoft.com/office/drawing/2014/main" id="{319E70D7-3FA1-7048-9556-9E935EFCC42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8E260EA-CE33-5443-82B1-85414AA8ED31}" type="datetimeFigureOut">
              <a:rPr lang="en-US" smtClean="0"/>
              <a:t>5/10/19</a:t>
            </a:fld>
            <a:endParaRPr lang="en-US"/>
          </a:p>
        </p:txBody>
      </p:sp>
      <p:sp>
        <p:nvSpPr>
          <p:cNvPr id="4" name="Footer Placeholder 3">
            <a:extLst>
              <a:ext uri="{FF2B5EF4-FFF2-40B4-BE49-F238E27FC236}">
                <a16:creationId xmlns="" xmlns:a16="http://schemas.microsoft.com/office/drawing/2014/main" id="{7FB862C6-0762-CE4C-97E7-D5D26430DFD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AU"/>
              <a:t>This is a draft document in development and supported by the State Government’s Royalties for Regions program and the Department of Communities.</a:t>
            </a:r>
            <a:endParaRPr lang="en-US"/>
          </a:p>
        </p:txBody>
      </p:sp>
      <p:sp>
        <p:nvSpPr>
          <p:cNvPr id="5" name="Slide Number Placeholder 4">
            <a:extLst>
              <a:ext uri="{FF2B5EF4-FFF2-40B4-BE49-F238E27FC236}">
                <a16:creationId xmlns="" xmlns:a16="http://schemas.microsoft.com/office/drawing/2014/main" id="{8C60C09C-4834-524E-B817-A3D71E38A04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BECAB59-09D3-054E-96CB-18D6E4607FCA}" type="slidenum">
              <a:rPr lang="en-US" smtClean="0"/>
              <a:t>‹#›</a:t>
            </a:fld>
            <a:endParaRPr lang="en-US"/>
          </a:p>
        </p:txBody>
      </p:sp>
    </p:spTree>
    <p:extLst>
      <p:ext uri="{BB962C8B-B14F-4D97-AF65-F5344CB8AC3E}">
        <p14:creationId xmlns:p14="http://schemas.microsoft.com/office/powerpoint/2010/main" val="3684068226"/>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charset="0"/>
              </a:defRPr>
            </a:lvl1pPr>
          </a:lstStyle>
          <a:p>
            <a:r>
              <a:rPr lang="en-AU"/>
              <a:t>This is a draft document in development and supported by the State Government’s Royalties for Regions program and the Department of Communities.</a:t>
            </a:r>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charset="0"/>
              </a:defRPr>
            </a:lvl1pPr>
          </a:lstStyle>
          <a:p>
            <a:fld id="{A32FF6EA-0DA4-B541-860A-1D2D292B8CFA}" type="datetimeFigureOut">
              <a:rPr lang="en-US" smtClean="0"/>
              <a:pPr/>
              <a:t>5/10/19</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charset="0"/>
              </a:defRPr>
            </a:lvl1pPr>
          </a:lstStyle>
          <a:p>
            <a:r>
              <a:rPr lang="en-AU"/>
              <a:t>This is a draft document in development and supported by the State Government’s Royalties for Regions program and the Department of Communities.</a:t>
            </a:r>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charset="0"/>
              </a:defRPr>
            </a:lvl1pPr>
          </a:lstStyle>
          <a:p>
            <a:fld id="{1030BF05-D44B-1F48-A461-F3D3367A313C}" type="slidenum">
              <a:rPr lang="en-US" smtClean="0"/>
              <a:pPr/>
              <a:t>‹#›</a:t>
            </a:fld>
            <a:endParaRPr lang="en-US" dirty="0"/>
          </a:p>
        </p:txBody>
      </p:sp>
    </p:spTree>
    <p:extLst>
      <p:ext uri="{BB962C8B-B14F-4D97-AF65-F5344CB8AC3E}">
        <p14:creationId xmlns:p14="http://schemas.microsoft.com/office/powerpoint/2010/main" val="1865949525"/>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b="0" i="0" kern="1200">
        <a:solidFill>
          <a:schemeClr val="tx1"/>
        </a:solidFill>
        <a:latin typeface="Arial" charset="0"/>
        <a:ea typeface="+mn-ea"/>
        <a:cs typeface="+mn-cs"/>
      </a:defRPr>
    </a:lvl1pPr>
    <a:lvl2pPr marL="457200" algn="l" defTabSz="914400" rtl="0" eaLnBrk="1" latinLnBrk="0" hangingPunct="1">
      <a:defRPr sz="1200" b="0" i="0" kern="1200">
        <a:solidFill>
          <a:schemeClr val="tx1"/>
        </a:solidFill>
        <a:latin typeface="Arial" charset="0"/>
        <a:ea typeface="+mn-ea"/>
        <a:cs typeface="+mn-cs"/>
      </a:defRPr>
    </a:lvl2pPr>
    <a:lvl3pPr marL="914400" algn="l" defTabSz="914400" rtl="0" eaLnBrk="1" latinLnBrk="0" hangingPunct="1">
      <a:defRPr sz="1200" b="0" i="0" kern="1200">
        <a:solidFill>
          <a:schemeClr val="tx1"/>
        </a:solidFill>
        <a:latin typeface="Arial" charset="0"/>
        <a:ea typeface="+mn-ea"/>
        <a:cs typeface="+mn-cs"/>
      </a:defRPr>
    </a:lvl3pPr>
    <a:lvl4pPr marL="1371600" algn="l" defTabSz="914400" rtl="0" eaLnBrk="1" latinLnBrk="0" hangingPunct="1">
      <a:defRPr sz="1200" b="0" i="0" kern="1200">
        <a:solidFill>
          <a:schemeClr val="tx1"/>
        </a:solidFill>
        <a:latin typeface="Arial" charset="0"/>
        <a:ea typeface="+mn-ea"/>
        <a:cs typeface="+mn-cs"/>
      </a:defRPr>
    </a:lvl4pPr>
    <a:lvl5pPr marL="1828800" algn="l" defTabSz="914400" rtl="0" eaLnBrk="1" latinLnBrk="0" hangingPunct="1">
      <a:defRPr sz="1200" b="0" i="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r>
              <a:rPr lang="en-AU"/>
              <a:t>This is a draft document in development and supported by the State Government’s Royalties for Regions program and the Department of Communities.</a:t>
            </a:r>
            <a:endParaRPr lang="en-US" dirty="0"/>
          </a:p>
        </p:txBody>
      </p:sp>
      <p:sp>
        <p:nvSpPr>
          <p:cNvPr id="5" name="Footer Placeholder 4"/>
          <p:cNvSpPr>
            <a:spLocks noGrp="1"/>
          </p:cNvSpPr>
          <p:nvPr>
            <p:ph type="ftr" sz="quarter" idx="4"/>
          </p:nvPr>
        </p:nvSpPr>
        <p:spPr/>
        <p:txBody>
          <a:bodyPr/>
          <a:lstStyle/>
          <a:p>
            <a:r>
              <a:rPr lang="en-AU"/>
              <a:t>This is a draft document in development and supported by the State Government’s Royalties for Regions program and the Department of Communities.</a:t>
            </a:r>
            <a:endParaRPr lang="en-US" dirty="0"/>
          </a:p>
        </p:txBody>
      </p:sp>
      <p:sp>
        <p:nvSpPr>
          <p:cNvPr id="6" name="Slide Number Placeholder 5"/>
          <p:cNvSpPr>
            <a:spLocks noGrp="1"/>
          </p:cNvSpPr>
          <p:nvPr>
            <p:ph type="sldNum" sz="quarter" idx="5"/>
          </p:nvPr>
        </p:nvSpPr>
        <p:spPr/>
        <p:txBody>
          <a:bodyPr/>
          <a:lstStyle/>
          <a:p>
            <a:fld id="{2E6D50D8-052F-AE4D-AE01-EEB5FDABBB2F}" type="slidenum">
              <a:rPr lang="en-US" smtClean="0"/>
              <a:pPr/>
              <a:t>1</a:t>
            </a:fld>
            <a:endParaRPr lang="en-US" dirty="0"/>
          </a:p>
        </p:txBody>
      </p:sp>
    </p:spTree>
    <p:extLst>
      <p:ext uri="{BB962C8B-B14F-4D97-AF65-F5344CB8AC3E}">
        <p14:creationId xmlns:p14="http://schemas.microsoft.com/office/powerpoint/2010/main" val="26985356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1E9F1D-4CF6-224F-98F9-0571AF43D548}" type="slidenum">
              <a:rPr lang="en-US" smtClean="0"/>
              <a:t>7</a:t>
            </a:fld>
            <a:endParaRPr lang="en-US"/>
          </a:p>
        </p:txBody>
      </p:sp>
      <p:sp>
        <p:nvSpPr>
          <p:cNvPr id="5" name="Footer Placeholder 4">
            <a:extLst>
              <a:ext uri="{FF2B5EF4-FFF2-40B4-BE49-F238E27FC236}">
                <a16:creationId xmlns="" xmlns:a16="http://schemas.microsoft.com/office/drawing/2014/main" id="{91D01A7A-8381-724C-B5F1-61DC2A24A69F}"/>
              </a:ext>
            </a:extLst>
          </p:cNvPr>
          <p:cNvSpPr>
            <a:spLocks noGrp="1"/>
          </p:cNvSpPr>
          <p:nvPr>
            <p:ph type="ftr" sz="quarter" idx="4"/>
          </p:nvPr>
        </p:nvSpPr>
        <p:spPr/>
        <p:txBody>
          <a:bodyPr/>
          <a:lstStyle/>
          <a:p>
            <a:r>
              <a:rPr lang="en-AU"/>
              <a:t>This is a draft document in development and supported by the State Government’s Royalties for Regions program and the Department of Communities.</a:t>
            </a:r>
            <a:endParaRPr lang="en-US" dirty="0"/>
          </a:p>
        </p:txBody>
      </p:sp>
      <p:sp>
        <p:nvSpPr>
          <p:cNvPr id="6" name="Header Placeholder 5">
            <a:extLst>
              <a:ext uri="{FF2B5EF4-FFF2-40B4-BE49-F238E27FC236}">
                <a16:creationId xmlns="" xmlns:a16="http://schemas.microsoft.com/office/drawing/2014/main" id="{32CC9BCE-4001-1641-B64D-D8D503C686A3}"/>
              </a:ext>
            </a:extLst>
          </p:cNvPr>
          <p:cNvSpPr>
            <a:spLocks noGrp="1"/>
          </p:cNvSpPr>
          <p:nvPr>
            <p:ph type="hdr" sz="quarter"/>
          </p:nvPr>
        </p:nvSpPr>
        <p:spPr/>
        <p:txBody>
          <a:bodyPr/>
          <a:lstStyle/>
          <a:p>
            <a:r>
              <a:rPr lang="en-AU"/>
              <a:t>This is a draft document in development and supported by the State Government’s Royalties for Regions program and the Department of Communities.</a:t>
            </a:r>
            <a:endParaRPr lang="en-US" dirty="0"/>
          </a:p>
        </p:txBody>
      </p:sp>
    </p:spTree>
    <p:extLst>
      <p:ext uri="{BB962C8B-B14F-4D97-AF65-F5344CB8AC3E}">
        <p14:creationId xmlns:p14="http://schemas.microsoft.com/office/powerpoint/2010/main" val="13657357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charset="0"/>
                <a:ea typeface="ＭＳ Ｐゴシック" charset="-128"/>
              </a:defRPr>
            </a:lvl1pPr>
            <a:lvl2pPr marL="742950" indent="-285750">
              <a:defRPr>
                <a:solidFill>
                  <a:schemeClr val="tx1"/>
                </a:solidFill>
                <a:latin typeface="Calibri" charset="0"/>
                <a:ea typeface="ＭＳ Ｐゴシック" charset="-128"/>
              </a:defRPr>
            </a:lvl2pPr>
            <a:lvl3pPr marL="1143000" indent="-228600">
              <a:defRPr>
                <a:solidFill>
                  <a:schemeClr val="tx1"/>
                </a:solidFill>
                <a:latin typeface="Calibri" charset="0"/>
                <a:ea typeface="ＭＳ Ｐゴシック" charset="-128"/>
              </a:defRPr>
            </a:lvl3pPr>
            <a:lvl4pPr marL="1600200" indent="-228600">
              <a:defRPr>
                <a:solidFill>
                  <a:schemeClr val="tx1"/>
                </a:solidFill>
                <a:latin typeface="Calibri" charset="0"/>
                <a:ea typeface="ＭＳ Ｐゴシック" charset="-128"/>
              </a:defRPr>
            </a:lvl4pPr>
            <a:lvl5pPr marL="2057400" indent="-228600">
              <a:defRPr>
                <a:solidFill>
                  <a:schemeClr val="tx1"/>
                </a:solidFill>
                <a:latin typeface="Calibri" charset="0"/>
                <a:ea typeface="ＭＳ Ｐゴシック" charset="-128"/>
              </a:defRPr>
            </a:lvl5pPr>
            <a:lvl6pPr marL="2514600" indent="-228600" defTabSz="457200" fontAlgn="base">
              <a:spcBef>
                <a:spcPct val="0"/>
              </a:spcBef>
              <a:spcAft>
                <a:spcPct val="0"/>
              </a:spcAft>
              <a:defRPr>
                <a:solidFill>
                  <a:schemeClr val="tx1"/>
                </a:solidFill>
                <a:latin typeface="Calibri" charset="0"/>
                <a:ea typeface="ＭＳ Ｐゴシック" charset="-128"/>
              </a:defRPr>
            </a:lvl6pPr>
            <a:lvl7pPr marL="2971800" indent="-228600" defTabSz="457200" fontAlgn="base">
              <a:spcBef>
                <a:spcPct val="0"/>
              </a:spcBef>
              <a:spcAft>
                <a:spcPct val="0"/>
              </a:spcAft>
              <a:defRPr>
                <a:solidFill>
                  <a:schemeClr val="tx1"/>
                </a:solidFill>
                <a:latin typeface="Calibri" charset="0"/>
                <a:ea typeface="ＭＳ Ｐゴシック" charset="-128"/>
              </a:defRPr>
            </a:lvl7pPr>
            <a:lvl8pPr marL="3429000" indent="-228600" defTabSz="457200" fontAlgn="base">
              <a:spcBef>
                <a:spcPct val="0"/>
              </a:spcBef>
              <a:spcAft>
                <a:spcPct val="0"/>
              </a:spcAft>
              <a:defRPr>
                <a:solidFill>
                  <a:schemeClr val="tx1"/>
                </a:solidFill>
                <a:latin typeface="Calibri" charset="0"/>
                <a:ea typeface="ＭＳ Ｐゴシック" charset="-128"/>
              </a:defRPr>
            </a:lvl8pPr>
            <a:lvl9pPr marL="3886200" indent="-228600" defTabSz="457200" fontAlgn="base">
              <a:spcBef>
                <a:spcPct val="0"/>
              </a:spcBef>
              <a:spcAft>
                <a:spcPct val="0"/>
              </a:spcAft>
              <a:defRPr>
                <a:solidFill>
                  <a:schemeClr val="tx1"/>
                </a:solidFill>
                <a:latin typeface="Calibri" charset="0"/>
                <a:ea typeface="ＭＳ Ｐゴシック" charset="-128"/>
              </a:defRPr>
            </a:lvl9pPr>
          </a:lstStyle>
          <a:p>
            <a:pPr algn="r"/>
            <a:fld id="{E80C499B-3BBA-AA42-AE78-D3865C7530DF}" type="slidenum">
              <a:rPr lang="en-US" altLang="x-none" sz="1200">
                <a:latin typeface="Arial" charset="0"/>
                <a:ea typeface="Arial" charset="0"/>
              </a:rPr>
              <a:pPr algn="r"/>
              <a:t>10</a:t>
            </a:fld>
            <a:endParaRPr lang="en-US" altLang="x-none" sz="1200" dirty="0">
              <a:latin typeface="Arial" charset="0"/>
              <a:ea typeface="Arial" charset="0"/>
            </a:endParaRPr>
          </a:p>
        </p:txBody>
      </p:sp>
      <p:sp>
        <p:nvSpPr>
          <p:cNvPr id="79874" name="Rectangle 2"/>
          <p:cNvSpPr>
            <a:spLocks noGrp="1" noRot="1" noChangeAspect="1" noChangeArrowheads="1" noTextEdit="1"/>
          </p:cNvSpPr>
          <p:nvPr>
            <p:ph type="sldImg"/>
          </p:nvPr>
        </p:nvSpPr>
        <p:spPr bwMode="auto">
          <a:xfrm>
            <a:off x="1371600" y="1143000"/>
            <a:ext cx="4114800" cy="3086100"/>
          </a:xfrm>
          <a:solidFill>
            <a:srgbClr val="FFFFFF"/>
          </a:solidFill>
          <a:ln>
            <a:solidFill>
              <a:srgbClr val="000000"/>
            </a:solidFill>
            <a:miter lim="800000"/>
            <a:headEnd/>
            <a:tailEnd/>
          </a:ln>
        </p:spPr>
      </p:sp>
      <p:sp>
        <p:nvSpPr>
          <p:cNvPr id="79875" name="Rectangle 3"/>
          <p:cNvSpPr>
            <a:spLocks noGrp="1" noChangeArrowheads="1"/>
          </p:cNvSpPr>
          <p:nvPr>
            <p:ph type="body" idx="1"/>
          </p:nvPr>
        </p:nvSpPr>
        <p:spPr bwMode="auto">
          <a:solidFill>
            <a:srgbClr val="FFFFFF"/>
          </a:solidFill>
          <a:ln>
            <a:solidFill>
              <a:srgbClr val="000000"/>
            </a:solidFill>
            <a:miter lim="800000"/>
            <a:headEnd/>
            <a:tailEnd/>
          </a:ln>
        </p:spPr>
        <p:txBody>
          <a:bodyPr wrap="square" numCol="1" anchor="t" anchorCtr="0" compatLnSpc="1">
            <a:prstTxWarp prst="textNoShape">
              <a:avLst/>
            </a:prstTxWarp>
          </a:bodyPr>
          <a:lstStyle/>
          <a:p>
            <a:pPr>
              <a:spcBef>
                <a:spcPct val="0"/>
              </a:spcBef>
            </a:pPr>
            <a:endParaRPr lang="x-none" altLang="x-none">
              <a:latin typeface="Arial" charset="0"/>
            </a:endParaRPr>
          </a:p>
        </p:txBody>
      </p:sp>
      <p:sp>
        <p:nvSpPr>
          <p:cNvPr id="2" name="Footer Placeholder 1">
            <a:extLst>
              <a:ext uri="{FF2B5EF4-FFF2-40B4-BE49-F238E27FC236}">
                <a16:creationId xmlns="" xmlns:a16="http://schemas.microsoft.com/office/drawing/2014/main" id="{CB65471D-1AF7-AE41-BF4F-ABB2A33D64A9}"/>
              </a:ext>
            </a:extLst>
          </p:cNvPr>
          <p:cNvSpPr>
            <a:spLocks noGrp="1"/>
          </p:cNvSpPr>
          <p:nvPr>
            <p:ph type="ftr" sz="quarter" idx="4"/>
          </p:nvPr>
        </p:nvSpPr>
        <p:spPr/>
        <p:txBody>
          <a:bodyPr/>
          <a:lstStyle/>
          <a:p>
            <a:r>
              <a:rPr lang="en-AU"/>
              <a:t>This is a draft document in development and supported by the State Government’s Royalties for Regions program and the Department of Communities.</a:t>
            </a:r>
            <a:endParaRPr lang="en-US" dirty="0"/>
          </a:p>
        </p:txBody>
      </p:sp>
      <p:sp>
        <p:nvSpPr>
          <p:cNvPr id="3" name="Header Placeholder 2">
            <a:extLst>
              <a:ext uri="{FF2B5EF4-FFF2-40B4-BE49-F238E27FC236}">
                <a16:creationId xmlns="" xmlns:a16="http://schemas.microsoft.com/office/drawing/2014/main" id="{16B9035A-3F1D-3443-AA9D-42A541C3A870}"/>
              </a:ext>
            </a:extLst>
          </p:cNvPr>
          <p:cNvSpPr>
            <a:spLocks noGrp="1"/>
          </p:cNvSpPr>
          <p:nvPr>
            <p:ph type="hdr" sz="quarter"/>
          </p:nvPr>
        </p:nvSpPr>
        <p:spPr/>
        <p:txBody>
          <a:bodyPr/>
          <a:lstStyle/>
          <a:p>
            <a:r>
              <a:rPr lang="en-AU"/>
              <a:t>This is a draft document in development and supported by the State Government’s Royalties for Regions program and the Department of Communities.</a:t>
            </a:r>
            <a:endParaRPr lang="en-US" dirty="0"/>
          </a:p>
        </p:txBody>
      </p:sp>
    </p:spTree>
    <p:extLst>
      <p:ext uri="{BB962C8B-B14F-4D97-AF65-F5344CB8AC3E}">
        <p14:creationId xmlns:p14="http://schemas.microsoft.com/office/powerpoint/2010/main" val="13099695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54243" indent="-290093">
              <a:defRPr sz="2400">
                <a:solidFill>
                  <a:schemeClr val="tx1"/>
                </a:solidFill>
                <a:latin typeface="Arial" charset="0"/>
                <a:ea typeface="ＭＳ Ｐゴシック" charset="0"/>
              </a:defRPr>
            </a:lvl2pPr>
            <a:lvl3pPr marL="1160374" indent="-232075">
              <a:defRPr sz="2400">
                <a:solidFill>
                  <a:schemeClr val="tx1"/>
                </a:solidFill>
                <a:latin typeface="Arial" charset="0"/>
                <a:ea typeface="ＭＳ Ｐゴシック" charset="0"/>
              </a:defRPr>
            </a:lvl3pPr>
            <a:lvl4pPr marL="1624523" indent="-232075">
              <a:defRPr sz="2400">
                <a:solidFill>
                  <a:schemeClr val="tx1"/>
                </a:solidFill>
                <a:latin typeface="Arial" charset="0"/>
                <a:ea typeface="ＭＳ Ｐゴシック" charset="0"/>
              </a:defRPr>
            </a:lvl4pPr>
            <a:lvl5pPr marL="2088672" indent="-232075">
              <a:defRPr sz="2400">
                <a:solidFill>
                  <a:schemeClr val="tx1"/>
                </a:solidFill>
                <a:latin typeface="Arial" charset="0"/>
                <a:ea typeface="ＭＳ Ｐゴシック" charset="0"/>
              </a:defRPr>
            </a:lvl5pPr>
            <a:lvl6pPr marL="2552822" indent="-232075" eaLnBrk="0" fontAlgn="base" hangingPunct="0">
              <a:spcBef>
                <a:spcPct val="0"/>
              </a:spcBef>
              <a:spcAft>
                <a:spcPct val="0"/>
              </a:spcAft>
              <a:defRPr sz="2400">
                <a:solidFill>
                  <a:schemeClr val="tx1"/>
                </a:solidFill>
                <a:latin typeface="Arial" charset="0"/>
                <a:ea typeface="ＭＳ Ｐゴシック" charset="0"/>
              </a:defRPr>
            </a:lvl6pPr>
            <a:lvl7pPr marL="3016971" indent="-232075" eaLnBrk="0" fontAlgn="base" hangingPunct="0">
              <a:spcBef>
                <a:spcPct val="0"/>
              </a:spcBef>
              <a:spcAft>
                <a:spcPct val="0"/>
              </a:spcAft>
              <a:defRPr sz="2400">
                <a:solidFill>
                  <a:schemeClr val="tx1"/>
                </a:solidFill>
                <a:latin typeface="Arial" charset="0"/>
                <a:ea typeface="ＭＳ Ｐゴシック" charset="0"/>
              </a:defRPr>
            </a:lvl7pPr>
            <a:lvl8pPr marL="3481121" indent="-232075" eaLnBrk="0" fontAlgn="base" hangingPunct="0">
              <a:spcBef>
                <a:spcPct val="0"/>
              </a:spcBef>
              <a:spcAft>
                <a:spcPct val="0"/>
              </a:spcAft>
              <a:defRPr sz="2400">
                <a:solidFill>
                  <a:schemeClr val="tx1"/>
                </a:solidFill>
                <a:latin typeface="Arial" charset="0"/>
                <a:ea typeface="ＭＳ Ｐゴシック" charset="0"/>
              </a:defRPr>
            </a:lvl8pPr>
            <a:lvl9pPr marL="3945270" indent="-232075" eaLnBrk="0" fontAlgn="base" hangingPunct="0">
              <a:spcBef>
                <a:spcPct val="0"/>
              </a:spcBef>
              <a:spcAft>
                <a:spcPct val="0"/>
              </a:spcAft>
              <a:defRPr sz="2400">
                <a:solidFill>
                  <a:schemeClr val="tx1"/>
                </a:solidFill>
                <a:latin typeface="Arial" charset="0"/>
                <a:ea typeface="ＭＳ Ｐゴシック" charset="0"/>
              </a:defRPr>
            </a:lvl9pPr>
          </a:lstStyle>
          <a:p>
            <a:fld id="{24DA15E2-866F-444E-B333-77F87B1097DC}" type="slidenum">
              <a:rPr lang="en-US" sz="1200">
                <a:solidFill>
                  <a:prstClr val="black"/>
                </a:solidFill>
                <a:ea typeface="Arial" charset="0"/>
                <a:cs typeface="Arial" charset="0"/>
              </a:rPr>
              <a:pPr/>
              <a:t>12</a:t>
            </a:fld>
            <a:endParaRPr lang="en-US" sz="1200" dirty="0">
              <a:solidFill>
                <a:prstClr val="black"/>
              </a:solidFill>
              <a:ea typeface="Arial" charset="0"/>
              <a:cs typeface="Arial" charset="0"/>
            </a:endParaRPr>
          </a:p>
        </p:txBody>
      </p:sp>
      <p:sp>
        <p:nvSpPr>
          <p:cNvPr id="49154" name="Rectangle 2"/>
          <p:cNvSpPr>
            <a:spLocks noGrp="1" noRot="1" noChangeAspect="1" noChangeArrowheads="1" noTextEdit="1"/>
          </p:cNvSpPr>
          <p:nvPr>
            <p:ph type="sldImg"/>
          </p:nvPr>
        </p:nvSpPr>
        <p:spPr>
          <a:xfrm>
            <a:off x="1371600" y="1143000"/>
            <a:ext cx="4114800" cy="3086100"/>
          </a:xfrm>
          <a:ln/>
        </p:spPr>
      </p:sp>
      <p:sp>
        <p:nvSpPr>
          <p:cNvPr id="49155" name="Rectangle 3"/>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sz="1000" i="1" dirty="0"/>
          </a:p>
        </p:txBody>
      </p:sp>
      <p:sp>
        <p:nvSpPr>
          <p:cNvPr id="2" name="Footer Placeholder 1">
            <a:extLst>
              <a:ext uri="{FF2B5EF4-FFF2-40B4-BE49-F238E27FC236}">
                <a16:creationId xmlns="" xmlns:a16="http://schemas.microsoft.com/office/drawing/2014/main" id="{4F5CE1B0-2697-5047-AABF-B50F2A3B67E3}"/>
              </a:ext>
            </a:extLst>
          </p:cNvPr>
          <p:cNvSpPr>
            <a:spLocks noGrp="1"/>
          </p:cNvSpPr>
          <p:nvPr>
            <p:ph type="ftr" sz="quarter" idx="4"/>
          </p:nvPr>
        </p:nvSpPr>
        <p:spPr/>
        <p:txBody>
          <a:bodyPr/>
          <a:lstStyle/>
          <a:p>
            <a:r>
              <a:rPr lang="en-AU"/>
              <a:t>This is a draft document in development and supported by the State Government’s Royalties for Regions program and the Department of Communities.</a:t>
            </a:r>
            <a:endParaRPr lang="en-US" dirty="0"/>
          </a:p>
        </p:txBody>
      </p:sp>
      <p:sp>
        <p:nvSpPr>
          <p:cNvPr id="3" name="Header Placeholder 2">
            <a:extLst>
              <a:ext uri="{FF2B5EF4-FFF2-40B4-BE49-F238E27FC236}">
                <a16:creationId xmlns="" xmlns:a16="http://schemas.microsoft.com/office/drawing/2014/main" id="{3FA0241F-71BB-1040-9F0A-EB3ACE753F84}"/>
              </a:ext>
            </a:extLst>
          </p:cNvPr>
          <p:cNvSpPr>
            <a:spLocks noGrp="1"/>
          </p:cNvSpPr>
          <p:nvPr>
            <p:ph type="hdr" sz="quarter"/>
          </p:nvPr>
        </p:nvSpPr>
        <p:spPr/>
        <p:txBody>
          <a:bodyPr/>
          <a:lstStyle/>
          <a:p>
            <a:r>
              <a:rPr lang="en-AU"/>
              <a:t>This is a draft document in development and supported by the State Government’s Royalties for Regions program and the Department of Communities.</a:t>
            </a:r>
            <a:endParaRPr lang="en-US" dirty="0"/>
          </a:p>
        </p:txBody>
      </p:sp>
    </p:spTree>
    <p:extLst>
      <p:ext uri="{BB962C8B-B14F-4D97-AF65-F5344CB8AC3E}">
        <p14:creationId xmlns:p14="http://schemas.microsoft.com/office/powerpoint/2010/main" val="12558471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30BF05-D44B-1F48-A461-F3D3367A313C}" type="slidenum">
              <a:rPr lang="en-US" smtClean="0"/>
              <a:pPr/>
              <a:t>14</a:t>
            </a:fld>
            <a:endParaRPr lang="en-US" dirty="0"/>
          </a:p>
        </p:txBody>
      </p:sp>
      <p:sp>
        <p:nvSpPr>
          <p:cNvPr id="5" name="Footer Placeholder 4">
            <a:extLst>
              <a:ext uri="{FF2B5EF4-FFF2-40B4-BE49-F238E27FC236}">
                <a16:creationId xmlns="" xmlns:a16="http://schemas.microsoft.com/office/drawing/2014/main" id="{63368DCC-F906-FF47-9B23-8761337CCD21}"/>
              </a:ext>
            </a:extLst>
          </p:cNvPr>
          <p:cNvSpPr>
            <a:spLocks noGrp="1"/>
          </p:cNvSpPr>
          <p:nvPr>
            <p:ph type="ftr" sz="quarter" idx="4"/>
          </p:nvPr>
        </p:nvSpPr>
        <p:spPr/>
        <p:txBody>
          <a:bodyPr/>
          <a:lstStyle/>
          <a:p>
            <a:r>
              <a:rPr lang="en-AU"/>
              <a:t>This is a draft document in development and supported by the State Government’s Royalties for Regions program and the Department of Communities.</a:t>
            </a:r>
            <a:endParaRPr lang="en-US" dirty="0"/>
          </a:p>
        </p:txBody>
      </p:sp>
      <p:sp>
        <p:nvSpPr>
          <p:cNvPr id="6" name="Header Placeholder 5">
            <a:extLst>
              <a:ext uri="{FF2B5EF4-FFF2-40B4-BE49-F238E27FC236}">
                <a16:creationId xmlns="" xmlns:a16="http://schemas.microsoft.com/office/drawing/2014/main" id="{9FB41275-9785-CA40-86E9-7B7394BD1383}"/>
              </a:ext>
            </a:extLst>
          </p:cNvPr>
          <p:cNvSpPr>
            <a:spLocks noGrp="1"/>
          </p:cNvSpPr>
          <p:nvPr>
            <p:ph type="hdr" sz="quarter"/>
          </p:nvPr>
        </p:nvSpPr>
        <p:spPr/>
        <p:txBody>
          <a:bodyPr/>
          <a:lstStyle/>
          <a:p>
            <a:r>
              <a:rPr lang="en-AU"/>
              <a:t>This is a draft document in development and supported by the State Government’s Royalties for Regions program and the Department of Communities.</a:t>
            </a:r>
            <a:endParaRPr lang="en-US" dirty="0"/>
          </a:p>
        </p:txBody>
      </p:sp>
    </p:spTree>
    <p:extLst>
      <p:ext uri="{BB962C8B-B14F-4D97-AF65-F5344CB8AC3E}">
        <p14:creationId xmlns:p14="http://schemas.microsoft.com/office/powerpoint/2010/main" val="4363722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FCF2572-CAB6-4C4C-9EFA-6357A2E9E255}" type="slidenum">
              <a:rPr lang="en-US" smtClean="0"/>
              <a:t>32</a:t>
            </a:fld>
            <a:endParaRPr lang="en-US" dirty="0"/>
          </a:p>
        </p:txBody>
      </p:sp>
      <p:sp>
        <p:nvSpPr>
          <p:cNvPr id="5" name="Footer Placeholder 4">
            <a:extLst>
              <a:ext uri="{FF2B5EF4-FFF2-40B4-BE49-F238E27FC236}">
                <a16:creationId xmlns="" xmlns:a16="http://schemas.microsoft.com/office/drawing/2014/main" id="{3993FCE1-7059-7A4E-B0DF-674FBA8C5DC3}"/>
              </a:ext>
            </a:extLst>
          </p:cNvPr>
          <p:cNvSpPr>
            <a:spLocks noGrp="1"/>
          </p:cNvSpPr>
          <p:nvPr>
            <p:ph type="ftr" sz="quarter" idx="4"/>
          </p:nvPr>
        </p:nvSpPr>
        <p:spPr/>
        <p:txBody>
          <a:bodyPr/>
          <a:lstStyle/>
          <a:p>
            <a:r>
              <a:rPr lang="en-AU"/>
              <a:t>This is a draft document in development and supported by the State Government’s Royalties for Regions program and the Department of Communities.</a:t>
            </a:r>
            <a:endParaRPr lang="en-US" dirty="0"/>
          </a:p>
        </p:txBody>
      </p:sp>
      <p:sp>
        <p:nvSpPr>
          <p:cNvPr id="6" name="Header Placeholder 5">
            <a:extLst>
              <a:ext uri="{FF2B5EF4-FFF2-40B4-BE49-F238E27FC236}">
                <a16:creationId xmlns="" xmlns:a16="http://schemas.microsoft.com/office/drawing/2014/main" id="{45F6A511-EEE5-244E-A335-F04BE7374E54}"/>
              </a:ext>
            </a:extLst>
          </p:cNvPr>
          <p:cNvSpPr>
            <a:spLocks noGrp="1"/>
          </p:cNvSpPr>
          <p:nvPr>
            <p:ph type="hdr" sz="quarter"/>
          </p:nvPr>
        </p:nvSpPr>
        <p:spPr/>
        <p:txBody>
          <a:bodyPr/>
          <a:lstStyle/>
          <a:p>
            <a:r>
              <a:rPr lang="en-AU"/>
              <a:t>This is a draft document in development and supported by the State Government’s Royalties for Regions program and the Department of Communities.</a:t>
            </a:r>
            <a:endParaRPr lang="en-US" dirty="0"/>
          </a:p>
        </p:txBody>
      </p:sp>
    </p:spTree>
    <p:extLst>
      <p:ext uri="{BB962C8B-B14F-4D97-AF65-F5344CB8AC3E}">
        <p14:creationId xmlns:p14="http://schemas.microsoft.com/office/powerpoint/2010/main" val="20933563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xfrm>
            <a:off x="1371600" y="1143000"/>
            <a:ext cx="4114800" cy="3086100"/>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096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a:t>“Developing</a:t>
            </a:r>
            <a:r>
              <a:rPr lang="en-US" baseline="0" dirty="0"/>
              <a:t> a</a:t>
            </a:r>
            <a:r>
              <a:rPr lang="en-US" dirty="0"/>
              <a:t> common philosophy provides direction and coherence.  The common philosophy will </a:t>
            </a:r>
            <a:r>
              <a:rPr lang="en-US" baseline="0" dirty="0"/>
              <a:t>provide </a:t>
            </a:r>
            <a:r>
              <a:rPr lang="en-US" dirty="0"/>
              <a:t>guidance</a:t>
            </a:r>
            <a:r>
              <a:rPr lang="en-US" baseline="0" dirty="0"/>
              <a:t> for the staff in developing a new approach to discipline.  Sharing the philosophy can inform and ultimately, </a:t>
            </a:r>
            <a:r>
              <a:rPr lang="en-US" i="1" baseline="0" dirty="0"/>
              <a:t>involve the </a:t>
            </a:r>
            <a:r>
              <a:rPr lang="en-US" i="1" dirty="0"/>
              <a:t>community</a:t>
            </a:r>
            <a:r>
              <a:rPr lang="en-US" i="1" baseline="0" dirty="0"/>
              <a:t> </a:t>
            </a:r>
            <a:r>
              <a:rPr lang="en-US" baseline="0" dirty="0"/>
              <a:t>in the development and implementation of your positive and proactive system of discipline.”</a:t>
            </a:r>
            <a:endParaRPr lang="en-US" dirty="0"/>
          </a:p>
          <a:p>
            <a:pPr eaLnBrk="1" hangingPunct="1">
              <a:spcBef>
                <a:spcPct val="0"/>
              </a:spcBef>
            </a:pPr>
            <a:endParaRPr lang="en-US" dirty="0"/>
          </a:p>
          <a:p>
            <a:pPr eaLnBrk="1" hangingPunct="1">
              <a:spcBef>
                <a:spcPct val="0"/>
              </a:spcBef>
            </a:pPr>
            <a:r>
              <a:rPr lang="en-US" dirty="0"/>
              <a:t>“When developing your philosophy, it is vital that </a:t>
            </a:r>
            <a:r>
              <a:rPr lang="en-US" b="0" i="1" dirty="0"/>
              <a:t>all</a:t>
            </a:r>
            <a:r>
              <a:rPr lang="en-US" dirty="0"/>
              <a:t> staff have a voice!</a:t>
            </a:r>
          </a:p>
          <a:p>
            <a:pPr eaLnBrk="1" hangingPunct="1">
              <a:spcBef>
                <a:spcPct val="0"/>
              </a:spcBef>
            </a:pPr>
            <a:r>
              <a:rPr lang="en-US" dirty="0"/>
              <a:t>Helping staff understand SW-PBS and creating a new philosophy of discipline is not a one time event.  Rather it is an ongoing process of learning, and discussion of beliefs, mission and vision.  During this preparation phase we will guide you to begin developing your discipline philosophy by first examining beliefs of staff and reviewing your service</a:t>
            </a:r>
            <a:r>
              <a:rPr lang="en-US" altLang="en-US" dirty="0"/>
              <a:t>’</a:t>
            </a:r>
            <a:r>
              <a:rPr lang="en-US" dirty="0"/>
              <a:t>s mission to see </a:t>
            </a:r>
            <a:r>
              <a:rPr lang="en-US" i="1" dirty="0"/>
              <a:t>if and how </a:t>
            </a:r>
            <a:r>
              <a:rPr lang="en-US" dirty="0"/>
              <a:t>social competence is addressed.”</a:t>
            </a:r>
          </a:p>
          <a:p>
            <a:pPr eaLnBrk="1" hangingPunct="1">
              <a:spcBef>
                <a:spcPct val="0"/>
              </a:spcBef>
            </a:pPr>
            <a:endParaRPr lang="en-US" dirty="0"/>
          </a:p>
        </p:txBody>
      </p:sp>
      <p:sp>
        <p:nvSpPr>
          <p:cNvPr id="40964"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85595" indent="-302152">
              <a:spcBef>
                <a:spcPct val="30000"/>
              </a:spcBef>
              <a:defRPr sz="1200">
                <a:solidFill>
                  <a:schemeClr val="tx1"/>
                </a:solidFill>
                <a:latin typeface="Calibri" panose="020F0502020204030204" pitchFamily="34" charset="0"/>
                <a:ea typeface="MS PGothic" panose="020B0600070205080204" pitchFamily="34" charset="-128"/>
              </a:defRPr>
            </a:lvl2pPr>
            <a:lvl3pPr marL="1208608" indent="-241722">
              <a:spcBef>
                <a:spcPct val="30000"/>
              </a:spcBef>
              <a:defRPr sz="1200">
                <a:solidFill>
                  <a:schemeClr val="tx1"/>
                </a:solidFill>
                <a:latin typeface="Calibri" panose="020F0502020204030204" pitchFamily="34" charset="0"/>
                <a:ea typeface="MS PGothic" panose="020B0600070205080204" pitchFamily="34" charset="-128"/>
              </a:defRPr>
            </a:lvl3pPr>
            <a:lvl4pPr marL="1692051" indent="-241722">
              <a:spcBef>
                <a:spcPct val="30000"/>
              </a:spcBef>
              <a:defRPr sz="1200">
                <a:solidFill>
                  <a:schemeClr val="tx1"/>
                </a:solidFill>
                <a:latin typeface="Calibri" panose="020F0502020204030204" pitchFamily="34" charset="0"/>
                <a:ea typeface="MS PGothic" panose="020B0600070205080204" pitchFamily="34" charset="-128"/>
              </a:defRPr>
            </a:lvl4pPr>
            <a:lvl5pPr marL="2175495" indent="-241722">
              <a:spcBef>
                <a:spcPct val="30000"/>
              </a:spcBef>
              <a:defRPr sz="1200">
                <a:solidFill>
                  <a:schemeClr val="tx1"/>
                </a:solidFill>
                <a:latin typeface="Calibri" panose="020F0502020204030204" pitchFamily="34" charset="0"/>
                <a:ea typeface="MS PGothic" panose="020B0600070205080204" pitchFamily="34" charset="-128"/>
              </a:defRPr>
            </a:lvl5pPr>
            <a:lvl6pPr marL="2658938" indent="-241722" defTabSz="483443"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3142381" indent="-241722" defTabSz="483443"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625825" indent="-241722" defTabSz="483443"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4109268" indent="-241722" defTabSz="483443"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F4E48D83-84D1-4DC5-AD7F-BB0DD4B980B5}" type="slidenum">
              <a:rPr lang="en-US">
                <a:latin typeface="Arial" charset="0"/>
                <a:ea typeface="Arial" charset="0"/>
              </a:rPr>
              <a:pPr>
                <a:spcBef>
                  <a:spcPct val="0"/>
                </a:spcBef>
              </a:pPr>
              <a:t>36</a:t>
            </a:fld>
            <a:endParaRPr lang="en-US" dirty="0">
              <a:latin typeface="Arial" charset="0"/>
              <a:ea typeface="Arial" charset="0"/>
            </a:endParaRPr>
          </a:p>
        </p:txBody>
      </p:sp>
      <p:sp>
        <p:nvSpPr>
          <p:cNvPr id="2" name="Footer Placeholder 1">
            <a:extLst>
              <a:ext uri="{FF2B5EF4-FFF2-40B4-BE49-F238E27FC236}">
                <a16:creationId xmlns="" xmlns:a16="http://schemas.microsoft.com/office/drawing/2014/main" id="{209812E9-665D-7749-AF60-01CF9EFC0E8C}"/>
              </a:ext>
            </a:extLst>
          </p:cNvPr>
          <p:cNvSpPr>
            <a:spLocks noGrp="1"/>
          </p:cNvSpPr>
          <p:nvPr>
            <p:ph type="ftr" sz="quarter" idx="4"/>
          </p:nvPr>
        </p:nvSpPr>
        <p:spPr/>
        <p:txBody>
          <a:bodyPr/>
          <a:lstStyle/>
          <a:p>
            <a:r>
              <a:rPr lang="en-AU"/>
              <a:t>This is a draft document in development and supported by the State Government’s Royalties for Regions program and the Department of Communities.</a:t>
            </a:r>
            <a:endParaRPr lang="en-US" dirty="0"/>
          </a:p>
        </p:txBody>
      </p:sp>
      <p:sp>
        <p:nvSpPr>
          <p:cNvPr id="3" name="Header Placeholder 2">
            <a:extLst>
              <a:ext uri="{FF2B5EF4-FFF2-40B4-BE49-F238E27FC236}">
                <a16:creationId xmlns="" xmlns:a16="http://schemas.microsoft.com/office/drawing/2014/main" id="{CF0E8FB9-A0BC-D949-B3CF-2E8FE180841D}"/>
              </a:ext>
            </a:extLst>
          </p:cNvPr>
          <p:cNvSpPr>
            <a:spLocks noGrp="1"/>
          </p:cNvSpPr>
          <p:nvPr>
            <p:ph type="hdr" sz="quarter"/>
          </p:nvPr>
        </p:nvSpPr>
        <p:spPr/>
        <p:txBody>
          <a:bodyPr/>
          <a:lstStyle/>
          <a:p>
            <a:r>
              <a:rPr lang="en-AU"/>
              <a:t>This is a draft document in development and supported by the State Government’s Royalties for Regions program and the Department of Communities.</a:t>
            </a:r>
            <a:endParaRPr lang="en-US" dirty="0"/>
          </a:p>
        </p:txBody>
      </p:sp>
    </p:spTree>
    <p:extLst>
      <p:ext uri="{BB962C8B-B14F-4D97-AF65-F5344CB8AC3E}">
        <p14:creationId xmlns:p14="http://schemas.microsoft.com/office/powerpoint/2010/main" val="5592919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xfrm>
            <a:off x="1371600" y="1143000"/>
            <a:ext cx="4114800" cy="3086100"/>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a:t>“Beliefs are the foundation for the thinking that will guide your work as you develop your systems, data, and practices for SW-PBS.  Old attitudes and premises that have been based in the traditional punitive and exclusionary model will need to give way to new beliefs that will inform and guide your journey.  Your team</a:t>
            </a:r>
            <a:r>
              <a:rPr lang="en-US" baseline="0" dirty="0"/>
              <a:t> must be aware of your staff’s current beliefs regarding discipline and must plan opportunities such as one-on-one conversations, academic team or grade level meetings, etc. to continue to teach the impact of a positive and proactive approach to discipline.</a:t>
            </a:r>
            <a:r>
              <a:rPr lang="en-US" dirty="0"/>
              <a:t>”</a:t>
            </a:r>
          </a:p>
          <a:p>
            <a:pPr eaLnBrk="1" hangingPunct="1">
              <a:spcBef>
                <a:spcPct val="0"/>
              </a:spcBef>
            </a:pPr>
            <a:endParaRPr lang="en-US" dirty="0"/>
          </a:p>
        </p:txBody>
      </p:sp>
      <p:sp>
        <p:nvSpPr>
          <p:cNvPr id="43012"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85595" indent="-302152">
              <a:spcBef>
                <a:spcPct val="30000"/>
              </a:spcBef>
              <a:defRPr sz="1200">
                <a:solidFill>
                  <a:schemeClr val="tx1"/>
                </a:solidFill>
                <a:latin typeface="Calibri" panose="020F0502020204030204" pitchFamily="34" charset="0"/>
                <a:ea typeface="MS PGothic" panose="020B0600070205080204" pitchFamily="34" charset="-128"/>
              </a:defRPr>
            </a:lvl2pPr>
            <a:lvl3pPr marL="1208608" indent="-241722">
              <a:spcBef>
                <a:spcPct val="30000"/>
              </a:spcBef>
              <a:defRPr sz="1200">
                <a:solidFill>
                  <a:schemeClr val="tx1"/>
                </a:solidFill>
                <a:latin typeface="Calibri" panose="020F0502020204030204" pitchFamily="34" charset="0"/>
                <a:ea typeface="MS PGothic" panose="020B0600070205080204" pitchFamily="34" charset="-128"/>
              </a:defRPr>
            </a:lvl3pPr>
            <a:lvl4pPr marL="1692051" indent="-241722">
              <a:spcBef>
                <a:spcPct val="30000"/>
              </a:spcBef>
              <a:defRPr sz="1200">
                <a:solidFill>
                  <a:schemeClr val="tx1"/>
                </a:solidFill>
                <a:latin typeface="Calibri" panose="020F0502020204030204" pitchFamily="34" charset="0"/>
                <a:ea typeface="MS PGothic" panose="020B0600070205080204" pitchFamily="34" charset="-128"/>
              </a:defRPr>
            </a:lvl4pPr>
            <a:lvl5pPr marL="2175495" indent="-241722">
              <a:spcBef>
                <a:spcPct val="30000"/>
              </a:spcBef>
              <a:defRPr sz="1200">
                <a:solidFill>
                  <a:schemeClr val="tx1"/>
                </a:solidFill>
                <a:latin typeface="Calibri" panose="020F0502020204030204" pitchFamily="34" charset="0"/>
                <a:ea typeface="MS PGothic" panose="020B0600070205080204" pitchFamily="34" charset="-128"/>
              </a:defRPr>
            </a:lvl5pPr>
            <a:lvl6pPr marL="2658938" indent="-241722" defTabSz="483443"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3142381" indent="-241722" defTabSz="483443"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625825" indent="-241722" defTabSz="483443"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4109268" indent="-241722" defTabSz="483443"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25EE9065-6976-4339-A894-C6BA14B2788D}" type="slidenum">
              <a:rPr lang="en-US">
                <a:latin typeface="Arial" charset="0"/>
                <a:ea typeface="Arial" charset="0"/>
              </a:rPr>
              <a:pPr>
                <a:spcBef>
                  <a:spcPct val="0"/>
                </a:spcBef>
              </a:pPr>
              <a:t>37</a:t>
            </a:fld>
            <a:endParaRPr lang="en-US" dirty="0">
              <a:latin typeface="Arial" charset="0"/>
              <a:ea typeface="Arial" charset="0"/>
            </a:endParaRPr>
          </a:p>
        </p:txBody>
      </p:sp>
      <p:sp>
        <p:nvSpPr>
          <p:cNvPr id="2" name="Footer Placeholder 1">
            <a:extLst>
              <a:ext uri="{FF2B5EF4-FFF2-40B4-BE49-F238E27FC236}">
                <a16:creationId xmlns="" xmlns:a16="http://schemas.microsoft.com/office/drawing/2014/main" id="{F70D58D1-C016-B84E-97F7-0360687D8671}"/>
              </a:ext>
            </a:extLst>
          </p:cNvPr>
          <p:cNvSpPr>
            <a:spLocks noGrp="1"/>
          </p:cNvSpPr>
          <p:nvPr>
            <p:ph type="ftr" sz="quarter" idx="4"/>
          </p:nvPr>
        </p:nvSpPr>
        <p:spPr/>
        <p:txBody>
          <a:bodyPr/>
          <a:lstStyle/>
          <a:p>
            <a:r>
              <a:rPr lang="en-AU"/>
              <a:t>This is a draft document in development and supported by the State Government’s Royalties for Regions program and the Department of Communities.</a:t>
            </a:r>
            <a:endParaRPr lang="en-US" dirty="0"/>
          </a:p>
        </p:txBody>
      </p:sp>
      <p:sp>
        <p:nvSpPr>
          <p:cNvPr id="3" name="Header Placeholder 2">
            <a:extLst>
              <a:ext uri="{FF2B5EF4-FFF2-40B4-BE49-F238E27FC236}">
                <a16:creationId xmlns="" xmlns:a16="http://schemas.microsoft.com/office/drawing/2014/main" id="{F606FC11-F690-7743-8A08-8A2F82A79AC2}"/>
              </a:ext>
            </a:extLst>
          </p:cNvPr>
          <p:cNvSpPr>
            <a:spLocks noGrp="1"/>
          </p:cNvSpPr>
          <p:nvPr>
            <p:ph type="hdr" sz="quarter"/>
          </p:nvPr>
        </p:nvSpPr>
        <p:spPr/>
        <p:txBody>
          <a:bodyPr/>
          <a:lstStyle/>
          <a:p>
            <a:r>
              <a:rPr lang="en-AU"/>
              <a:t>This is a draft document in development and supported by the State Government’s Royalties for Regions program and the Department of Communities.</a:t>
            </a:r>
            <a:endParaRPr lang="en-US" dirty="0"/>
          </a:p>
        </p:txBody>
      </p:sp>
    </p:spTree>
    <p:extLst>
      <p:ext uri="{BB962C8B-B14F-4D97-AF65-F5344CB8AC3E}">
        <p14:creationId xmlns:p14="http://schemas.microsoft.com/office/powerpoint/2010/main" val="13595738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2.tif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b="0" i="0">
                <a:solidFill>
                  <a:srgbClr val="0070C0"/>
                </a:solidFill>
                <a:latin typeface="Arial" charset="0"/>
                <a:ea typeface="Arial" charset="0"/>
                <a:cs typeface="Arial" charset="0"/>
              </a:defRPr>
            </a:lvl1pPr>
          </a:lstStyle>
          <a:p>
            <a:r>
              <a:rPr lang="en-US" dirty="0"/>
              <a:t>Click to edit Master title style</a:t>
            </a:r>
          </a:p>
        </p:txBody>
      </p:sp>
      <p:sp>
        <p:nvSpPr>
          <p:cNvPr id="3" name="Subtitle 2"/>
          <p:cNvSpPr>
            <a:spLocks noGrp="1"/>
          </p:cNvSpPr>
          <p:nvPr>
            <p:ph type="subTitle" idx="1"/>
          </p:nvPr>
        </p:nvSpPr>
        <p:spPr>
          <a:xfrm>
            <a:off x="1143000" y="3602038"/>
            <a:ext cx="6858000" cy="1655762"/>
          </a:xfrm>
        </p:spPr>
        <p:txBody>
          <a:bodyPr>
            <a:normAutofit/>
          </a:bodyPr>
          <a:lstStyle>
            <a:lvl1pPr marL="0" indent="0" algn="ctr">
              <a:buNone/>
              <a:defRPr sz="2800" b="0" i="0">
                <a:solidFill>
                  <a:srgbClr val="0070C0"/>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DCAED50F-2A75-664D-AFF6-201E6171F72F}" type="datetime1">
              <a:rPr lang="en-AU" smtClean="0"/>
              <a:t>10/05/2019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236F49-468D-DF4C-A05D-EA208D01C780}" type="slidenum">
              <a:rPr lang="en-US" smtClean="0"/>
              <a:t>‹#›</a:t>
            </a:fld>
            <a:endParaRPr lang="en-US"/>
          </a:p>
        </p:txBody>
      </p:sp>
      <p:pic>
        <p:nvPicPr>
          <p:cNvPr id="7" name="Picture 6">
            <a:extLst>
              <a:ext uri="{FF2B5EF4-FFF2-40B4-BE49-F238E27FC236}">
                <a16:creationId xmlns="" xmlns:a16="http://schemas.microsoft.com/office/drawing/2014/main" id="{7C5E4FD1-61D4-C743-835A-AB477CD63AEC}"/>
              </a:ext>
            </a:extLst>
          </p:cNvPr>
          <p:cNvPicPr>
            <a:picLocks noChangeAspect="1"/>
          </p:cNvPicPr>
          <p:nvPr userDrawn="1"/>
        </p:nvPicPr>
        <p:blipFill>
          <a:blip r:embed="rId3"/>
          <a:stretch>
            <a:fillRect/>
          </a:stretch>
        </p:blipFill>
        <p:spPr>
          <a:xfrm>
            <a:off x="5828662" y="420780"/>
            <a:ext cx="3051815" cy="985971"/>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423BD61-A1FB-7F40-9350-BA5C14421AEC}" type="datetime1">
              <a:rPr lang="en-AU" smtClean="0"/>
              <a:t>10/05/2019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236F49-468D-DF4C-A05D-EA208D01C780}"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1"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DDD679F-154D-5B4E-B41C-05C8FBCEB349}" type="datetime1">
              <a:rPr lang="en-AU" smtClean="0"/>
              <a:t>10/05/2019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236F49-468D-DF4C-A05D-EA208D01C780}"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able Placeholder 2"/>
          <p:cNvSpPr>
            <a:spLocks noGrp="1"/>
          </p:cNvSpPr>
          <p:nvPr>
            <p:ph type="tbl" idx="1"/>
          </p:nvPr>
        </p:nvSpPr>
        <p:spPr>
          <a:xfrm>
            <a:off x="457200" y="1600202"/>
            <a:ext cx="8229600" cy="4525963"/>
          </a:xfrm>
        </p:spPr>
        <p:txBody>
          <a:bodyPr/>
          <a:lstStyle/>
          <a:p>
            <a:pPr lvl="0"/>
            <a:r>
              <a:rPr lang="en-US" noProof="0"/>
              <a:t>Click icon to add table</a:t>
            </a:r>
          </a:p>
        </p:txBody>
      </p:sp>
      <p:sp>
        <p:nvSpPr>
          <p:cNvPr id="4" name="Rectangle 4"/>
          <p:cNvSpPr>
            <a:spLocks noGrp="1" noChangeArrowheads="1"/>
          </p:cNvSpPr>
          <p:nvPr>
            <p:ph type="dt" sz="half" idx="10"/>
          </p:nvPr>
        </p:nvSpPr>
        <p:spPr>
          <a:ln/>
        </p:spPr>
        <p:txBody>
          <a:bodyPr/>
          <a:lstStyle>
            <a:lvl1pPr>
              <a:defRPr/>
            </a:lvl1pPr>
          </a:lstStyle>
          <a:p>
            <a:fld id="{BD61E6F4-B306-DE40-AEA1-24F70D13772B}" type="datetime1">
              <a:rPr lang="en-AU" smtClean="0"/>
              <a:t>10/05/2019</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5B236F49-468D-DF4C-A05D-EA208D01C780}" type="slidenum">
              <a:rPr lang="en-US" smtClean="0"/>
              <a:t>‹#›</a:t>
            </a:fld>
            <a:endParaRPr lang="en-US"/>
          </a:p>
        </p:txBody>
      </p:sp>
    </p:spTree>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BB79A81-3DA3-F348-8F8A-5146055FD9D2}" type="datetime1">
              <a:rPr lang="en-AU" smtClean="0"/>
              <a:t>10/05/2019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236F49-468D-DF4C-A05D-EA208D01C780}"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1"/>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6"/>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13448FD-0E92-CC47-BCF6-789FA3C19666}" type="datetime1">
              <a:rPr lang="en-AU" smtClean="0"/>
              <a:t>10/05/2019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236F49-468D-DF4C-A05D-EA208D01C780}"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24F2FC3-96ED-1941-A25C-3A016119C372}" type="datetime1">
              <a:rPr lang="en-AU" smtClean="0"/>
              <a:t>10/05/2019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236F49-468D-DF4C-A05D-EA208D01C780}"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8"/>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1"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1"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0DB946D-4EEA-E240-B200-1194634EBD11}" type="datetime1">
              <a:rPr lang="en-AU" smtClean="0"/>
              <a:t>10/05/2019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B236F49-468D-DF4C-A05D-EA208D01C780}"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B32D25A-C08F-1644-AABD-AFF686CF1D3F}" type="datetime1">
              <a:rPr lang="en-AU" smtClean="0"/>
              <a:t>10/05/2019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B236F49-468D-DF4C-A05D-EA208D01C780}"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4C8A935-8C20-0847-9B76-B326375524A4}" type="datetime1">
              <a:rPr lang="en-AU" smtClean="0"/>
              <a:t>10/05/2019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B236F49-468D-DF4C-A05D-EA208D01C780}"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8"/>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5AF32D0-43C7-9941-9A87-CA9DF0E4B453}" type="datetime1">
              <a:rPr lang="en-AU" smtClean="0"/>
              <a:t>10/05/2019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236F49-468D-DF4C-A05D-EA208D01C780}"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8"/>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594E217-DDD0-EA49-B142-A6BD52858579}" type="datetime1">
              <a:rPr lang="en-AU" smtClean="0"/>
              <a:t>10/05/2019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236F49-468D-DF4C-A05D-EA208D01C780}"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tiff"/><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1200" b="0" i="0">
                <a:solidFill>
                  <a:schemeClr val="tx1">
                    <a:tint val="75000"/>
                  </a:schemeClr>
                </a:solidFill>
                <a:latin typeface="Arial" charset="0"/>
              </a:defRPr>
            </a:lvl1pPr>
          </a:lstStyle>
          <a:p>
            <a:fld id="{84E3F232-D3A6-A84C-8324-8268D0955FA0}" type="datetime1">
              <a:rPr lang="en-AU" smtClean="0"/>
              <a:t>10/05/2019</a:t>
            </a:fld>
            <a:endParaRPr lang="en-US" dirty="0"/>
          </a:p>
        </p:txBody>
      </p:sp>
      <p:sp>
        <p:nvSpPr>
          <p:cNvPr id="5" name="Footer Placeholder 4"/>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Arial" charset="0"/>
              </a:defRPr>
            </a:lvl1pPr>
          </a:lstStyle>
          <a:p>
            <a:endParaRPr lang="en-US" dirty="0"/>
          </a:p>
        </p:txBody>
      </p:sp>
      <p:sp>
        <p:nvSpPr>
          <p:cNvPr id="6" name="Slide Number Placeholder 5"/>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1200" b="0" i="0">
                <a:solidFill>
                  <a:schemeClr val="tx1">
                    <a:tint val="75000"/>
                  </a:schemeClr>
                </a:solidFill>
                <a:latin typeface="Arial" charset="0"/>
              </a:defRPr>
            </a:lvl1pPr>
          </a:lstStyle>
          <a:p>
            <a:fld id="{5B236F49-468D-DF4C-A05D-EA208D01C780}" type="slidenum">
              <a:rPr lang="en-US" smtClean="0"/>
              <a:pPr/>
              <a:t>‹#›</a:t>
            </a:fld>
            <a:endParaRPr lang="en-US" dirty="0"/>
          </a:p>
        </p:txBody>
      </p:sp>
      <p:pic>
        <p:nvPicPr>
          <p:cNvPr id="7" name="Picture 6">
            <a:extLst>
              <a:ext uri="{FF2B5EF4-FFF2-40B4-BE49-F238E27FC236}">
                <a16:creationId xmlns="" xmlns:a16="http://schemas.microsoft.com/office/drawing/2014/main" id="{CDCF3488-C348-A648-AA46-1CC6F6369251}"/>
              </a:ext>
            </a:extLst>
          </p:cNvPr>
          <p:cNvPicPr>
            <a:picLocks noChangeAspect="1"/>
          </p:cNvPicPr>
          <p:nvPr userDrawn="1"/>
        </p:nvPicPr>
        <p:blipFill>
          <a:blip r:embed="rId15"/>
          <a:stretch>
            <a:fillRect/>
          </a:stretch>
        </p:blipFill>
        <p:spPr>
          <a:xfrm>
            <a:off x="1924078" y="6246696"/>
            <a:ext cx="1523944" cy="492351"/>
          </a:xfrm>
          <a:prstGeom prst="rect">
            <a:avLst/>
          </a:prstGeom>
        </p:spPr>
      </p:pic>
    </p:spTree>
    <p:extLst>
      <p:ext uri="{BB962C8B-B14F-4D97-AF65-F5344CB8AC3E}">
        <p14:creationId xmlns:p14="http://schemas.microsoft.com/office/powerpoint/2010/main" val="72182211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sldNum="0" hdr="0" dt="0"/>
  <p:txStyles>
    <p:titleStyle>
      <a:lvl1pPr algn="ctr" defTabSz="914400" rtl="0" eaLnBrk="1" latinLnBrk="0" hangingPunct="1">
        <a:lnSpc>
          <a:spcPct val="90000"/>
        </a:lnSpc>
        <a:spcBef>
          <a:spcPct val="0"/>
        </a:spcBef>
        <a:buNone/>
        <a:defRPr sz="4400" b="0" i="0" kern="1200">
          <a:solidFill>
            <a:srgbClr val="0070C0"/>
          </a:solidFill>
          <a:latin typeface="Arial" charset="0"/>
          <a:ea typeface="Arial" charset="0"/>
          <a:cs typeface="Arial"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lumMod val="65000"/>
              <a:lumOff val="35000"/>
            </a:schemeClr>
          </a:solidFill>
          <a:latin typeface="Arial" charset="0"/>
          <a:ea typeface="Arial" charset="0"/>
          <a:cs typeface="Arial"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lumMod val="65000"/>
              <a:lumOff val="35000"/>
            </a:schemeClr>
          </a:solidFill>
          <a:latin typeface="Arial" charset="0"/>
          <a:ea typeface="Arial" charset="0"/>
          <a:cs typeface="Arial"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lumMod val="65000"/>
              <a:lumOff val="35000"/>
            </a:schemeClr>
          </a:solidFill>
          <a:latin typeface="Arial" charset="0"/>
          <a:ea typeface="Arial" charset="0"/>
          <a:cs typeface="Arial"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lumMod val="65000"/>
              <a:lumOff val="35000"/>
            </a:schemeClr>
          </a:solidFill>
          <a:latin typeface="Arial" charset="0"/>
          <a:ea typeface="Arial" charset="0"/>
          <a:cs typeface="Arial"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lumMod val="65000"/>
              <a:lumOff val="35000"/>
            </a:schemeClr>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 Id="rId3" Type="http://schemas.openxmlformats.org/officeDocument/2006/relationships/image" Target="../media/image8.tif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 Id="rId3" Type="http://schemas.openxmlformats.org/officeDocument/2006/relationships/image" Target="../media/image9.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tif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jpeg"/><Relationship Id="rId3" Type="http://schemas.openxmlformats.org/officeDocument/2006/relationships/image" Target="../media/image18.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9.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tif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7.png"/><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png"/><Relationship Id="rId3" Type="http://schemas.openxmlformats.org/officeDocument/2006/relationships/image" Target="../media/image22.tif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https://www.youtube.com/watch?v=1-lxirzQ9uk"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https://www.youtube.com/watch?v=WjKfSU3_cQ8" TargetMode="Externa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tiff"/></Relationships>
</file>

<file path=ppt/slides/_rels/slide4.xml.rels><?xml version="1.0" encoding="UTF-8" standalone="yes"?>
<Relationships xmlns="http://schemas.openxmlformats.org/package/2006/relationships"><Relationship Id="rId3" Type="http://schemas.openxmlformats.org/officeDocument/2006/relationships/hyperlink" Target="http://csefel.vanderbilt.edu/" TargetMode="External"/><Relationship Id="rId4" Type="http://schemas.openxmlformats.org/officeDocument/2006/relationships/hyperlink" Target="http://www.ecmhc.org/" TargetMode="External"/><Relationship Id="rId5" Type="http://schemas.openxmlformats.org/officeDocument/2006/relationships/hyperlink" Target="https://www.pbis.org/" TargetMode="External"/><Relationship Id="rId1" Type="http://schemas.openxmlformats.org/officeDocument/2006/relationships/slideLayout" Target="../slideLayouts/slideLayout2.xml"/><Relationship Id="rId2" Type="http://schemas.openxmlformats.org/officeDocument/2006/relationships/hyperlink" Target="http://www.challengingbehavior.org/"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4" Type="http://schemas.openxmlformats.org/officeDocument/2006/relationships/image" Target="../media/image5.jpeg"/><Relationship Id="rId5" Type="http://schemas.openxmlformats.org/officeDocument/2006/relationships/image" Target="../media/image6.tiff"/><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653370"/>
            <a:ext cx="7772400" cy="2312239"/>
          </a:xfrm>
        </p:spPr>
        <p:txBody>
          <a:bodyPr>
            <a:normAutofit/>
          </a:bodyPr>
          <a:lstStyle/>
          <a:p>
            <a:r>
              <a:rPr lang="en-US" sz="4000" b="1" dirty="0">
                <a:solidFill>
                  <a:srgbClr val="40A49E"/>
                </a:solidFill>
              </a:rPr>
              <a:t>Regional Community Childcare Development Fund</a:t>
            </a:r>
            <a:r>
              <a:rPr lang="en-US" b="1" dirty="0"/>
              <a:t/>
            </a:r>
            <a:br>
              <a:rPr lang="en-US" b="1" dirty="0"/>
            </a:br>
            <a:r>
              <a:rPr lang="en-US" sz="4000" b="1" dirty="0"/>
              <a:t>Positive Behaviour Support in Early Childhood</a:t>
            </a:r>
          </a:p>
        </p:txBody>
      </p:sp>
      <p:sp>
        <p:nvSpPr>
          <p:cNvPr id="3" name="Subtitle 2"/>
          <p:cNvSpPr>
            <a:spLocks noGrp="1"/>
          </p:cNvSpPr>
          <p:nvPr>
            <p:ph type="subTitle" idx="1"/>
          </p:nvPr>
        </p:nvSpPr>
        <p:spPr>
          <a:xfrm>
            <a:off x="754380" y="3827109"/>
            <a:ext cx="7772400" cy="1655762"/>
          </a:xfrm>
        </p:spPr>
        <p:txBody>
          <a:bodyPr/>
          <a:lstStyle/>
          <a:p>
            <a:pPr lvl="0"/>
            <a:r>
              <a:rPr lang="en-US" b="1" dirty="0">
                <a:solidFill>
                  <a:srgbClr val="40A49E"/>
                </a:solidFill>
                <a:latin typeface="Arial" panose="020B0604020202020204" pitchFamily="34" charset="0"/>
                <a:cs typeface="Arial" panose="020B0604020202020204" pitchFamily="34" charset="0"/>
              </a:rPr>
              <a:t>Phase 1 – Module 2</a:t>
            </a:r>
          </a:p>
          <a:p>
            <a:r>
              <a:rPr lang="en-US" sz="3600" b="1" dirty="0"/>
              <a:t>What is Positive Behaviour Support?</a:t>
            </a:r>
          </a:p>
          <a:p>
            <a:pPr lvl="0"/>
            <a:endParaRPr lang="en-US" sz="3600" dirty="0"/>
          </a:p>
        </p:txBody>
      </p:sp>
      <p:sp>
        <p:nvSpPr>
          <p:cNvPr id="5" name="TextBox 4">
            <a:extLst>
              <a:ext uri="{FF2B5EF4-FFF2-40B4-BE49-F238E27FC236}">
                <a16:creationId xmlns="" xmlns:a16="http://schemas.microsoft.com/office/drawing/2014/main" id="{AB7AA726-B1B2-6342-9ECA-0C3D6698B6FC}"/>
              </a:ext>
            </a:extLst>
          </p:cNvPr>
          <p:cNvSpPr txBox="1"/>
          <p:nvPr/>
        </p:nvSpPr>
        <p:spPr>
          <a:xfrm>
            <a:off x="617220" y="5344372"/>
            <a:ext cx="8600671" cy="276999"/>
          </a:xfrm>
          <a:prstGeom prst="rect">
            <a:avLst/>
          </a:prstGeom>
          <a:noFill/>
        </p:spPr>
        <p:txBody>
          <a:bodyPr wrap="square" rtlCol="0">
            <a:spAutoFit/>
          </a:bodyPr>
          <a:lstStyle/>
          <a:p>
            <a:pPr>
              <a:spcBef>
                <a:spcPts val="100"/>
              </a:spcBef>
              <a:spcAft>
                <a:spcPts val="100"/>
              </a:spcAft>
            </a:pPr>
            <a:r>
              <a:rPr lang="en-US" sz="1200" i="1" dirty="0">
                <a:solidFill>
                  <a:schemeClr val="accent5">
                    <a:lumMod val="75000"/>
                  </a:schemeClr>
                </a:solidFill>
                <a:latin typeface="Arial" panose="020B0604020202020204" pitchFamily="34" charset="0"/>
                <a:cs typeface="Arial" panose="020B0604020202020204" pitchFamily="34" charset="0"/>
              </a:rPr>
              <a:t>Supported by the State Government’s Royalties for Regions program and the Department of Communities. </a:t>
            </a:r>
            <a:endParaRPr lang="en-US" sz="1200" dirty="0">
              <a:solidFill>
                <a:schemeClr val="accent5">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6432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title" idx="4294967295"/>
          </p:nvPr>
        </p:nvSpPr>
        <p:spPr>
          <a:xfrm>
            <a:off x="637953" y="365126"/>
            <a:ext cx="7485322" cy="1325563"/>
          </a:xfrm>
        </p:spPr>
        <p:txBody>
          <a:bodyPr/>
          <a:lstStyle/>
          <a:p>
            <a:r>
              <a:rPr lang="en-US" altLang="x-none" b="1" dirty="0"/>
              <a:t>Starting Point for PBS</a:t>
            </a:r>
          </a:p>
        </p:txBody>
      </p:sp>
      <p:sp>
        <p:nvSpPr>
          <p:cNvPr id="440323" name="Rectangle 3"/>
          <p:cNvSpPr>
            <a:spLocks noGrp="1" noChangeArrowheads="1"/>
          </p:cNvSpPr>
          <p:nvPr>
            <p:ph type="body" idx="4294967295"/>
          </p:nvPr>
        </p:nvSpPr>
        <p:spPr>
          <a:xfrm>
            <a:off x="255181" y="1405054"/>
            <a:ext cx="8463517" cy="4583920"/>
          </a:xfrm>
        </p:spPr>
        <p:txBody>
          <a:bodyPr>
            <a:noAutofit/>
          </a:bodyPr>
          <a:lstStyle/>
          <a:p>
            <a:pPr>
              <a:lnSpc>
                <a:spcPct val="100000"/>
              </a:lnSpc>
              <a:spcAft>
                <a:spcPts val="1200"/>
              </a:spcAft>
            </a:pPr>
            <a:r>
              <a:rPr lang="en-US" altLang="x-none" sz="3200" dirty="0">
                <a:solidFill>
                  <a:schemeClr val="tx1"/>
                </a:solidFill>
              </a:rPr>
              <a:t>We cannot </a:t>
            </a:r>
            <a:r>
              <a:rPr lang="en-US" altLang="en-US" sz="3200" dirty="0">
                <a:solidFill>
                  <a:schemeClr val="tx1"/>
                </a:solidFill>
              </a:rPr>
              <a:t>“</a:t>
            </a:r>
            <a:r>
              <a:rPr lang="en-US" altLang="x-none" sz="3200" dirty="0">
                <a:solidFill>
                  <a:schemeClr val="tx1"/>
                </a:solidFill>
              </a:rPr>
              <a:t>make</a:t>
            </a:r>
            <a:r>
              <a:rPr lang="en-US" altLang="en-US" sz="3200" dirty="0">
                <a:solidFill>
                  <a:schemeClr val="tx1"/>
                </a:solidFill>
              </a:rPr>
              <a:t>”</a:t>
            </a:r>
            <a:r>
              <a:rPr lang="en-US" altLang="x-none" sz="3200" dirty="0">
                <a:solidFill>
                  <a:schemeClr val="tx1"/>
                </a:solidFill>
              </a:rPr>
              <a:t> children learn or behave</a:t>
            </a:r>
          </a:p>
          <a:p>
            <a:pPr>
              <a:lnSpc>
                <a:spcPct val="100000"/>
              </a:lnSpc>
              <a:spcAft>
                <a:spcPts val="1200"/>
              </a:spcAft>
            </a:pPr>
            <a:r>
              <a:rPr lang="en-US" altLang="x-none" sz="3200" b="1" dirty="0">
                <a:solidFill>
                  <a:schemeClr val="tx1"/>
                </a:solidFill>
              </a:rPr>
              <a:t>We </a:t>
            </a:r>
            <a:r>
              <a:rPr lang="en-US" altLang="x-none" sz="3200" b="1" u="sng" dirty="0">
                <a:solidFill>
                  <a:schemeClr val="tx1"/>
                </a:solidFill>
              </a:rPr>
              <a:t>can</a:t>
            </a:r>
            <a:r>
              <a:rPr lang="en-US" altLang="x-none" sz="3200" b="1" dirty="0">
                <a:solidFill>
                  <a:schemeClr val="tx1"/>
                </a:solidFill>
              </a:rPr>
              <a:t> create environments to increase the likelihood children learn and behave</a:t>
            </a:r>
          </a:p>
          <a:p>
            <a:pPr>
              <a:lnSpc>
                <a:spcPct val="100000"/>
              </a:lnSpc>
              <a:spcAft>
                <a:spcPts val="1200"/>
              </a:spcAft>
            </a:pPr>
            <a:r>
              <a:rPr lang="en-US" altLang="x-none" sz="3200" dirty="0">
                <a:solidFill>
                  <a:srgbClr val="FF0000"/>
                </a:solidFill>
              </a:rPr>
              <a:t>Environments that increase the likelihood of social and academic success are guided by a </a:t>
            </a:r>
            <a:r>
              <a:rPr lang="en-US" altLang="x-none" sz="3200" b="1" dirty="0">
                <a:solidFill>
                  <a:srgbClr val="FF0000"/>
                </a:solidFill>
              </a:rPr>
              <a:t>core curriculum</a:t>
            </a:r>
            <a:r>
              <a:rPr lang="en-US" altLang="x-none" sz="3200" dirty="0">
                <a:solidFill>
                  <a:srgbClr val="FF0000"/>
                </a:solidFill>
              </a:rPr>
              <a:t>, adapted to reflect children’s needs, and implemented with </a:t>
            </a:r>
            <a:r>
              <a:rPr lang="en-US" altLang="x-none" sz="3200" b="1" dirty="0">
                <a:solidFill>
                  <a:srgbClr val="FF0000"/>
                </a:solidFill>
              </a:rPr>
              <a:t>consistency and fidelity</a:t>
            </a:r>
            <a:endParaRPr lang="en-US" altLang="x-none" sz="3200" b="1" dirty="0"/>
          </a:p>
        </p:txBody>
      </p:sp>
      <p:sp>
        <p:nvSpPr>
          <p:cNvPr id="3" name="Footer Placeholder 2">
            <a:extLst>
              <a:ext uri="{FF2B5EF4-FFF2-40B4-BE49-F238E27FC236}">
                <a16:creationId xmlns="" xmlns:a16="http://schemas.microsoft.com/office/drawing/2014/main" id="{E122C6C8-9764-C045-B3A6-E3310082B76E}"/>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842775070"/>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4032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44032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44032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23" grpId="0" build="p"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6049" y="136522"/>
            <a:ext cx="8028878" cy="1157019"/>
          </a:xfrm>
        </p:spPr>
        <p:txBody>
          <a:bodyPr>
            <a:normAutofit fontScale="90000"/>
          </a:bodyPr>
          <a:lstStyle/>
          <a:p>
            <a:r>
              <a:rPr lang="en-US" sz="4000" b="1" dirty="0"/>
              <a:t>What is Positive Behaviour Support? </a:t>
            </a:r>
          </a:p>
        </p:txBody>
      </p:sp>
      <p:sp>
        <p:nvSpPr>
          <p:cNvPr id="3" name="Content Placeholder 2"/>
          <p:cNvSpPr>
            <a:spLocks noGrp="1"/>
          </p:cNvSpPr>
          <p:nvPr>
            <p:ph idx="1"/>
          </p:nvPr>
        </p:nvSpPr>
        <p:spPr>
          <a:xfrm>
            <a:off x="200722" y="1293541"/>
            <a:ext cx="8753707" cy="4745752"/>
          </a:xfrm>
        </p:spPr>
        <p:txBody>
          <a:bodyPr>
            <a:noAutofit/>
          </a:bodyPr>
          <a:lstStyle/>
          <a:p>
            <a:pPr marL="0" indent="0">
              <a:lnSpc>
                <a:spcPct val="100000"/>
              </a:lnSpc>
              <a:spcBef>
                <a:spcPts val="400"/>
              </a:spcBef>
              <a:buNone/>
            </a:pPr>
            <a:r>
              <a:rPr lang="en-US" dirty="0">
                <a:solidFill>
                  <a:schemeClr val="tx1"/>
                </a:solidFill>
              </a:rPr>
              <a:t>Getting all the adults to:</a:t>
            </a:r>
          </a:p>
          <a:p>
            <a:pPr>
              <a:lnSpc>
                <a:spcPct val="100000"/>
              </a:lnSpc>
              <a:spcBef>
                <a:spcPts val="400"/>
              </a:spcBef>
              <a:spcAft>
                <a:spcPts val="400"/>
              </a:spcAft>
            </a:pPr>
            <a:r>
              <a:rPr lang="en-US" b="1" dirty="0">
                <a:solidFill>
                  <a:schemeClr val="tx1"/>
                </a:solidFill>
              </a:rPr>
              <a:t>Define</a:t>
            </a:r>
            <a:r>
              <a:rPr lang="en-US" dirty="0">
                <a:solidFill>
                  <a:schemeClr val="tx1"/>
                </a:solidFill>
              </a:rPr>
              <a:t> what they want children to DO (all the same)</a:t>
            </a:r>
          </a:p>
          <a:p>
            <a:pPr>
              <a:lnSpc>
                <a:spcPct val="100000"/>
              </a:lnSpc>
              <a:spcBef>
                <a:spcPts val="400"/>
              </a:spcBef>
              <a:spcAft>
                <a:spcPts val="400"/>
              </a:spcAft>
            </a:pPr>
            <a:r>
              <a:rPr lang="en-US" b="1" dirty="0">
                <a:solidFill>
                  <a:schemeClr val="tx1"/>
                </a:solidFill>
              </a:rPr>
              <a:t>Teach</a:t>
            </a:r>
            <a:r>
              <a:rPr lang="en-US" dirty="0">
                <a:solidFill>
                  <a:schemeClr val="tx1"/>
                </a:solidFill>
              </a:rPr>
              <a:t> the children to do those behaviours (lots of times, in lots of different ways)</a:t>
            </a:r>
          </a:p>
          <a:p>
            <a:pPr>
              <a:lnSpc>
                <a:spcPct val="100000"/>
              </a:lnSpc>
              <a:spcBef>
                <a:spcPts val="400"/>
              </a:spcBef>
              <a:spcAft>
                <a:spcPts val="400"/>
              </a:spcAft>
            </a:pPr>
            <a:r>
              <a:rPr lang="en-US" b="1" dirty="0">
                <a:solidFill>
                  <a:schemeClr val="tx1"/>
                </a:solidFill>
              </a:rPr>
              <a:t>Encourage</a:t>
            </a:r>
            <a:r>
              <a:rPr lang="en-US" dirty="0">
                <a:solidFill>
                  <a:schemeClr val="tx1"/>
                </a:solidFill>
              </a:rPr>
              <a:t> and acknowledge the children when they get it right (4:1)</a:t>
            </a:r>
          </a:p>
          <a:p>
            <a:pPr>
              <a:lnSpc>
                <a:spcPct val="100000"/>
              </a:lnSpc>
              <a:spcBef>
                <a:spcPts val="400"/>
              </a:spcBef>
              <a:spcAft>
                <a:spcPts val="400"/>
              </a:spcAft>
            </a:pPr>
            <a:r>
              <a:rPr lang="en-US" dirty="0">
                <a:solidFill>
                  <a:schemeClr val="tx1"/>
                </a:solidFill>
              </a:rPr>
              <a:t>Respond by </a:t>
            </a:r>
            <a:r>
              <a:rPr lang="en-US" b="1" dirty="0">
                <a:solidFill>
                  <a:schemeClr val="tx1"/>
                </a:solidFill>
              </a:rPr>
              <a:t>re-teaching</a:t>
            </a:r>
            <a:r>
              <a:rPr lang="en-US" dirty="0">
                <a:solidFill>
                  <a:schemeClr val="tx1"/>
                </a:solidFill>
              </a:rPr>
              <a:t> when children make mistakes</a:t>
            </a:r>
          </a:p>
          <a:p>
            <a:pPr marL="0" indent="0">
              <a:lnSpc>
                <a:spcPct val="100000"/>
              </a:lnSpc>
              <a:spcBef>
                <a:spcPts val="400"/>
              </a:spcBef>
              <a:spcAft>
                <a:spcPts val="400"/>
              </a:spcAft>
              <a:buNone/>
            </a:pPr>
            <a:r>
              <a:rPr lang="en-US" dirty="0">
                <a:solidFill>
                  <a:schemeClr val="tx1"/>
                </a:solidFill>
              </a:rPr>
              <a:t>AND </a:t>
            </a:r>
          </a:p>
          <a:p>
            <a:pPr>
              <a:lnSpc>
                <a:spcPct val="100000"/>
              </a:lnSpc>
              <a:spcBef>
                <a:spcPts val="400"/>
              </a:spcBef>
              <a:spcAft>
                <a:spcPts val="400"/>
              </a:spcAft>
            </a:pPr>
            <a:r>
              <a:rPr lang="en-US" dirty="0">
                <a:solidFill>
                  <a:schemeClr val="tx1"/>
                </a:solidFill>
              </a:rPr>
              <a:t>Provide EXTRA support to those who need it most</a:t>
            </a:r>
          </a:p>
        </p:txBody>
      </p:sp>
      <p:sp>
        <p:nvSpPr>
          <p:cNvPr id="5" name="Footer Placeholder 4">
            <a:extLst>
              <a:ext uri="{FF2B5EF4-FFF2-40B4-BE49-F238E27FC236}">
                <a16:creationId xmlns="" xmlns:a16="http://schemas.microsoft.com/office/drawing/2014/main" id="{4005CA40-1AFB-9F43-8B2B-B0A8B499206B}"/>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5802236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AutoShape 2"/>
          <p:cNvSpPr>
            <a:spLocks noChangeArrowheads="1"/>
          </p:cNvSpPr>
          <p:nvPr/>
        </p:nvSpPr>
        <p:spPr bwMode="auto">
          <a:xfrm>
            <a:off x="3200400" y="990600"/>
            <a:ext cx="3657600" cy="5257800"/>
          </a:xfrm>
          <a:prstGeom prst="triangle">
            <a:avLst>
              <a:gd name="adj" fmla="val 50000"/>
            </a:avLst>
          </a:prstGeom>
          <a:solidFill>
            <a:srgbClr val="00FF00"/>
          </a:solidFill>
          <a:ln w="9525">
            <a:solidFill>
              <a:schemeClr val="tx1"/>
            </a:solidFill>
            <a:miter lim="800000"/>
            <a:headEnd/>
            <a:tailEnd/>
          </a:ln>
        </p:spPr>
        <p:txBody>
          <a:bodyPr wrap="none" anchor="ctr"/>
          <a:lstStyle/>
          <a:p>
            <a:pPr eaLnBrk="0" fontAlgn="base" hangingPunct="0">
              <a:spcBef>
                <a:spcPct val="0"/>
              </a:spcBef>
              <a:spcAft>
                <a:spcPct val="0"/>
              </a:spcAft>
            </a:pPr>
            <a:endParaRPr lang="en-US" dirty="0">
              <a:solidFill>
                <a:srgbClr val="000000"/>
              </a:solidFill>
              <a:latin typeface="Arial" charset="0"/>
              <a:ea typeface="Arial" charset="0"/>
              <a:cs typeface="Arial" charset="0"/>
            </a:endParaRPr>
          </a:p>
        </p:txBody>
      </p:sp>
      <p:sp>
        <p:nvSpPr>
          <p:cNvPr id="48130" name="AutoShape 3"/>
          <p:cNvSpPr>
            <a:spLocks noChangeArrowheads="1"/>
          </p:cNvSpPr>
          <p:nvPr/>
        </p:nvSpPr>
        <p:spPr bwMode="auto">
          <a:xfrm>
            <a:off x="4572000" y="914400"/>
            <a:ext cx="914400" cy="1371600"/>
          </a:xfrm>
          <a:prstGeom prst="triangle">
            <a:avLst>
              <a:gd name="adj" fmla="val 50000"/>
            </a:avLst>
          </a:prstGeom>
          <a:solidFill>
            <a:srgbClr val="FFFF00"/>
          </a:solidFill>
          <a:ln w="9525">
            <a:solidFill>
              <a:schemeClr val="tx1"/>
            </a:solidFill>
            <a:miter lim="800000"/>
            <a:headEnd/>
            <a:tailEnd/>
          </a:ln>
        </p:spPr>
        <p:txBody>
          <a:bodyPr wrap="none" anchor="ctr"/>
          <a:lstStyle/>
          <a:p>
            <a:pPr eaLnBrk="0" fontAlgn="base" hangingPunct="0">
              <a:spcBef>
                <a:spcPct val="0"/>
              </a:spcBef>
              <a:spcAft>
                <a:spcPct val="0"/>
              </a:spcAft>
            </a:pPr>
            <a:endParaRPr lang="en-US" dirty="0">
              <a:solidFill>
                <a:srgbClr val="000000"/>
              </a:solidFill>
              <a:latin typeface="Arial" charset="0"/>
              <a:ea typeface="Arial" charset="0"/>
              <a:cs typeface="Arial" charset="0"/>
            </a:endParaRPr>
          </a:p>
        </p:txBody>
      </p:sp>
      <p:sp>
        <p:nvSpPr>
          <p:cNvPr id="48131" name="AutoShape 4"/>
          <p:cNvSpPr>
            <a:spLocks noChangeArrowheads="1"/>
          </p:cNvSpPr>
          <p:nvPr/>
        </p:nvSpPr>
        <p:spPr bwMode="auto">
          <a:xfrm>
            <a:off x="4830763" y="914400"/>
            <a:ext cx="404812" cy="609600"/>
          </a:xfrm>
          <a:prstGeom prst="triangle">
            <a:avLst>
              <a:gd name="adj" fmla="val 50000"/>
            </a:avLst>
          </a:prstGeom>
          <a:solidFill>
            <a:srgbClr val="FF0000"/>
          </a:solidFill>
          <a:ln w="9525">
            <a:solidFill>
              <a:schemeClr val="tx1"/>
            </a:solidFill>
            <a:miter lim="800000"/>
            <a:headEnd/>
            <a:tailEnd/>
          </a:ln>
        </p:spPr>
        <p:txBody>
          <a:bodyPr wrap="none" anchor="ctr"/>
          <a:lstStyle/>
          <a:p>
            <a:pPr eaLnBrk="0" fontAlgn="base" hangingPunct="0">
              <a:spcBef>
                <a:spcPct val="0"/>
              </a:spcBef>
              <a:spcAft>
                <a:spcPct val="0"/>
              </a:spcAft>
            </a:pPr>
            <a:endParaRPr lang="en-US" dirty="0">
              <a:solidFill>
                <a:srgbClr val="000000"/>
              </a:solidFill>
              <a:latin typeface="Arial" charset="0"/>
              <a:ea typeface="Arial" charset="0"/>
              <a:cs typeface="Arial" charset="0"/>
            </a:endParaRPr>
          </a:p>
        </p:txBody>
      </p:sp>
      <p:sp>
        <p:nvSpPr>
          <p:cNvPr id="18437" name="AutoShape 5"/>
          <p:cNvSpPr>
            <a:spLocks/>
          </p:cNvSpPr>
          <p:nvPr/>
        </p:nvSpPr>
        <p:spPr bwMode="auto">
          <a:xfrm rot="1068829">
            <a:off x="3581400" y="685802"/>
            <a:ext cx="457200" cy="5673725"/>
          </a:xfrm>
          <a:prstGeom prst="leftBrace">
            <a:avLst>
              <a:gd name="adj1" fmla="val 103414"/>
              <a:gd name="adj2" fmla="val 50000"/>
            </a:avLst>
          </a:prstGeom>
          <a:noFill/>
          <a:ln w="2857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pPr eaLnBrk="0" fontAlgn="base" hangingPunct="0">
              <a:spcBef>
                <a:spcPct val="0"/>
              </a:spcBef>
              <a:spcAft>
                <a:spcPct val="0"/>
              </a:spcAft>
            </a:pPr>
            <a:endParaRPr lang="en-US" dirty="0">
              <a:solidFill>
                <a:srgbClr val="000000"/>
              </a:solidFill>
              <a:latin typeface="Arial" charset="0"/>
              <a:ea typeface="Arial" charset="0"/>
              <a:cs typeface="Arial" charset="0"/>
            </a:endParaRPr>
          </a:p>
        </p:txBody>
      </p:sp>
      <p:sp>
        <p:nvSpPr>
          <p:cNvPr id="48133" name="Text Box 6"/>
          <p:cNvSpPr txBox="1">
            <a:spLocks noChangeArrowheads="1"/>
          </p:cNvSpPr>
          <p:nvPr/>
        </p:nvSpPr>
        <p:spPr bwMode="auto">
          <a:xfrm>
            <a:off x="724972" y="2814639"/>
            <a:ext cx="2963312" cy="1477328"/>
          </a:xfrm>
          <a:prstGeom prst="rect">
            <a:avLst/>
          </a:prstGeom>
          <a:solidFill>
            <a:schemeClr val="bg1"/>
          </a:solidFill>
          <a:ln w="9525">
            <a:solidFill>
              <a:schemeClr val="tx2"/>
            </a:solidFill>
            <a:miter lim="800000"/>
            <a:headEnd/>
            <a:tailEnd/>
          </a:ln>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0" fontAlgn="base" hangingPunct="0">
              <a:spcBef>
                <a:spcPct val="0"/>
              </a:spcBef>
              <a:spcAft>
                <a:spcPct val="0"/>
              </a:spcAft>
            </a:pPr>
            <a:r>
              <a:rPr lang="en-US" sz="1800" b="1" dirty="0">
                <a:solidFill>
                  <a:srgbClr val="000000"/>
                </a:solidFill>
                <a:ea typeface="Arial" charset="0"/>
                <a:cs typeface="Arial" charset="0"/>
              </a:rPr>
              <a:t>Tier 1: </a:t>
            </a:r>
            <a:r>
              <a:rPr lang="en-US" sz="1800" dirty="0">
                <a:solidFill>
                  <a:srgbClr val="000000"/>
                </a:solidFill>
                <a:ea typeface="Arial" charset="0"/>
                <a:cs typeface="Arial" charset="0"/>
              </a:rPr>
              <a:t>Primary Prevention:</a:t>
            </a:r>
          </a:p>
          <a:p>
            <a:pPr algn="ctr" eaLnBrk="0" fontAlgn="base" hangingPunct="0">
              <a:spcBef>
                <a:spcPct val="0"/>
              </a:spcBef>
              <a:spcAft>
                <a:spcPct val="0"/>
              </a:spcAft>
            </a:pPr>
            <a:r>
              <a:rPr lang="en-US" sz="1800" dirty="0">
                <a:solidFill>
                  <a:srgbClr val="000000"/>
                </a:solidFill>
                <a:ea typeface="Arial" charset="0"/>
                <a:cs typeface="Arial" charset="0"/>
              </a:rPr>
              <a:t>service-/Classroom-</a:t>
            </a:r>
          </a:p>
          <a:p>
            <a:pPr algn="ctr" eaLnBrk="0" fontAlgn="base" hangingPunct="0">
              <a:spcBef>
                <a:spcPct val="0"/>
              </a:spcBef>
              <a:spcAft>
                <a:spcPct val="0"/>
              </a:spcAft>
            </a:pPr>
            <a:r>
              <a:rPr lang="en-US" sz="1800" dirty="0">
                <a:solidFill>
                  <a:srgbClr val="000000"/>
                </a:solidFill>
                <a:ea typeface="Arial" charset="0"/>
                <a:cs typeface="Arial" charset="0"/>
              </a:rPr>
              <a:t>Wide Systems for</a:t>
            </a:r>
          </a:p>
          <a:p>
            <a:pPr algn="ctr" eaLnBrk="0" fontAlgn="base" hangingPunct="0">
              <a:spcBef>
                <a:spcPct val="0"/>
              </a:spcBef>
              <a:spcAft>
                <a:spcPct val="0"/>
              </a:spcAft>
            </a:pPr>
            <a:r>
              <a:rPr lang="en-US" sz="1800" dirty="0">
                <a:solidFill>
                  <a:srgbClr val="000000"/>
                </a:solidFill>
                <a:ea typeface="Arial" charset="0"/>
                <a:cs typeface="Arial" charset="0"/>
              </a:rPr>
              <a:t>All children,</a:t>
            </a:r>
          </a:p>
          <a:p>
            <a:pPr algn="ctr" eaLnBrk="0" fontAlgn="base" hangingPunct="0">
              <a:spcBef>
                <a:spcPct val="0"/>
              </a:spcBef>
              <a:spcAft>
                <a:spcPct val="0"/>
              </a:spcAft>
            </a:pPr>
            <a:r>
              <a:rPr lang="en-US" sz="1800" dirty="0">
                <a:solidFill>
                  <a:srgbClr val="000000"/>
                </a:solidFill>
                <a:ea typeface="Arial" charset="0"/>
                <a:cs typeface="Arial" charset="0"/>
              </a:rPr>
              <a:t>Staff, &amp; Settings</a:t>
            </a:r>
          </a:p>
        </p:txBody>
      </p:sp>
      <p:sp>
        <p:nvSpPr>
          <p:cNvPr id="48134" name="AutoShape 7"/>
          <p:cNvSpPr>
            <a:spLocks/>
          </p:cNvSpPr>
          <p:nvPr/>
        </p:nvSpPr>
        <p:spPr bwMode="auto">
          <a:xfrm rot="-1184886">
            <a:off x="5562600" y="838200"/>
            <a:ext cx="304800" cy="609600"/>
          </a:xfrm>
          <a:prstGeom prst="rightBrace">
            <a:avLst>
              <a:gd name="adj1" fmla="val 16667"/>
              <a:gd name="adj2" fmla="val 50000"/>
            </a:avLst>
          </a:prstGeom>
          <a:noFill/>
          <a:ln w="2857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pPr eaLnBrk="0" fontAlgn="base" hangingPunct="0">
              <a:spcBef>
                <a:spcPct val="0"/>
              </a:spcBef>
              <a:spcAft>
                <a:spcPct val="0"/>
              </a:spcAft>
            </a:pPr>
            <a:endParaRPr lang="en-US" dirty="0">
              <a:solidFill>
                <a:srgbClr val="000000"/>
              </a:solidFill>
              <a:latin typeface="Arial" charset="0"/>
              <a:ea typeface="Arial" charset="0"/>
              <a:cs typeface="Arial" charset="0"/>
            </a:endParaRPr>
          </a:p>
        </p:txBody>
      </p:sp>
      <p:sp>
        <p:nvSpPr>
          <p:cNvPr id="48135" name="AutoShape 8"/>
          <p:cNvSpPr>
            <a:spLocks/>
          </p:cNvSpPr>
          <p:nvPr/>
        </p:nvSpPr>
        <p:spPr bwMode="auto">
          <a:xfrm rot="-1243991">
            <a:off x="5384800" y="782638"/>
            <a:ext cx="304800" cy="1447800"/>
          </a:xfrm>
          <a:prstGeom prst="rightBrace">
            <a:avLst>
              <a:gd name="adj1" fmla="val 39583"/>
              <a:gd name="adj2" fmla="val 79222"/>
            </a:avLst>
          </a:prstGeom>
          <a:noFill/>
          <a:ln w="2857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pPr eaLnBrk="0" fontAlgn="base" hangingPunct="0">
              <a:spcBef>
                <a:spcPct val="0"/>
              </a:spcBef>
              <a:spcAft>
                <a:spcPct val="0"/>
              </a:spcAft>
            </a:pPr>
            <a:endParaRPr lang="en-US" dirty="0">
              <a:solidFill>
                <a:srgbClr val="000000"/>
              </a:solidFill>
              <a:latin typeface="Arial" charset="0"/>
              <a:ea typeface="Arial" charset="0"/>
              <a:cs typeface="Arial" charset="0"/>
            </a:endParaRPr>
          </a:p>
        </p:txBody>
      </p:sp>
      <p:sp>
        <p:nvSpPr>
          <p:cNvPr id="48136" name="Text Box 9"/>
          <p:cNvSpPr txBox="1">
            <a:spLocks noChangeArrowheads="1"/>
          </p:cNvSpPr>
          <p:nvPr/>
        </p:nvSpPr>
        <p:spPr bwMode="auto">
          <a:xfrm>
            <a:off x="6019800" y="2286000"/>
            <a:ext cx="2689225" cy="1477328"/>
          </a:xfrm>
          <a:prstGeom prst="rect">
            <a:avLst/>
          </a:prstGeom>
          <a:solidFill>
            <a:schemeClr val="bg1"/>
          </a:solidFill>
          <a:ln w="9525">
            <a:solidFill>
              <a:schemeClr val="tx2"/>
            </a:solidFill>
            <a:miter lim="800000"/>
            <a:headEnd/>
            <a:tailEnd/>
          </a:ln>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0" fontAlgn="base" hangingPunct="0">
              <a:spcBef>
                <a:spcPct val="0"/>
              </a:spcBef>
              <a:spcAft>
                <a:spcPct val="0"/>
              </a:spcAft>
            </a:pPr>
            <a:r>
              <a:rPr lang="en-US" sz="1800" b="1" dirty="0">
                <a:solidFill>
                  <a:srgbClr val="000000"/>
                </a:solidFill>
                <a:ea typeface="Arial" charset="0"/>
                <a:cs typeface="Arial" charset="0"/>
              </a:rPr>
              <a:t>Tier 2: </a:t>
            </a:r>
            <a:r>
              <a:rPr lang="en-US" sz="1800" dirty="0">
                <a:solidFill>
                  <a:srgbClr val="000000"/>
                </a:solidFill>
                <a:ea typeface="Arial" charset="0"/>
                <a:cs typeface="Arial" charset="0"/>
              </a:rPr>
              <a:t>Secondary Prevention: Added </a:t>
            </a:r>
          </a:p>
          <a:p>
            <a:pPr algn="ctr" eaLnBrk="0" fontAlgn="base" hangingPunct="0">
              <a:spcBef>
                <a:spcPct val="0"/>
              </a:spcBef>
              <a:spcAft>
                <a:spcPct val="0"/>
              </a:spcAft>
            </a:pPr>
            <a:r>
              <a:rPr lang="en-US" sz="1800" dirty="0">
                <a:solidFill>
                  <a:srgbClr val="000000"/>
                </a:solidFill>
                <a:ea typeface="Arial" charset="0"/>
                <a:cs typeface="Arial" charset="0"/>
              </a:rPr>
              <a:t>Specialized Group</a:t>
            </a:r>
          </a:p>
          <a:p>
            <a:pPr algn="ctr" eaLnBrk="0" fontAlgn="base" hangingPunct="0">
              <a:spcBef>
                <a:spcPct val="0"/>
              </a:spcBef>
              <a:spcAft>
                <a:spcPct val="0"/>
              </a:spcAft>
            </a:pPr>
            <a:r>
              <a:rPr lang="en-US" sz="1800" dirty="0">
                <a:solidFill>
                  <a:srgbClr val="000000"/>
                </a:solidFill>
                <a:ea typeface="Arial" charset="0"/>
                <a:cs typeface="Arial" charset="0"/>
              </a:rPr>
              <a:t>Systems for children with At-Risk behaviour</a:t>
            </a:r>
          </a:p>
        </p:txBody>
      </p:sp>
      <p:sp>
        <p:nvSpPr>
          <p:cNvPr id="48137" name="Text Box 10"/>
          <p:cNvSpPr txBox="1">
            <a:spLocks noChangeArrowheads="1"/>
          </p:cNvSpPr>
          <p:nvPr/>
        </p:nvSpPr>
        <p:spPr bwMode="auto">
          <a:xfrm>
            <a:off x="6019800" y="152400"/>
            <a:ext cx="2667000" cy="2031325"/>
          </a:xfrm>
          <a:prstGeom prst="rect">
            <a:avLst/>
          </a:prstGeom>
          <a:solidFill>
            <a:schemeClr val="bg1"/>
          </a:solidFill>
          <a:ln w="9525">
            <a:solidFill>
              <a:schemeClr val="tx2"/>
            </a:solidFill>
            <a:miter lim="800000"/>
            <a:headEnd/>
            <a:tailEnd/>
          </a:ln>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0" fontAlgn="base" hangingPunct="0">
              <a:spcBef>
                <a:spcPct val="0"/>
              </a:spcBef>
              <a:spcAft>
                <a:spcPct val="0"/>
              </a:spcAft>
            </a:pPr>
            <a:r>
              <a:rPr lang="en-US" sz="1800" b="1" dirty="0">
                <a:solidFill>
                  <a:srgbClr val="000000"/>
                </a:solidFill>
                <a:ea typeface="Arial" charset="0"/>
                <a:cs typeface="Arial" charset="0"/>
              </a:rPr>
              <a:t>Tier 3: </a:t>
            </a:r>
            <a:r>
              <a:rPr lang="en-US" sz="1800" dirty="0">
                <a:solidFill>
                  <a:srgbClr val="000000"/>
                </a:solidFill>
                <a:ea typeface="Arial" charset="0"/>
                <a:cs typeface="Arial" charset="0"/>
              </a:rPr>
              <a:t>Tertiary </a:t>
            </a:r>
            <a:r>
              <a:rPr lang="en-US" sz="1800">
                <a:solidFill>
                  <a:srgbClr val="000000"/>
                </a:solidFill>
                <a:ea typeface="Arial" charset="0"/>
                <a:cs typeface="Arial" charset="0"/>
              </a:rPr>
              <a:t>Prevention: Added</a:t>
            </a:r>
            <a:endParaRPr lang="en-US" sz="1800" dirty="0">
              <a:solidFill>
                <a:srgbClr val="000000"/>
              </a:solidFill>
              <a:ea typeface="Arial" charset="0"/>
              <a:cs typeface="Arial" charset="0"/>
            </a:endParaRPr>
          </a:p>
          <a:p>
            <a:pPr algn="ctr" eaLnBrk="0" fontAlgn="base" hangingPunct="0">
              <a:spcBef>
                <a:spcPct val="0"/>
              </a:spcBef>
              <a:spcAft>
                <a:spcPct val="0"/>
              </a:spcAft>
            </a:pPr>
            <a:r>
              <a:rPr lang="en-US" sz="1800" dirty="0">
                <a:solidFill>
                  <a:srgbClr val="000000"/>
                </a:solidFill>
                <a:ea typeface="Arial" charset="0"/>
                <a:cs typeface="Arial" charset="0"/>
              </a:rPr>
              <a:t>Specialized </a:t>
            </a:r>
          </a:p>
          <a:p>
            <a:pPr algn="ctr" eaLnBrk="0" fontAlgn="base" hangingPunct="0">
              <a:spcBef>
                <a:spcPct val="0"/>
              </a:spcBef>
              <a:spcAft>
                <a:spcPct val="0"/>
              </a:spcAft>
            </a:pPr>
            <a:r>
              <a:rPr lang="en-US" sz="1800" dirty="0">
                <a:solidFill>
                  <a:srgbClr val="000000"/>
                </a:solidFill>
                <a:ea typeface="Arial" charset="0"/>
                <a:cs typeface="Arial" charset="0"/>
              </a:rPr>
              <a:t>Individualized</a:t>
            </a:r>
          </a:p>
          <a:p>
            <a:pPr algn="ctr" eaLnBrk="0" fontAlgn="base" hangingPunct="0">
              <a:spcBef>
                <a:spcPct val="0"/>
              </a:spcBef>
              <a:spcAft>
                <a:spcPct val="0"/>
              </a:spcAft>
            </a:pPr>
            <a:r>
              <a:rPr lang="en-US" sz="1800" dirty="0">
                <a:solidFill>
                  <a:srgbClr val="000000"/>
                </a:solidFill>
                <a:ea typeface="Arial" charset="0"/>
                <a:cs typeface="Arial" charset="0"/>
              </a:rPr>
              <a:t>Systems for children with High-Risk behaviour</a:t>
            </a:r>
          </a:p>
        </p:txBody>
      </p:sp>
      <p:sp>
        <p:nvSpPr>
          <p:cNvPr id="48138" name="Text Box 11"/>
          <p:cNvSpPr txBox="1">
            <a:spLocks noChangeArrowheads="1"/>
          </p:cNvSpPr>
          <p:nvPr/>
        </p:nvSpPr>
        <p:spPr bwMode="auto">
          <a:xfrm>
            <a:off x="3888673" y="5182408"/>
            <a:ext cx="2362200"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0" fontAlgn="base" hangingPunct="0">
              <a:spcBef>
                <a:spcPct val="0"/>
              </a:spcBef>
              <a:spcAft>
                <a:spcPct val="0"/>
              </a:spcAft>
            </a:pPr>
            <a:r>
              <a:rPr lang="en-US" sz="1800" dirty="0">
                <a:solidFill>
                  <a:srgbClr val="000000"/>
                </a:solidFill>
                <a:ea typeface="Arial" charset="0"/>
                <a:cs typeface="Arial" charset="0"/>
              </a:rPr>
              <a:t>~For 100% of children, </a:t>
            </a:r>
          </a:p>
        </p:txBody>
      </p:sp>
      <p:sp>
        <p:nvSpPr>
          <p:cNvPr id="48139" name="Text Box 12"/>
          <p:cNvSpPr txBox="1">
            <a:spLocks noChangeArrowheads="1"/>
          </p:cNvSpPr>
          <p:nvPr/>
        </p:nvSpPr>
        <p:spPr bwMode="auto">
          <a:xfrm>
            <a:off x="4625975" y="1905002"/>
            <a:ext cx="838200" cy="3667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0" fontAlgn="base" hangingPunct="0">
              <a:spcBef>
                <a:spcPct val="0"/>
              </a:spcBef>
              <a:spcAft>
                <a:spcPct val="0"/>
              </a:spcAft>
            </a:pPr>
            <a:r>
              <a:rPr lang="en-US" sz="1800" dirty="0">
                <a:solidFill>
                  <a:srgbClr val="000000"/>
                </a:solidFill>
                <a:ea typeface="Arial" charset="0"/>
                <a:cs typeface="Arial" charset="0"/>
              </a:rPr>
              <a:t>~15% </a:t>
            </a:r>
          </a:p>
        </p:txBody>
      </p:sp>
      <p:sp>
        <p:nvSpPr>
          <p:cNvPr id="48140" name="Text Box 13"/>
          <p:cNvSpPr txBox="1">
            <a:spLocks noChangeArrowheads="1"/>
          </p:cNvSpPr>
          <p:nvPr/>
        </p:nvSpPr>
        <p:spPr bwMode="auto">
          <a:xfrm>
            <a:off x="4616450" y="1143002"/>
            <a:ext cx="838200" cy="3667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0" fontAlgn="base" hangingPunct="0">
              <a:spcBef>
                <a:spcPct val="0"/>
              </a:spcBef>
              <a:spcAft>
                <a:spcPct val="0"/>
              </a:spcAft>
            </a:pPr>
            <a:r>
              <a:rPr lang="en-US" sz="1800" dirty="0">
                <a:solidFill>
                  <a:srgbClr val="000000"/>
                </a:solidFill>
                <a:ea typeface="Arial" charset="0"/>
                <a:cs typeface="Arial" charset="0"/>
              </a:rPr>
              <a:t>~5% </a:t>
            </a:r>
          </a:p>
        </p:txBody>
      </p:sp>
      <p:sp>
        <p:nvSpPr>
          <p:cNvPr id="48141" name="Text Box 14"/>
          <p:cNvSpPr txBox="1">
            <a:spLocks noChangeArrowheads="1"/>
          </p:cNvSpPr>
          <p:nvPr/>
        </p:nvSpPr>
        <p:spPr bwMode="auto">
          <a:xfrm>
            <a:off x="314321" y="4867872"/>
            <a:ext cx="2752386" cy="923330"/>
          </a:xfrm>
          <a:prstGeom prst="rect">
            <a:avLst/>
          </a:prstGeom>
          <a:solidFill>
            <a:srgbClr val="92D050"/>
          </a:solidFill>
          <a:ln w="19050">
            <a:solidFill>
              <a:schemeClr val="tx2"/>
            </a:solidFill>
            <a:miter lim="800000"/>
            <a:headEnd/>
            <a:tailEnd/>
          </a:ln>
        </p:spPr>
        <p:txBody>
          <a:bodyPr wrap="squar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0" fontAlgn="base" hangingPunct="0">
              <a:spcBef>
                <a:spcPct val="0"/>
              </a:spcBef>
              <a:spcAft>
                <a:spcPct val="0"/>
              </a:spcAft>
            </a:pPr>
            <a:r>
              <a:rPr lang="en-AU" sz="1800" dirty="0">
                <a:solidFill>
                  <a:srgbClr val="000000"/>
                </a:solidFill>
                <a:ea typeface="Arial" charset="0"/>
                <a:cs typeface="Arial" charset="0"/>
              </a:rPr>
              <a:t>Positive Behaviour Support Sugai, Horner, Lewis</a:t>
            </a:r>
          </a:p>
        </p:txBody>
      </p:sp>
      <p:sp>
        <p:nvSpPr>
          <p:cNvPr id="16" name="TextBox 15"/>
          <p:cNvSpPr txBox="1"/>
          <p:nvPr/>
        </p:nvSpPr>
        <p:spPr>
          <a:xfrm>
            <a:off x="4495800" y="4220601"/>
            <a:ext cx="1219200" cy="769938"/>
          </a:xfrm>
          <a:prstGeom prst="rect">
            <a:avLst/>
          </a:prstGeom>
          <a:noFill/>
        </p:spPr>
        <p:txBody>
          <a:bodyPr>
            <a:spAutoFit/>
          </a:bodyPr>
          <a:lstStyle/>
          <a:p>
            <a:pPr algn="ctr" eaLnBrk="0" fontAlgn="base" hangingPunct="0">
              <a:spcBef>
                <a:spcPct val="0"/>
              </a:spcBef>
              <a:spcAft>
                <a:spcPct val="0"/>
              </a:spcAft>
              <a:defRPr/>
            </a:pPr>
            <a:r>
              <a:rPr lang="en-US" sz="4400" dirty="0">
                <a:solidFill>
                  <a:srgbClr val="000000"/>
                </a:solidFill>
                <a:latin typeface="Arial"/>
                <a:ea typeface="Arial" charset="0"/>
                <a:cs typeface="Arial" charset="0"/>
              </a:rPr>
              <a:t>ALL</a:t>
            </a:r>
          </a:p>
        </p:txBody>
      </p:sp>
      <p:sp>
        <p:nvSpPr>
          <p:cNvPr id="19" name="Oval 18"/>
          <p:cNvSpPr/>
          <p:nvPr/>
        </p:nvSpPr>
        <p:spPr>
          <a:xfrm>
            <a:off x="4086225" y="1981200"/>
            <a:ext cx="1905000" cy="685800"/>
          </a:xfrm>
          <a:prstGeom prst="ellipse">
            <a:avLst/>
          </a:prstGeom>
          <a:solidFill>
            <a:srgbClr val="FFFF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r>
              <a:rPr lang="en-US" sz="2800" dirty="0">
                <a:solidFill>
                  <a:srgbClr val="FFFFFF"/>
                </a:solidFill>
                <a:latin typeface="Arial"/>
              </a:rPr>
              <a:t>SOME</a:t>
            </a:r>
          </a:p>
        </p:txBody>
      </p:sp>
      <p:sp>
        <p:nvSpPr>
          <p:cNvPr id="20" name="Oval 19"/>
          <p:cNvSpPr/>
          <p:nvPr/>
        </p:nvSpPr>
        <p:spPr>
          <a:xfrm>
            <a:off x="4343400" y="762000"/>
            <a:ext cx="1295400" cy="533400"/>
          </a:xfrm>
          <a:prstGeom prst="ellipse">
            <a:avLst/>
          </a:prstGeom>
          <a:solidFill>
            <a:srgbClr val="FF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r>
              <a:rPr lang="en-US" sz="2200" dirty="0">
                <a:solidFill>
                  <a:srgbClr val="FFFFFF"/>
                </a:solidFill>
                <a:latin typeface="Arial"/>
              </a:rPr>
              <a:t>FEW</a:t>
            </a:r>
          </a:p>
        </p:txBody>
      </p:sp>
      <p:sp>
        <p:nvSpPr>
          <p:cNvPr id="3" name="TextBox 2">
            <a:extLst>
              <a:ext uri="{FF2B5EF4-FFF2-40B4-BE49-F238E27FC236}">
                <a16:creationId xmlns="" xmlns:a16="http://schemas.microsoft.com/office/drawing/2014/main" id="{5F1ABC3A-A5E7-5844-A331-692972591DE6}"/>
              </a:ext>
            </a:extLst>
          </p:cNvPr>
          <p:cNvSpPr txBox="1"/>
          <p:nvPr/>
        </p:nvSpPr>
        <p:spPr>
          <a:xfrm>
            <a:off x="630936" y="466344"/>
            <a:ext cx="3450525" cy="769441"/>
          </a:xfrm>
          <a:prstGeom prst="rect">
            <a:avLst/>
          </a:prstGeom>
          <a:noFill/>
        </p:spPr>
        <p:txBody>
          <a:bodyPr wrap="square" rtlCol="0">
            <a:spAutoFit/>
          </a:bodyPr>
          <a:lstStyle/>
          <a:p>
            <a:r>
              <a:rPr lang="en-US" sz="4400" b="1" dirty="0">
                <a:solidFill>
                  <a:srgbClr val="0070C0"/>
                </a:solidFill>
                <a:latin typeface="Arial" panose="020B0604020202020204" pitchFamily="34" charset="0"/>
                <a:cs typeface="Arial" panose="020B0604020202020204" pitchFamily="34" charset="0"/>
              </a:rPr>
              <a:t>Activity</a:t>
            </a:r>
          </a:p>
        </p:txBody>
      </p:sp>
      <p:pic>
        <p:nvPicPr>
          <p:cNvPr id="21" name="Picture 20">
            <a:extLst>
              <a:ext uri="{FF2B5EF4-FFF2-40B4-BE49-F238E27FC236}">
                <a16:creationId xmlns="" xmlns:a16="http://schemas.microsoft.com/office/drawing/2014/main" id="{3C31270F-1036-4F48-AD66-724FD8C9726C}"/>
              </a:ext>
            </a:extLst>
          </p:cNvPr>
          <p:cNvPicPr>
            <a:picLocks noChangeAspect="1"/>
          </p:cNvPicPr>
          <p:nvPr/>
        </p:nvPicPr>
        <p:blipFill>
          <a:blip r:embed="rId3"/>
          <a:stretch>
            <a:fillRect/>
          </a:stretch>
        </p:blipFill>
        <p:spPr>
          <a:xfrm>
            <a:off x="2558426" y="466344"/>
            <a:ext cx="1362710" cy="1736482"/>
          </a:xfrm>
          <a:prstGeom prst="rect">
            <a:avLst/>
          </a:prstGeom>
        </p:spPr>
      </p:pic>
      <p:sp>
        <p:nvSpPr>
          <p:cNvPr id="4" name="Footer Placeholder 3">
            <a:extLst>
              <a:ext uri="{FF2B5EF4-FFF2-40B4-BE49-F238E27FC236}">
                <a16:creationId xmlns="" xmlns:a16="http://schemas.microsoft.com/office/drawing/2014/main" id="{F574CB5F-6276-4B4A-88B3-7F49998C3AE5}"/>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1726034685"/>
      </p:ext>
    </p:extLst>
  </p:cSld>
  <p:clrMapOvr>
    <a:masterClrMapping/>
  </p:clrMapOvr>
  <p:transition>
    <p:circl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182776"/>
            <a:ext cx="7886700" cy="1325563"/>
          </a:xfrm>
        </p:spPr>
        <p:txBody>
          <a:bodyPr>
            <a:normAutofit/>
          </a:bodyPr>
          <a:lstStyle/>
          <a:p>
            <a:r>
              <a:rPr lang="en-US" altLang="x-none" b="1" dirty="0"/>
              <a:t>Clearly Define Expected Behaviours (Rules)</a:t>
            </a:r>
            <a:endParaRPr lang="en-US" b="1" dirty="0"/>
          </a:p>
        </p:txBody>
      </p:sp>
      <p:sp>
        <p:nvSpPr>
          <p:cNvPr id="3" name="Footer Placeholder 2">
            <a:extLst>
              <a:ext uri="{FF2B5EF4-FFF2-40B4-BE49-F238E27FC236}">
                <a16:creationId xmlns="" xmlns:a16="http://schemas.microsoft.com/office/drawing/2014/main" id="{FACD1629-B562-8F4A-9725-013A2CDD99C0}"/>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128944199"/>
      </p:ext>
    </p:extLst>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12192" b="7049"/>
          <a:stretch/>
        </p:blipFill>
        <p:spPr bwMode="auto">
          <a:xfrm>
            <a:off x="243857" y="401444"/>
            <a:ext cx="8656286" cy="5497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Footer Placeholder 2">
            <a:extLst>
              <a:ext uri="{FF2B5EF4-FFF2-40B4-BE49-F238E27FC236}">
                <a16:creationId xmlns="" xmlns:a16="http://schemas.microsoft.com/office/drawing/2014/main" id="{2A345942-92FE-024E-8118-7BB018BCF727}"/>
              </a:ext>
            </a:extLst>
          </p:cNvPr>
          <p:cNvSpPr>
            <a:spLocks noGrp="1"/>
          </p:cNvSpPr>
          <p:nvPr>
            <p:ph type="ftr" sz="quarter" idx="11"/>
          </p:nvPr>
        </p:nvSpPr>
        <p:spPr/>
        <p:txBody>
          <a:bodyPr/>
          <a:lstStyle/>
          <a:p>
            <a:endParaRPr lang="en-US"/>
          </a:p>
        </p:txBody>
      </p:sp>
      <p:sp>
        <p:nvSpPr>
          <p:cNvPr id="2" name="TextBox 1"/>
          <p:cNvSpPr txBox="1"/>
          <p:nvPr/>
        </p:nvSpPr>
        <p:spPr>
          <a:xfrm rot="-3180000">
            <a:off x="7376435" y="1574801"/>
            <a:ext cx="1826141" cy="369332"/>
          </a:xfrm>
          <a:prstGeom prst="rect">
            <a:avLst/>
          </a:prstGeom>
          <a:solidFill>
            <a:schemeClr val="bg1"/>
          </a:solidFill>
        </p:spPr>
        <p:txBody>
          <a:bodyPr wrap="none" rtlCol="0">
            <a:spAutoFit/>
          </a:bodyPr>
          <a:lstStyle/>
          <a:p>
            <a:r>
              <a:rPr lang="en-US" b="1" dirty="0" smtClean="0">
                <a:latin typeface="Comic Sans MS" charset="0"/>
                <a:ea typeface="Comic Sans MS" charset="0"/>
                <a:cs typeface="Comic Sans MS" charset="0"/>
              </a:rPr>
              <a:t>RESPONSIBLE</a:t>
            </a:r>
            <a:endParaRPr lang="en-US" b="1" dirty="0">
              <a:latin typeface="Comic Sans MS" charset="0"/>
              <a:ea typeface="Comic Sans MS" charset="0"/>
              <a:cs typeface="Comic Sans MS" charset="0"/>
            </a:endParaRPr>
          </a:p>
        </p:txBody>
      </p:sp>
    </p:spTree>
    <p:extLst>
      <p:ext uri="{BB962C8B-B14F-4D97-AF65-F5344CB8AC3E}">
        <p14:creationId xmlns:p14="http://schemas.microsoft.com/office/powerpoint/2010/main" val="172879674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653143"/>
            <a:ext cx="7886700" cy="3638781"/>
          </a:xfrm>
        </p:spPr>
        <p:txBody>
          <a:bodyPr>
            <a:normAutofit/>
          </a:bodyPr>
          <a:lstStyle/>
          <a:p>
            <a:r>
              <a:rPr lang="en-US" b="1" dirty="0" smtClean="0"/>
              <a:t>Define the specific behaviours to help children be successful in different places in the service</a:t>
            </a:r>
            <a:endParaRPr lang="en-US" b="1" dirty="0"/>
          </a:p>
        </p:txBody>
      </p:sp>
      <p:sp>
        <p:nvSpPr>
          <p:cNvPr id="3" name="Footer Placeholder 2">
            <a:extLst>
              <a:ext uri="{FF2B5EF4-FFF2-40B4-BE49-F238E27FC236}">
                <a16:creationId xmlns="" xmlns:a16="http://schemas.microsoft.com/office/drawing/2014/main" id="{552291F6-2D59-1E41-B92E-8156C8253AE8}"/>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762441146"/>
      </p:ext>
    </p:extLst>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Content Placeholder 3" descr="DSC03718.JPG"/>
          <p:cNvPicPr>
            <a:picLocks noGrp="1" noChangeAspect="1"/>
          </p:cNvPicPr>
          <p:nvPr>
            <p:ph idx="1"/>
          </p:nvPr>
        </p:nvPicPr>
        <p:blipFill>
          <a:blip r:embed="rId2">
            <a:lum bright="20000"/>
            <a:extLst>
              <a:ext uri="{28A0092B-C50C-407E-A947-70E740481C1C}">
                <a14:useLocalDpi xmlns:a14="http://schemas.microsoft.com/office/drawing/2010/main" val="0"/>
              </a:ext>
            </a:extLst>
          </a:blip>
          <a:srcRect/>
          <a:stretch>
            <a:fillRect/>
          </a:stretch>
        </p:blipFill>
        <p:spPr>
          <a:xfrm rot="5400000">
            <a:off x="1687370" y="521296"/>
            <a:ext cx="5828450" cy="5335134"/>
          </a:xfrm>
        </p:spPr>
      </p:pic>
      <p:sp>
        <p:nvSpPr>
          <p:cNvPr id="3" name="Footer Placeholder 2">
            <a:extLst>
              <a:ext uri="{FF2B5EF4-FFF2-40B4-BE49-F238E27FC236}">
                <a16:creationId xmlns="" xmlns:a16="http://schemas.microsoft.com/office/drawing/2014/main" id="{B5C5A5C7-C1A3-4D49-BEA1-28697C3FC6A1}"/>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111036751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Content Placeholder 3" descr="DSC03720.JPG"/>
          <p:cNvPicPr>
            <a:picLocks noGrp="1" noChangeAspect="1"/>
          </p:cNvPicPr>
          <p:nvPr>
            <p:ph idx="1"/>
          </p:nvPr>
        </p:nvPicPr>
        <p:blipFill rotWithShape="1">
          <a:blip r:embed="rId2">
            <a:lum bright="20000"/>
            <a:extLst>
              <a:ext uri="{28A0092B-C50C-407E-A947-70E740481C1C}">
                <a14:useLocalDpi xmlns:a14="http://schemas.microsoft.com/office/drawing/2010/main" val="0"/>
              </a:ext>
            </a:extLst>
          </a:blip>
          <a:srcRect t="9447" r="57064" b="14228"/>
          <a:stretch/>
        </p:blipFill>
        <p:spPr>
          <a:xfrm rot="5400000">
            <a:off x="826161" y="1116697"/>
            <a:ext cx="3313522" cy="4250227"/>
          </a:xfrm>
        </p:spPr>
      </p:pic>
      <p:pic>
        <p:nvPicPr>
          <p:cNvPr id="5" name="Content Placeholder 3" descr="DSC03720.JPG">
            <a:extLst>
              <a:ext uri="{FF2B5EF4-FFF2-40B4-BE49-F238E27FC236}">
                <a16:creationId xmlns="" xmlns:a16="http://schemas.microsoft.com/office/drawing/2014/main" id="{484C3F79-BE28-164B-B76C-71217269BF78}"/>
              </a:ext>
            </a:extLst>
          </p:cNvPr>
          <p:cNvPicPr>
            <a:picLocks noChangeAspect="1"/>
          </p:cNvPicPr>
          <p:nvPr/>
        </p:nvPicPr>
        <p:blipFill rotWithShape="1">
          <a:blip r:embed="rId2">
            <a:lum bright="20000"/>
            <a:extLst>
              <a:ext uri="{28A0092B-C50C-407E-A947-70E740481C1C}">
                <a14:useLocalDpi xmlns:a14="http://schemas.microsoft.com/office/drawing/2010/main" val="0"/>
              </a:ext>
            </a:extLst>
          </a:blip>
          <a:srcRect l="58454" t="22823" r="5152" b="18686"/>
          <a:stretch/>
        </p:blipFill>
        <p:spPr>
          <a:xfrm rot="5400000">
            <a:off x="5141455" y="1135516"/>
            <a:ext cx="3313523" cy="4212594"/>
          </a:xfrm>
          <a:prstGeom prst="rect">
            <a:avLst/>
          </a:prstGeom>
        </p:spPr>
      </p:pic>
      <p:sp>
        <p:nvSpPr>
          <p:cNvPr id="3" name="Footer Placeholder 2">
            <a:extLst>
              <a:ext uri="{FF2B5EF4-FFF2-40B4-BE49-F238E27FC236}">
                <a16:creationId xmlns="" xmlns:a16="http://schemas.microsoft.com/office/drawing/2014/main" id="{E337B3C3-3ED8-3B42-AC4D-4C9F8D11C279}"/>
              </a:ext>
            </a:extLst>
          </p:cNvPr>
          <p:cNvSpPr>
            <a:spLocks noGrp="1"/>
          </p:cNvSpPr>
          <p:nvPr>
            <p:ph type="ftr" sz="quarter" idx="11"/>
          </p:nvPr>
        </p:nvSpPr>
        <p:spPr/>
        <p:txBody>
          <a:bodyPr/>
          <a:lstStyle/>
          <a:p>
            <a:endParaRPr lang="en-US"/>
          </a:p>
        </p:txBody>
      </p:sp>
      <p:sp>
        <p:nvSpPr>
          <p:cNvPr id="2" name="TextBox 1"/>
          <p:cNvSpPr txBox="1"/>
          <p:nvPr/>
        </p:nvSpPr>
        <p:spPr>
          <a:xfrm>
            <a:off x="357809" y="344557"/>
            <a:ext cx="8348869" cy="769441"/>
          </a:xfrm>
          <a:prstGeom prst="rect">
            <a:avLst/>
          </a:prstGeom>
          <a:noFill/>
        </p:spPr>
        <p:txBody>
          <a:bodyPr wrap="square" rtlCol="0">
            <a:spAutoFit/>
          </a:bodyPr>
          <a:lstStyle/>
          <a:p>
            <a:pPr algn="ctr"/>
            <a:r>
              <a:rPr lang="en-US" sz="4400" b="1" dirty="0">
                <a:solidFill>
                  <a:schemeClr val="accent1"/>
                </a:solidFill>
                <a:latin typeface="Arial" charset="0"/>
                <a:ea typeface="Arial" charset="0"/>
                <a:cs typeface="Arial" charset="0"/>
              </a:rPr>
              <a:t>In the Classroom</a:t>
            </a:r>
            <a:r>
              <a:rPr lang="is-IS" sz="4400" b="1" dirty="0">
                <a:solidFill>
                  <a:schemeClr val="accent1"/>
                </a:solidFill>
                <a:latin typeface="Arial" charset="0"/>
                <a:ea typeface="Arial" charset="0"/>
                <a:cs typeface="Arial" charset="0"/>
              </a:rPr>
              <a:t>…</a:t>
            </a:r>
            <a:endParaRPr lang="en-US" sz="4400" b="1" dirty="0">
              <a:solidFill>
                <a:schemeClr val="accent1"/>
              </a:solidFill>
              <a:latin typeface="Arial" charset="0"/>
              <a:ea typeface="Arial" charset="0"/>
              <a:cs typeface="Arial" charset="0"/>
            </a:endParaRPr>
          </a:p>
        </p:txBody>
      </p:sp>
    </p:spTree>
    <p:extLst>
      <p:ext uri="{BB962C8B-B14F-4D97-AF65-F5344CB8AC3E}">
        <p14:creationId xmlns:p14="http://schemas.microsoft.com/office/powerpoint/2010/main" val="313864947"/>
      </p:ext>
    </p:extLst>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Content Placeholder 3" descr="DSC03729.JPG"/>
          <p:cNvPicPr>
            <a:picLocks noGrp="1" noChangeAspect="1"/>
          </p:cNvPicPr>
          <p:nvPr>
            <p:ph idx="1"/>
          </p:nvPr>
        </p:nvPicPr>
        <p:blipFill rotWithShape="1">
          <a:blip r:embed="rId2">
            <a:lum bright="20000"/>
            <a:extLst>
              <a:ext uri="{28A0092B-C50C-407E-A947-70E740481C1C}">
                <a14:useLocalDpi xmlns:a14="http://schemas.microsoft.com/office/drawing/2010/main" val="0"/>
              </a:ext>
            </a:extLst>
          </a:blip>
          <a:srcRect t="6189" b="13976"/>
          <a:stretch/>
        </p:blipFill>
        <p:spPr>
          <a:xfrm>
            <a:off x="656370" y="1403151"/>
            <a:ext cx="7831259" cy="4689132"/>
          </a:xfrm>
        </p:spPr>
      </p:pic>
      <p:sp>
        <p:nvSpPr>
          <p:cNvPr id="3" name="Footer Placeholder 2">
            <a:extLst>
              <a:ext uri="{FF2B5EF4-FFF2-40B4-BE49-F238E27FC236}">
                <a16:creationId xmlns="" xmlns:a16="http://schemas.microsoft.com/office/drawing/2014/main" id="{2D4CC776-81AE-AC49-89D3-FA2A5FFAFC91}"/>
              </a:ext>
            </a:extLst>
          </p:cNvPr>
          <p:cNvSpPr>
            <a:spLocks noGrp="1"/>
          </p:cNvSpPr>
          <p:nvPr>
            <p:ph type="ftr" sz="quarter" idx="11"/>
          </p:nvPr>
        </p:nvSpPr>
        <p:spPr/>
        <p:txBody>
          <a:bodyPr/>
          <a:lstStyle/>
          <a:p>
            <a:endParaRPr lang="en-US"/>
          </a:p>
        </p:txBody>
      </p:sp>
      <p:sp>
        <p:nvSpPr>
          <p:cNvPr id="2" name="TextBox 1"/>
          <p:cNvSpPr txBox="1"/>
          <p:nvPr/>
        </p:nvSpPr>
        <p:spPr>
          <a:xfrm>
            <a:off x="674914" y="370114"/>
            <a:ext cx="7620000" cy="769441"/>
          </a:xfrm>
          <a:prstGeom prst="rect">
            <a:avLst/>
          </a:prstGeom>
          <a:noFill/>
        </p:spPr>
        <p:txBody>
          <a:bodyPr wrap="square" rtlCol="0">
            <a:spAutoFit/>
          </a:bodyPr>
          <a:lstStyle/>
          <a:p>
            <a:pPr algn="ctr"/>
            <a:r>
              <a:rPr lang="en-US" sz="4400" b="1" dirty="0" smtClean="0">
                <a:solidFill>
                  <a:schemeClr val="accent1"/>
                </a:solidFill>
                <a:latin typeface="Arial" charset="0"/>
                <a:ea typeface="Arial" charset="0"/>
                <a:cs typeface="Arial" charset="0"/>
              </a:rPr>
              <a:t>In the Toilets</a:t>
            </a:r>
            <a:endParaRPr lang="en-US" sz="4400" b="1" dirty="0">
              <a:solidFill>
                <a:schemeClr val="accent1"/>
              </a:solidFill>
              <a:latin typeface="Arial" charset="0"/>
              <a:ea typeface="Arial" charset="0"/>
              <a:cs typeface="Arial" charset="0"/>
            </a:endParaRPr>
          </a:p>
        </p:txBody>
      </p:sp>
    </p:spTree>
    <p:extLst>
      <p:ext uri="{BB962C8B-B14F-4D97-AF65-F5344CB8AC3E}">
        <p14:creationId xmlns:p14="http://schemas.microsoft.com/office/powerpoint/2010/main" val="1941437103"/>
      </p:ext>
    </p:extLst>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itle 1"/>
          <p:cNvSpPr>
            <a:spLocks noGrp="1"/>
          </p:cNvSpPr>
          <p:nvPr>
            <p:ph type="title"/>
          </p:nvPr>
        </p:nvSpPr>
        <p:spPr>
          <a:xfrm>
            <a:off x="628650" y="-8734"/>
            <a:ext cx="7886700" cy="1325563"/>
          </a:xfrm>
        </p:spPr>
        <p:txBody>
          <a:bodyPr/>
          <a:lstStyle/>
          <a:p>
            <a:r>
              <a:rPr lang="en-US" altLang="x-none" b="1" dirty="0"/>
              <a:t>Visual Prompts</a:t>
            </a:r>
          </a:p>
        </p:txBody>
      </p:sp>
      <p:pic>
        <p:nvPicPr>
          <p:cNvPr id="37890" name="Content Placeholder 3" descr="DSC03717.JPG"/>
          <p:cNvPicPr>
            <a:picLocks noGrp="1" noChangeAspect="1"/>
          </p:cNvPicPr>
          <p:nvPr>
            <p:ph idx="1"/>
          </p:nvPr>
        </p:nvPicPr>
        <p:blipFill>
          <a:blip r:embed="rId2">
            <a:lum bright="20000"/>
            <a:extLst>
              <a:ext uri="{28A0092B-C50C-407E-A947-70E740481C1C}">
                <a14:useLocalDpi xmlns:a14="http://schemas.microsoft.com/office/drawing/2010/main" val="0"/>
              </a:ext>
            </a:extLst>
          </a:blip>
          <a:srcRect/>
          <a:stretch>
            <a:fillRect/>
          </a:stretch>
        </p:blipFill>
        <p:spPr>
          <a:xfrm>
            <a:off x="1117213" y="966864"/>
            <a:ext cx="6909574" cy="5182594"/>
          </a:xfrm>
        </p:spPr>
      </p:pic>
      <p:sp>
        <p:nvSpPr>
          <p:cNvPr id="3" name="Footer Placeholder 2">
            <a:extLst>
              <a:ext uri="{FF2B5EF4-FFF2-40B4-BE49-F238E27FC236}">
                <a16:creationId xmlns="" xmlns:a16="http://schemas.microsoft.com/office/drawing/2014/main" id="{3C1EF434-BA8F-2C45-BA59-F955EDE24092}"/>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465927039"/>
      </p:ext>
    </p:extLst>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02D2FD5-B405-0847-941F-1D22C7013B04}"/>
              </a:ext>
            </a:extLst>
          </p:cNvPr>
          <p:cNvSpPr>
            <a:spLocks noGrp="1"/>
          </p:cNvSpPr>
          <p:nvPr>
            <p:ph type="title"/>
          </p:nvPr>
        </p:nvSpPr>
        <p:spPr>
          <a:xfrm>
            <a:off x="628650" y="76835"/>
            <a:ext cx="7886700" cy="997585"/>
          </a:xfrm>
        </p:spPr>
        <p:txBody>
          <a:bodyPr/>
          <a:lstStyle/>
          <a:p>
            <a:r>
              <a:rPr lang="en-US" b="1" dirty="0"/>
              <a:t>Day One Modules</a:t>
            </a:r>
          </a:p>
        </p:txBody>
      </p:sp>
      <p:sp>
        <p:nvSpPr>
          <p:cNvPr id="3" name="Content Placeholder 2">
            <a:extLst>
              <a:ext uri="{FF2B5EF4-FFF2-40B4-BE49-F238E27FC236}">
                <a16:creationId xmlns="" xmlns:a16="http://schemas.microsoft.com/office/drawing/2014/main" id="{5EFD2D0F-5200-0D4B-A071-7A796039051E}"/>
              </a:ext>
            </a:extLst>
          </p:cNvPr>
          <p:cNvSpPr>
            <a:spLocks noGrp="1"/>
          </p:cNvSpPr>
          <p:nvPr>
            <p:ph idx="1"/>
          </p:nvPr>
        </p:nvSpPr>
        <p:spPr>
          <a:xfrm>
            <a:off x="1143000" y="853281"/>
            <a:ext cx="7806690" cy="4351338"/>
          </a:xfrm>
        </p:spPr>
        <p:txBody>
          <a:bodyPr>
            <a:noAutofit/>
          </a:bodyPr>
          <a:lstStyle/>
          <a:p>
            <a:pPr marL="514350" indent="-514350">
              <a:lnSpc>
                <a:spcPct val="120000"/>
              </a:lnSpc>
              <a:buFont typeface="+mj-lt"/>
              <a:buAutoNum type="arabicPeriod"/>
            </a:pPr>
            <a:r>
              <a:rPr lang="en-US" sz="2600" dirty="0">
                <a:solidFill>
                  <a:schemeClr val="tx1"/>
                </a:solidFill>
                <a:latin typeface="Arial" panose="020B0604020202020204" pitchFamily="34" charset="0"/>
                <a:cs typeface="Arial" panose="020B0604020202020204" pitchFamily="34" charset="0"/>
              </a:rPr>
              <a:t>Trauma and brain development, effects on behaviour</a:t>
            </a:r>
          </a:p>
          <a:p>
            <a:pPr marL="514350" indent="-514350">
              <a:lnSpc>
                <a:spcPct val="120000"/>
              </a:lnSpc>
              <a:buFont typeface="+mj-lt"/>
              <a:buAutoNum type="arabicPeriod"/>
            </a:pPr>
            <a:r>
              <a:rPr lang="en-US" sz="2600" b="1" dirty="0">
                <a:solidFill>
                  <a:srgbClr val="40A49E"/>
                </a:solidFill>
                <a:latin typeface="Arial" panose="020B0604020202020204" pitchFamily="34" charset="0"/>
                <a:cs typeface="Arial" panose="020B0604020202020204" pitchFamily="34" charset="0"/>
              </a:rPr>
              <a:t>What is Positive Behaviour Support? </a:t>
            </a:r>
          </a:p>
          <a:p>
            <a:pPr marL="514350" indent="-514350">
              <a:lnSpc>
                <a:spcPct val="120000"/>
              </a:lnSpc>
              <a:buFont typeface="+mj-lt"/>
              <a:buAutoNum type="arabicPeriod"/>
            </a:pPr>
            <a:r>
              <a:rPr lang="en-US" sz="2600" dirty="0">
                <a:solidFill>
                  <a:schemeClr val="tx1"/>
                </a:solidFill>
                <a:latin typeface="Arial" panose="020B0604020202020204" pitchFamily="34" charset="0"/>
                <a:cs typeface="Arial" panose="020B0604020202020204" pitchFamily="34" charset="0"/>
              </a:rPr>
              <a:t>Defining expected behaviours as a care community – consistent language and behaviours</a:t>
            </a:r>
          </a:p>
          <a:p>
            <a:pPr marL="514350" indent="-514350">
              <a:lnSpc>
                <a:spcPct val="120000"/>
              </a:lnSpc>
              <a:buFont typeface="+mj-lt"/>
              <a:buAutoNum type="arabicPeriod"/>
            </a:pPr>
            <a:r>
              <a:rPr lang="en-US" sz="2600" dirty="0">
                <a:solidFill>
                  <a:schemeClr val="tx1"/>
                </a:solidFill>
                <a:latin typeface="Arial" panose="020B0604020202020204" pitchFamily="34" charset="0"/>
                <a:cs typeface="Arial" panose="020B0604020202020204" pitchFamily="34" charset="0"/>
              </a:rPr>
              <a:t>Precorrections </a:t>
            </a:r>
          </a:p>
          <a:p>
            <a:pPr marL="514350" indent="-514350">
              <a:lnSpc>
                <a:spcPct val="120000"/>
              </a:lnSpc>
              <a:buFont typeface="+mj-lt"/>
              <a:buAutoNum type="arabicPeriod"/>
            </a:pPr>
            <a:r>
              <a:rPr lang="en-US" sz="2600" dirty="0">
                <a:solidFill>
                  <a:schemeClr val="tx1"/>
                </a:solidFill>
                <a:latin typeface="Arial" panose="020B0604020202020204" pitchFamily="34" charset="0"/>
                <a:cs typeface="Arial" panose="020B0604020202020204" pitchFamily="34" charset="0"/>
              </a:rPr>
              <a:t>Teaching behaviour to all children to prevent problems occurring</a:t>
            </a:r>
          </a:p>
          <a:p>
            <a:pPr marL="514350" indent="-514350">
              <a:buFont typeface="+mj-lt"/>
              <a:buAutoNum type="arabicPeriod"/>
            </a:pPr>
            <a:endParaRPr lang="en-US" dirty="0"/>
          </a:p>
          <a:p>
            <a:pPr marL="514350" indent="-514350">
              <a:buFont typeface="+mj-lt"/>
              <a:buAutoNum type="arabicPeriod"/>
            </a:pPr>
            <a:endParaRPr lang="en-US" dirty="0">
              <a:solidFill>
                <a:schemeClr val="tx1"/>
              </a:solidFill>
            </a:endParaRPr>
          </a:p>
          <a:p>
            <a:endParaRPr lang="en-US" dirty="0"/>
          </a:p>
        </p:txBody>
      </p:sp>
      <p:sp>
        <p:nvSpPr>
          <p:cNvPr id="4" name="Right Arrow 3">
            <a:extLst>
              <a:ext uri="{FF2B5EF4-FFF2-40B4-BE49-F238E27FC236}">
                <a16:creationId xmlns="" xmlns:a16="http://schemas.microsoft.com/office/drawing/2014/main" id="{B88A264B-00A7-A343-9819-C6804AB4C938}"/>
              </a:ext>
            </a:extLst>
          </p:cNvPr>
          <p:cNvSpPr/>
          <p:nvPr/>
        </p:nvSpPr>
        <p:spPr>
          <a:xfrm>
            <a:off x="194310" y="1850866"/>
            <a:ext cx="1017270" cy="70469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a:extLst>
              <a:ext uri="{FF2B5EF4-FFF2-40B4-BE49-F238E27FC236}">
                <a16:creationId xmlns="" xmlns:a16="http://schemas.microsoft.com/office/drawing/2014/main" id="{FBF8DDF2-C4EF-664D-875B-CA1C3F543B4A}"/>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141226472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1"/>
          <p:cNvSpPr>
            <a:spLocks noGrp="1"/>
          </p:cNvSpPr>
          <p:nvPr>
            <p:ph type="title"/>
          </p:nvPr>
        </p:nvSpPr>
        <p:spPr/>
        <p:txBody>
          <a:bodyPr/>
          <a:lstStyle/>
          <a:p>
            <a:endParaRPr lang="x-none" altLang="x-none"/>
          </a:p>
        </p:txBody>
      </p:sp>
      <p:pic>
        <p:nvPicPr>
          <p:cNvPr id="40962" name="Content Placeholder 5" descr="DSC03723.JPG"/>
          <p:cNvPicPr>
            <a:picLocks noGrp="1" noChangeAspect="1"/>
          </p:cNvPicPr>
          <p:nvPr>
            <p:ph idx="1"/>
          </p:nvPr>
        </p:nvPicPr>
        <p:blipFill>
          <a:blip r:embed="rId2">
            <a:lum bright="20000"/>
            <a:extLst>
              <a:ext uri="{28A0092B-C50C-407E-A947-70E740481C1C}">
                <a14:useLocalDpi xmlns:a14="http://schemas.microsoft.com/office/drawing/2010/main" val="0"/>
              </a:ext>
            </a:extLst>
          </a:blip>
          <a:srcRect/>
          <a:stretch>
            <a:fillRect/>
          </a:stretch>
        </p:blipFill>
        <p:spPr>
          <a:xfrm>
            <a:off x="234950" y="365128"/>
            <a:ext cx="8674100" cy="5570537"/>
          </a:xfrm>
        </p:spPr>
      </p:pic>
      <p:sp>
        <p:nvSpPr>
          <p:cNvPr id="3" name="Footer Placeholder 2">
            <a:extLst>
              <a:ext uri="{FF2B5EF4-FFF2-40B4-BE49-F238E27FC236}">
                <a16:creationId xmlns="" xmlns:a16="http://schemas.microsoft.com/office/drawing/2014/main" id="{EBA22BBE-F547-CF4A-B05C-A9879EFBE794}"/>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90832719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416953"/>
            <a:ext cx="7886700" cy="1325563"/>
          </a:xfrm>
        </p:spPr>
        <p:txBody>
          <a:bodyPr/>
          <a:lstStyle/>
          <a:p>
            <a:r>
              <a:rPr lang="en-US" b="1" dirty="0" smtClean="0"/>
              <a:t>Teach behaviour like we teach everything else</a:t>
            </a:r>
            <a:endParaRPr lang="en-US" b="1" dirty="0"/>
          </a:p>
        </p:txBody>
      </p:sp>
      <p:sp>
        <p:nvSpPr>
          <p:cNvPr id="3" name="Footer Placeholder 2">
            <a:extLst>
              <a:ext uri="{FF2B5EF4-FFF2-40B4-BE49-F238E27FC236}">
                <a16:creationId xmlns="" xmlns:a16="http://schemas.microsoft.com/office/drawing/2014/main" id="{4394008A-76BF-854C-A24B-A46BB6B00C33}"/>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2006138167"/>
      </p:ext>
    </p:extLst>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idx="1"/>
          </p:nvPr>
        </p:nvPicPr>
        <p:blipFill>
          <a:blip r:embed="rId2"/>
          <a:stretch>
            <a:fillRect/>
          </a:stretch>
        </p:blipFill>
        <p:spPr>
          <a:xfrm>
            <a:off x="170121" y="296677"/>
            <a:ext cx="8973879" cy="5926148"/>
          </a:xfrm>
          <a:prstGeom prst="rect">
            <a:avLst/>
          </a:prstGeom>
        </p:spPr>
      </p:pic>
      <p:sp>
        <p:nvSpPr>
          <p:cNvPr id="3" name="Footer Placeholder 2">
            <a:extLst>
              <a:ext uri="{FF2B5EF4-FFF2-40B4-BE49-F238E27FC236}">
                <a16:creationId xmlns="" xmlns:a16="http://schemas.microsoft.com/office/drawing/2014/main" id="{917B6EEA-FB7A-994E-9456-8FF48F0B860D}"/>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137823558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182776"/>
            <a:ext cx="7886700" cy="2585167"/>
          </a:xfrm>
        </p:spPr>
        <p:txBody>
          <a:bodyPr>
            <a:noAutofit/>
          </a:bodyPr>
          <a:lstStyle/>
          <a:p>
            <a:r>
              <a:rPr lang="en-US" b="1" dirty="0" smtClean="0"/>
              <a:t>Use lots of encouragement when kids get behaviour right</a:t>
            </a:r>
            <a:br>
              <a:rPr lang="en-US" b="1" dirty="0" smtClean="0"/>
            </a:br>
            <a:r>
              <a:rPr lang="en-US" b="1" dirty="0"/>
              <a:t/>
            </a:r>
            <a:br>
              <a:rPr lang="en-US" b="1" dirty="0"/>
            </a:br>
            <a:r>
              <a:rPr lang="en-US" b="1" dirty="0" smtClean="0"/>
              <a:t>(same as we do with other skills)</a:t>
            </a:r>
            <a:endParaRPr lang="en-US" b="1" dirty="0"/>
          </a:p>
        </p:txBody>
      </p:sp>
      <p:sp>
        <p:nvSpPr>
          <p:cNvPr id="3" name="Footer Placeholder 2">
            <a:extLst>
              <a:ext uri="{FF2B5EF4-FFF2-40B4-BE49-F238E27FC236}">
                <a16:creationId xmlns="" xmlns:a16="http://schemas.microsoft.com/office/drawing/2014/main" id="{66936425-0BAE-8C48-BE97-FEAB99812325}"/>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214110527"/>
      </p:ext>
    </p:extLst>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le 1"/>
          <p:cNvSpPr>
            <a:spLocks noGrp="1"/>
          </p:cNvSpPr>
          <p:nvPr>
            <p:ph type="title"/>
          </p:nvPr>
        </p:nvSpPr>
        <p:spPr/>
        <p:txBody>
          <a:bodyPr/>
          <a:lstStyle/>
          <a:p>
            <a:endParaRPr lang="x-none" altLang="x-none"/>
          </a:p>
        </p:txBody>
      </p:sp>
      <p:pic>
        <p:nvPicPr>
          <p:cNvPr id="41986" name="Content Placeholder 3" descr="DSC03722.JPG"/>
          <p:cNvPicPr>
            <a:picLocks noGrp="1" noChangeAspect="1"/>
          </p:cNvPicPr>
          <p:nvPr>
            <p:ph idx="1"/>
          </p:nvPr>
        </p:nvPicPr>
        <p:blipFill>
          <a:blip r:embed="rId2">
            <a:lum bright="20000"/>
            <a:extLst>
              <a:ext uri="{28A0092B-C50C-407E-A947-70E740481C1C}">
                <a14:useLocalDpi xmlns:a14="http://schemas.microsoft.com/office/drawing/2010/main" val="0"/>
              </a:ext>
            </a:extLst>
          </a:blip>
          <a:srcRect/>
          <a:stretch>
            <a:fillRect/>
          </a:stretch>
        </p:blipFill>
        <p:spPr>
          <a:xfrm>
            <a:off x="368300" y="660402"/>
            <a:ext cx="8318500" cy="5040313"/>
          </a:xfrm>
        </p:spPr>
      </p:pic>
      <p:sp>
        <p:nvSpPr>
          <p:cNvPr id="3" name="Footer Placeholder 2">
            <a:extLst>
              <a:ext uri="{FF2B5EF4-FFF2-40B4-BE49-F238E27FC236}">
                <a16:creationId xmlns="" xmlns:a16="http://schemas.microsoft.com/office/drawing/2014/main" id="{5378657A-8498-E24E-92E7-4040C09E6F2C}"/>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15756235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le 1"/>
          <p:cNvSpPr>
            <a:spLocks noGrp="1"/>
          </p:cNvSpPr>
          <p:nvPr>
            <p:ph type="title"/>
          </p:nvPr>
        </p:nvSpPr>
        <p:spPr/>
        <p:txBody>
          <a:bodyPr/>
          <a:lstStyle/>
          <a:p>
            <a:r>
              <a:rPr lang="en-US" altLang="x-none" b="1" dirty="0"/>
              <a:t>Reinforcement System</a:t>
            </a:r>
          </a:p>
        </p:txBody>
      </p:sp>
      <p:pic>
        <p:nvPicPr>
          <p:cNvPr id="35842" name="Content Placeholder 3" descr="DSC03731.JP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5380040" y="2152650"/>
            <a:ext cx="3525837" cy="3373438"/>
          </a:xfrm>
        </p:spPr>
      </p:pic>
      <p:pic>
        <p:nvPicPr>
          <p:cNvPr id="35843" name="Picture 4" descr="DSC03730.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6850" y="1727202"/>
            <a:ext cx="5183188" cy="437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Footer Placeholder 2">
            <a:extLst>
              <a:ext uri="{FF2B5EF4-FFF2-40B4-BE49-F238E27FC236}">
                <a16:creationId xmlns="" xmlns:a16="http://schemas.microsoft.com/office/drawing/2014/main" id="{6414D660-0F54-854E-91FF-1C9B7C0EC4DE}"/>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8668576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239486" y="228600"/>
            <a:ext cx="8904514" cy="1143000"/>
          </a:xfrm>
        </p:spPr>
        <p:txBody>
          <a:bodyPr rtlCol="0">
            <a:noAutofit/>
          </a:bodyPr>
          <a:lstStyle/>
          <a:p>
            <a:pPr>
              <a:defRPr/>
            </a:pPr>
            <a:r>
              <a:rPr lang="en-US" b="1" dirty="0"/>
              <a:t>Group Contingency for Appropriate </a:t>
            </a:r>
            <a:r>
              <a:rPr lang="en-US" b="1" dirty="0" smtClean="0"/>
              <a:t>behaviour</a:t>
            </a:r>
            <a:endParaRPr lang="en-US" b="1" dirty="0"/>
          </a:p>
        </p:txBody>
      </p:sp>
      <p:pic>
        <p:nvPicPr>
          <p:cNvPr id="31746" name="Picture 3" descr="beehive pic"/>
          <p:cNvPicPr>
            <a:picLocks noChangeAspect="1" noChangeArrowheads="1"/>
          </p:cNvPicPr>
          <p:nvPr/>
        </p:nvPicPr>
        <p:blipFill rotWithShape="1">
          <a:blip r:embed="rId2">
            <a:extLst>
              <a:ext uri="{28A0092B-C50C-407E-A947-70E740481C1C}">
                <a14:useLocalDpi xmlns:a14="http://schemas.microsoft.com/office/drawing/2010/main" val="0"/>
              </a:ext>
            </a:extLst>
          </a:blip>
          <a:srcRect l="9415" t="4860" r="11561" b="20767"/>
          <a:stretch/>
        </p:blipFill>
        <p:spPr bwMode="auto">
          <a:xfrm>
            <a:off x="1233603" y="1654628"/>
            <a:ext cx="6767397" cy="433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Footer Placeholder 2">
            <a:extLst>
              <a:ext uri="{FF2B5EF4-FFF2-40B4-BE49-F238E27FC236}">
                <a16:creationId xmlns="" xmlns:a16="http://schemas.microsoft.com/office/drawing/2014/main" id="{2152DA74-08CB-8649-8CD5-46C4C0D04B0C}"/>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74667237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297894"/>
            <a:ext cx="7886700" cy="2751592"/>
          </a:xfrm>
        </p:spPr>
        <p:txBody>
          <a:bodyPr>
            <a:noAutofit/>
          </a:bodyPr>
          <a:lstStyle/>
          <a:p>
            <a:r>
              <a:rPr lang="en-US" b="1" dirty="0" smtClean="0"/>
              <a:t>Respond by teaching A better way when kids make mistakes</a:t>
            </a:r>
            <a:endParaRPr lang="en-US" b="1" dirty="0"/>
          </a:p>
        </p:txBody>
      </p:sp>
      <p:sp>
        <p:nvSpPr>
          <p:cNvPr id="3" name="Footer Placeholder 2">
            <a:extLst>
              <a:ext uri="{FF2B5EF4-FFF2-40B4-BE49-F238E27FC236}">
                <a16:creationId xmlns="" xmlns:a16="http://schemas.microsoft.com/office/drawing/2014/main" id="{6164980D-D27E-CB4E-B635-52E77A868E26}"/>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623589652"/>
      </p:ext>
    </p:extLst>
  </p:cSld>
  <p:clrMapOvr>
    <a:masterClrMapping/>
  </p:clrMapOvr>
  <p:transition spd="slow">
    <p:push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Respond to behaviour errors by </a:t>
            </a:r>
            <a:r>
              <a:rPr lang="en-US" b="1" dirty="0" smtClean="0"/>
              <a:t>teaching</a:t>
            </a:r>
            <a:endParaRPr lang="en-US" b="1" dirty="0"/>
          </a:p>
        </p:txBody>
      </p:sp>
      <p:pic>
        <p:nvPicPr>
          <p:cNvPr id="4" name="Content Placeholder 3"/>
          <p:cNvPicPr>
            <a:picLocks noGrp="1" noChangeAspect="1"/>
          </p:cNvPicPr>
          <p:nvPr>
            <p:ph idx="1"/>
          </p:nvPr>
        </p:nvPicPr>
        <p:blipFill>
          <a:blip r:embed="rId2"/>
          <a:stretch>
            <a:fillRect/>
          </a:stretch>
        </p:blipFill>
        <p:spPr>
          <a:xfrm>
            <a:off x="1671108" y="1825625"/>
            <a:ext cx="5801784" cy="4351338"/>
          </a:xfrm>
          <a:prstGeom prst="rect">
            <a:avLst/>
          </a:prstGeom>
        </p:spPr>
      </p:pic>
      <p:sp>
        <p:nvSpPr>
          <p:cNvPr id="3" name="Footer Placeholder 2">
            <a:extLst>
              <a:ext uri="{FF2B5EF4-FFF2-40B4-BE49-F238E27FC236}">
                <a16:creationId xmlns="" xmlns:a16="http://schemas.microsoft.com/office/drawing/2014/main" id="{3AA2CDC1-D390-AB4E-9E9C-76356549A2C5}"/>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62407296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103437"/>
            <a:ext cx="7886700" cy="1325563"/>
          </a:xfrm>
        </p:spPr>
        <p:txBody>
          <a:bodyPr/>
          <a:lstStyle/>
          <a:p>
            <a:r>
              <a:rPr lang="en-US" b="1" dirty="0" smtClean="0"/>
              <a:t>Helping our parents use positive strategies too</a:t>
            </a:r>
            <a:endParaRPr lang="en-US" b="1" dirty="0"/>
          </a:p>
        </p:txBody>
      </p:sp>
      <p:sp>
        <p:nvSpPr>
          <p:cNvPr id="3" name="Footer Placeholder 2">
            <a:extLst>
              <a:ext uri="{FF2B5EF4-FFF2-40B4-BE49-F238E27FC236}">
                <a16:creationId xmlns="" xmlns:a16="http://schemas.microsoft.com/office/drawing/2014/main" id="{C4434E66-8840-E94D-B830-D80D75B1ED26}"/>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1144709207"/>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ight Arrow 3">
            <a:extLst>
              <a:ext uri="{FF2B5EF4-FFF2-40B4-BE49-F238E27FC236}">
                <a16:creationId xmlns:a16="http://schemas.microsoft.com/office/drawing/2014/main" xmlns="" id="{3264BCA1-40A8-494C-ADA8-3781096BBFA0}"/>
              </a:ext>
            </a:extLst>
          </p:cNvPr>
          <p:cNvSpPr/>
          <p:nvPr/>
        </p:nvSpPr>
        <p:spPr>
          <a:xfrm>
            <a:off x="37870" y="2135304"/>
            <a:ext cx="818630" cy="704691"/>
          </a:xfrm>
          <a:prstGeom prst="rightArrow">
            <a:avLst/>
          </a:prstGeom>
          <a:solidFill>
            <a:srgbClr val="40A49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charset="0"/>
            </a:endParaRPr>
          </a:p>
        </p:txBody>
      </p:sp>
      <p:sp>
        <p:nvSpPr>
          <p:cNvPr id="3" name="Content Placeholder 2">
            <a:extLst>
              <a:ext uri="{FF2B5EF4-FFF2-40B4-BE49-F238E27FC236}">
                <a16:creationId xmlns:a16="http://schemas.microsoft.com/office/drawing/2014/main" xmlns="" id="{5EFD2D0F-5200-0D4B-A071-7A796039051E}"/>
              </a:ext>
            </a:extLst>
          </p:cNvPr>
          <p:cNvSpPr>
            <a:spLocks noGrp="1"/>
          </p:cNvSpPr>
          <p:nvPr>
            <p:ph idx="1"/>
          </p:nvPr>
        </p:nvSpPr>
        <p:spPr>
          <a:xfrm>
            <a:off x="856500" y="1321669"/>
            <a:ext cx="8287500" cy="4765094"/>
          </a:xfrm>
        </p:spPr>
        <p:txBody>
          <a:bodyPr>
            <a:noAutofit/>
          </a:bodyPr>
          <a:lstStyle/>
          <a:p>
            <a:pPr marL="514350" indent="-514350">
              <a:lnSpc>
                <a:spcPct val="100000"/>
              </a:lnSpc>
              <a:spcBef>
                <a:spcPts val="0"/>
              </a:spcBef>
              <a:spcAft>
                <a:spcPts val="600"/>
              </a:spcAft>
              <a:buFont typeface="+mj-lt"/>
              <a:buAutoNum type="arabicPeriod"/>
            </a:pPr>
            <a:r>
              <a:rPr lang="en-US" sz="2600" dirty="0">
                <a:solidFill>
                  <a:schemeClr val="tx1"/>
                </a:solidFill>
                <a:latin typeface="Arial" panose="020B0604020202020204" pitchFamily="34" charset="0"/>
                <a:cs typeface="Arial" panose="020B0604020202020204" pitchFamily="34" charset="0"/>
              </a:rPr>
              <a:t>Trauma and brain development, effects on behaviour</a:t>
            </a:r>
          </a:p>
          <a:p>
            <a:pPr marL="514350" indent="-514350">
              <a:lnSpc>
                <a:spcPct val="100000"/>
              </a:lnSpc>
              <a:spcBef>
                <a:spcPts val="0"/>
              </a:spcBef>
              <a:spcAft>
                <a:spcPts val="600"/>
              </a:spcAft>
              <a:buFont typeface="+mj-lt"/>
              <a:buAutoNum type="arabicPeriod"/>
            </a:pPr>
            <a:r>
              <a:rPr lang="en-US" sz="2600" b="1" dirty="0">
                <a:solidFill>
                  <a:srgbClr val="40A49E"/>
                </a:solidFill>
                <a:latin typeface="Arial" panose="020B0604020202020204" pitchFamily="34" charset="0"/>
                <a:cs typeface="Arial" panose="020B0604020202020204" pitchFamily="34" charset="0"/>
              </a:rPr>
              <a:t>What is Positive Behaviour Support? </a:t>
            </a:r>
          </a:p>
          <a:p>
            <a:pPr marL="514350" indent="-514350">
              <a:lnSpc>
                <a:spcPct val="100000"/>
              </a:lnSpc>
              <a:spcBef>
                <a:spcPts val="0"/>
              </a:spcBef>
              <a:spcAft>
                <a:spcPts val="600"/>
              </a:spcAft>
              <a:buFont typeface="+mj-lt"/>
              <a:buAutoNum type="arabicPeriod"/>
            </a:pPr>
            <a:r>
              <a:rPr lang="en-US" sz="2600" dirty="0">
                <a:solidFill>
                  <a:schemeClr val="tx1"/>
                </a:solidFill>
                <a:latin typeface="Arial" panose="020B0604020202020204" pitchFamily="34" charset="0"/>
                <a:cs typeface="Arial" panose="020B0604020202020204" pitchFamily="34" charset="0"/>
              </a:rPr>
              <a:t>Defining expected behaviours</a:t>
            </a:r>
          </a:p>
          <a:p>
            <a:pPr marL="1057275" indent="-514350">
              <a:lnSpc>
                <a:spcPct val="100000"/>
              </a:lnSpc>
              <a:spcBef>
                <a:spcPts val="0"/>
              </a:spcBef>
              <a:spcAft>
                <a:spcPts val="600"/>
              </a:spcAft>
              <a:buFont typeface="+mj-lt"/>
              <a:buAutoNum type="alphaLcPeriod"/>
            </a:pPr>
            <a:r>
              <a:rPr lang="en-US" sz="2600" dirty="0">
                <a:solidFill>
                  <a:schemeClr val="tx1"/>
                </a:solidFill>
                <a:latin typeface="Arial" panose="020B0604020202020204" pitchFamily="34" charset="0"/>
                <a:cs typeface="Arial" panose="020B0604020202020204" pitchFamily="34" charset="0"/>
              </a:rPr>
              <a:t>Expectations</a:t>
            </a:r>
          </a:p>
          <a:p>
            <a:pPr marL="1057275" indent="-514350">
              <a:lnSpc>
                <a:spcPct val="100000"/>
              </a:lnSpc>
              <a:spcBef>
                <a:spcPts val="0"/>
              </a:spcBef>
              <a:spcAft>
                <a:spcPts val="600"/>
              </a:spcAft>
              <a:buFont typeface="+mj-lt"/>
              <a:buAutoNum type="alphaLcPeriod"/>
            </a:pPr>
            <a:r>
              <a:rPr lang="en-US" sz="2600" dirty="0">
                <a:solidFill>
                  <a:schemeClr val="tx1"/>
                </a:solidFill>
                <a:latin typeface="Arial" panose="020B0604020202020204" pitchFamily="34" charset="0"/>
                <a:cs typeface="Arial" panose="020B0604020202020204" pitchFamily="34" charset="0"/>
              </a:rPr>
              <a:t>Behaviours</a:t>
            </a:r>
          </a:p>
          <a:p>
            <a:pPr marL="1057275" indent="-514350">
              <a:lnSpc>
                <a:spcPct val="100000"/>
              </a:lnSpc>
              <a:spcBef>
                <a:spcPts val="0"/>
              </a:spcBef>
              <a:spcAft>
                <a:spcPts val="600"/>
              </a:spcAft>
              <a:buFont typeface="+mj-lt"/>
              <a:buAutoNum type="alphaLcPeriod"/>
            </a:pPr>
            <a:r>
              <a:rPr lang="en-US" sz="2600" dirty="0">
                <a:solidFill>
                  <a:schemeClr val="tx1"/>
                </a:solidFill>
                <a:latin typeface="Arial" panose="020B0604020202020204" pitchFamily="34" charset="0"/>
                <a:cs typeface="Arial" panose="020B0604020202020204" pitchFamily="34" charset="0"/>
              </a:rPr>
              <a:t>Procedures and Routines</a:t>
            </a:r>
          </a:p>
          <a:p>
            <a:pPr marL="514350" indent="-514350">
              <a:lnSpc>
                <a:spcPct val="100000"/>
              </a:lnSpc>
              <a:spcBef>
                <a:spcPts val="0"/>
              </a:spcBef>
              <a:spcAft>
                <a:spcPts val="600"/>
              </a:spcAft>
              <a:buFont typeface="+mj-lt"/>
              <a:buAutoNum type="arabicPeriod" startAt="4"/>
            </a:pPr>
            <a:r>
              <a:rPr lang="en-US" sz="2600" dirty="0">
                <a:solidFill>
                  <a:schemeClr val="tx1"/>
                </a:solidFill>
                <a:latin typeface="Arial" panose="020B0604020202020204" pitchFamily="34" charset="0"/>
                <a:cs typeface="Arial" panose="020B0604020202020204" pitchFamily="34" charset="0"/>
              </a:rPr>
              <a:t>Precorrections </a:t>
            </a:r>
          </a:p>
          <a:p>
            <a:pPr marL="514350" indent="-514350">
              <a:lnSpc>
                <a:spcPct val="100000"/>
              </a:lnSpc>
              <a:spcBef>
                <a:spcPts val="0"/>
              </a:spcBef>
              <a:spcAft>
                <a:spcPts val="600"/>
              </a:spcAft>
              <a:buFont typeface="+mj-lt"/>
              <a:buAutoNum type="arabicPeriod" startAt="4"/>
            </a:pPr>
            <a:r>
              <a:rPr lang="en-US" sz="2600" dirty="0">
                <a:solidFill>
                  <a:schemeClr val="tx1"/>
                </a:solidFill>
                <a:latin typeface="Arial" panose="020B0604020202020204" pitchFamily="34" charset="0"/>
                <a:cs typeface="Arial" panose="020B0604020202020204" pitchFamily="34" charset="0"/>
              </a:rPr>
              <a:t>Teaching behaviour to all children</a:t>
            </a:r>
            <a:endParaRPr lang="en-US" dirty="0"/>
          </a:p>
          <a:p>
            <a:pPr marL="514350" indent="-514350">
              <a:buFont typeface="+mj-lt"/>
              <a:buAutoNum type="arabicPeriod" startAt="4"/>
            </a:pPr>
            <a:endParaRPr lang="en-US" dirty="0">
              <a:solidFill>
                <a:schemeClr val="tx1"/>
              </a:solidFill>
            </a:endParaRPr>
          </a:p>
          <a:p>
            <a:endParaRPr lang="en-US" dirty="0"/>
          </a:p>
        </p:txBody>
      </p:sp>
      <p:sp>
        <p:nvSpPr>
          <p:cNvPr id="6" name="Title 5">
            <a:extLst>
              <a:ext uri="{FF2B5EF4-FFF2-40B4-BE49-F238E27FC236}">
                <a16:creationId xmlns:a16="http://schemas.microsoft.com/office/drawing/2014/main" xmlns="" id="{815640E5-30A9-D64D-A769-1139035CD7E5}"/>
              </a:ext>
            </a:extLst>
          </p:cNvPr>
          <p:cNvSpPr>
            <a:spLocks noGrp="1"/>
          </p:cNvSpPr>
          <p:nvPr>
            <p:ph type="title"/>
          </p:nvPr>
        </p:nvSpPr>
        <p:spPr>
          <a:xfrm>
            <a:off x="628650" y="152690"/>
            <a:ext cx="7886700" cy="1325563"/>
          </a:xfrm>
        </p:spPr>
        <p:txBody>
          <a:bodyPr/>
          <a:lstStyle/>
          <a:p>
            <a:r>
              <a:rPr lang="en-US" b="1" dirty="0"/>
              <a:t>Phase One Modules</a:t>
            </a:r>
          </a:p>
        </p:txBody>
      </p:sp>
    </p:spTree>
    <p:extLst>
      <p:ext uri="{BB962C8B-B14F-4D97-AF65-F5344CB8AC3E}">
        <p14:creationId xmlns:p14="http://schemas.microsoft.com/office/powerpoint/2010/main" val="68203657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le 1"/>
          <p:cNvSpPr>
            <a:spLocks noGrp="1"/>
          </p:cNvSpPr>
          <p:nvPr>
            <p:ph type="title"/>
          </p:nvPr>
        </p:nvSpPr>
        <p:spPr/>
        <p:txBody>
          <a:bodyPr/>
          <a:lstStyle/>
          <a:p>
            <a:endParaRPr lang="x-none" altLang="x-none"/>
          </a:p>
        </p:txBody>
      </p:sp>
      <p:pic>
        <p:nvPicPr>
          <p:cNvPr id="41986" name="Content Placeholder 3" descr="DSC03722.JPG"/>
          <p:cNvPicPr>
            <a:picLocks noGrp="1" noChangeAspect="1"/>
          </p:cNvPicPr>
          <p:nvPr>
            <p:ph idx="1"/>
          </p:nvPr>
        </p:nvPicPr>
        <p:blipFill>
          <a:blip r:embed="rId2">
            <a:lum bright="20000"/>
            <a:extLst>
              <a:ext uri="{28A0092B-C50C-407E-A947-70E740481C1C}">
                <a14:useLocalDpi xmlns:a14="http://schemas.microsoft.com/office/drawing/2010/main" val="0"/>
              </a:ext>
            </a:extLst>
          </a:blip>
          <a:srcRect/>
          <a:stretch>
            <a:fillRect/>
          </a:stretch>
        </p:blipFill>
        <p:spPr>
          <a:xfrm>
            <a:off x="368300" y="660402"/>
            <a:ext cx="8318500" cy="5040313"/>
          </a:xfrm>
        </p:spPr>
      </p:pic>
      <p:sp>
        <p:nvSpPr>
          <p:cNvPr id="3" name="Footer Placeholder 2">
            <a:extLst>
              <a:ext uri="{FF2B5EF4-FFF2-40B4-BE49-F238E27FC236}">
                <a16:creationId xmlns="" xmlns:a16="http://schemas.microsoft.com/office/drawing/2014/main" id="{7B502311-07CB-E648-90FC-E28F5EEBF27D}"/>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196913222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1547" y="365128"/>
            <a:ext cx="8494643" cy="1325563"/>
          </a:xfrm>
        </p:spPr>
        <p:txBody>
          <a:bodyPr>
            <a:noAutofit/>
          </a:bodyPr>
          <a:lstStyle/>
          <a:p>
            <a:r>
              <a:rPr lang="en-US" b="1" dirty="0"/>
              <a:t>Give Additional Support To Those Kids Who Need It Most</a:t>
            </a:r>
          </a:p>
        </p:txBody>
      </p:sp>
      <p:sp>
        <p:nvSpPr>
          <p:cNvPr id="3" name="Content Placeholder 2"/>
          <p:cNvSpPr>
            <a:spLocks noGrp="1"/>
          </p:cNvSpPr>
          <p:nvPr>
            <p:ph idx="1"/>
          </p:nvPr>
        </p:nvSpPr>
        <p:spPr/>
        <p:txBody>
          <a:bodyPr/>
          <a:lstStyle/>
          <a:p>
            <a:pPr marL="0" indent="0">
              <a:buNone/>
            </a:pPr>
            <a:r>
              <a:rPr lang="en-US" b="1" dirty="0"/>
              <a:t>Tier 2</a:t>
            </a:r>
            <a:r>
              <a:rPr lang="en-US" dirty="0"/>
              <a:t> (standard interventions – things we can copy out of a book or manual)</a:t>
            </a:r>
          </a:p>
          <a:p>
            <a:pPr marL="0" indent="0">
              <a:buNone/>
            </a:pPr>
            <a:endParaRPr lang="en-US" dirty="0"/>
          </a:p>
          <a:p>
            <a:pPr marL="0" indent="0">
              <a:buNone/>
            </a:pPr>
            <a:r>
              <a:rPr lang="en-US" dirty="0"/>
              <a:t>and </a:t>
            </a:r>
          </a:p>
          <a:p>
            <a:pPr marL="0" indent="0">
              <a:buNone/>
            </a:pPr>
            <a:endParaRPr lang="en-US" dirty="0"/>
          </a:p>
          <a:p>
            <a:pPr marL="0" indent="0">
              <a:buNone/>
            </a:pPr>
            <a:r>
              <a:rPr lang="en-US" b="1" dirty="0"/>
              <a:t>Tier 3</a:t>
            </a:r>
            <a:r>
              <a:rPr lang="en-US" dirty="0"/>
              <a:t> (individualised interventions – support plans we make up for individual children, with strategies just for them)</a:t>
            </a:r>
          </a:p>
        </p:txBody>
      </p:sp>
      <p:sp>
        <p:nvSpPr>
          <p:cNvPr id="4" name="Footer Placeholder 3">
            <a:extLst>
              <a:ext uri="{FF2B5EF4-FFF2-40B4-BE49-F238E27FC236}">
                <a16:creationId xmlns="" xmlns:a16="http://schemas.microsoft.com/office/drawing/2014/main" id="{7CA955D1-EF64-9A46-A817-F2ADB71921DD}"/>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375500368"/>
      </p:ext>
    </p:extLst>
  </p:cSld>
  <p:clrMapOvr>
    <a:masterClrMapping/>
  </p:clrMapOvr>
  <p:transition spd="slow">
    <p:push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a:blip r:embed="rId3">
            <a:extLst>
              <a:ext uri="{28A0092B-C50C-407E-A947-70E740481C1C}">
                <a14:useLocalDpi xmlns:a14="http://schemas.microsoft.com/office/drawing/2010/main" val="0"/>
              </a:ext>
            </a:extLst>
          </a:blip>
          <a:srcRect/>
          <a:stretch>
            <a:fillRect/>
          </a:stretch>
        </p:blipFill>
        <p:spPr bwMode="auto">
          <a:xfrm>
            <a:off x="2868428" y="1310167"/>
            <a:ext cx="5969000" cy="4521200"/>
          </a:xfrm>
          <a:prstGeom prst="rect">
            <a:avLst/>
          </a:prstGeom>
          <a:noFill/>
          <a:ln>
            <a:noFill/>
          </a:ln>
        </p:spPr>
      </p:pic>
      <p:sp>
        <p:nvSpPr>
          <p:cNvPr id="2" name="TextBox 1"/>
          <p:cNvSpPr txBox="1"/>
          <p:nvPr/>
        </p:nvSpPr>
        <p:spPr>
          <a:xfrm>
            <a:off x="508000" y="574159"/>
            <a:ext cx="4808279" cy="4431983"/>
          </a:xfrm>
          <a:prstGeom prst="rect">
            <a:avLst/>
          </a:prstGeom>
          <a:noFill/>
        </p:spPr>
        <p:txBody>
          <a:bodyPr wrap="square" rtlCol="0">
            <a:spAutoFit/>
          </a:bodyPr>
          <a:lstStyle/>
          <a:p>
            <a:r>
              <a:rPr lang="en-US" sz="3200" b="1" dirty="0">
                <a:solidFill>
                  <a:srgbClr val="40A49E"/>
                </a:solidFill>
                <a:latin typeface="Arial" charset="0"/>
              </a:rPr>
              <a:t>Tier 2: </a:t>
            </a:r>
            <a:r>
              <a:rPr lang="en-US" sz="3200" dirty="0">
                <a:latin typeface="Arial" charset="0"/>
              </a:rPr>
              <a:t>Things we add for some children who need more </a:t>
            </a:r>
            <a:r>
              <a:rPr lang="en-US" sz="3200" dirty="0" smtClean="0">
                <a:latin typeface="Arial" charset="0"/>
              </a:rPr>
              <a:t>help.</a:t>
            </a:r>
            <a:endParaRPr lang="en-US" sz="3200" dirty="0">
              <a:latin typeface="Arial" charset="0"/>
            </a:endParaRPr>
          </a:p>
          <a:p>
            <a:r>
              <a:rPr lang="en-US" sz="3200" dirty="0">
                <a:latin typeface="Arial" charset="0"/>
              </a:rPr>
              <a:t>Time efficient, standardised interventions</a:t>
            </a:r>
          </a:p>
          <a:p>
            <a:endParaRPr lang="en-US" dirty="0">
              <a:latin typeface="Arial" charset="0"/>
            </a:endParaRPr>
          </a:p>
          <a:p>
            <a:endParaRPr lang="en-US" dirty="0">
              <a:latin typeface="Arial" charset="0"/>
            </a:endParaRPr>
          </a:p>
          <a:p>
            <a:endParaRPr lang="en-US" dirty="0">
              <a:latin typeface="Arial" charset="0"/>
            </a:endParaRPr>
          </a:p>
          <a:p>
            <a:endParaRPr lang="en-US" dirty="0">
              <a:latin typeface="Arial" charset="0"/>
            </a:endParaRPr>
          </a:p>
          <a:p>
            <a:endParaRPr lang="en-US" dirty="0">
              <a:latin typeface="Arial" charset="0"/>
            </a:endParaRPr>
          </a:p>
        </p:txBody>
      </p:sp>
      <p:pic>
        <p:nvPicPr>
          <p:cNvPr id="5" name="Picture 4">
            <a:extLst>
              <a:ext uri="{FF2B5EF4-FFF2-40B4-BE49-F238E27FC236}">
                <a16:creationId xmlns="" xmlns:a16="http://schemas.microsoft.com/office/drawing/2014/main" id="{CC160F93-7862-1B42-9388-072B38C51411}"/>
              </a:ext>
            </a:extLst>
          </p:cNvPr>
          <p:cNvPicPr/>
          <p:nvPr/>
        </p:nvPicPr>
        <p:blipFill>
          <a:blip r:embed="rId4">
            <a:extLst>
              <a:ext uri="{28A0092B-C50C-407E-A947-70E740481C1C}">
                <a14:useLocalDpi xmlns:a14="http://schemas.microsoft.com/office/drawing/2010/main" val="0"/>
              </a:ext>
            </a:extLst>
          </a:blip>
          <a:stretch>
            <a:fillRect/>
          </a:stretch>
        </p:blipFill>
        <p:spPr>
          <a:xfrm>
            <a:off x="506421" y="3570767"/>
            <a:ext cx="2363587" cy="2313149"/>
          </a:xfrm>
          <a:prstGeom prst="rect">
            <a:avLst/>
          </a:prstGeom>
          <a:ln w="6350">
            <a:noFill/>
          </a:ln>
        </p:spPr>
      </p:pic>
      <p:sp>
        <p:nvSpPr>
          <p:cNvPr id="6" name="Right Arrow 5">
            <a:extLst>
              <a:ext uri="{FF2B5EF4-FFF2-40B4-BE49-F238E27FC236}">
                <a16:creationId xmlns="" xmlns:a16="http://schemas.microsoft.com/office/drawing/2014/main" id="{775DC13C-77F2-384B-82F5-76F6570FE3E5}"/>
              </a:ext>
            </a:extLst>
          </p:cNvPr>
          <p:cNvSpPr/>
          <p:nvPr/>
        </p:nvSpPr>
        <p:spPr>
          <a:xfrm>
            <a:off x="506421" y="4282068"/>
            <a:ext cx="697911" cy="33376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ooter Placeholder 6">
            <a:extLst>
              <a:ext uri="{FF2B5EF4-FFF2-40B4-BE49-F238E27FC236}">
                <a16:creationId xmlns="" xmlns:a16="http://schemas.microsoft.com/office/drawing/2014/main" id="{6606C71D-6726-1B43-AFA5-4C0417AF324B}"/>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8848259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52893" y="552893"/>
            <a:ext cx="7910623" cy="1754326"/>
          </a:xfrm>
          <a:prstGeom prst="rect">
            <a:avLst/>
          </a:prstGeom>
          <a:noFill/>
        </p:spPr>
        <p:txBody>
          <a:bodyPr wrap="square" rtlCol="0">
            <a:spAutoFit/>
          </a:bodyPr>
          <a:lstStyle/>
          <a:p>
            <a:r>
              <a:rPr lang="en-US" sz="3600" b="1" dirty="0">
                <a:solidFill>
                  <a:srgbClr val="40A49E"/>
                </a:solidFill>
                <a:latin typeface="Arial" charset="0"/>
                <a:ea typeface="Arial" charset="0"/>
                <a:cs typeface="Arial" charset="0"/>
              </a:rPr>
              <a:t>Tier 3: </a:t>
            </a:r>
            <a:r>
              <a:rPr lang="en-US" sz="3600" dirty="0">
                <a:latin typeface="Arial" charset="0"/>
                <a:ea typeface="Arial" charset="0"/>
                <a:cs typeface="Arial" charset="0"/>
              </a:rPr>
              <a:t>Highly individualised support for children who need lots of support from adults to be successful</a:t>
            </a:r>
          </a:p>
        </p:txBody>
      </p:sp>
      <p:pic>
        <p:nvPicPr>
          <p:cNvPr id="3" name="Picture 2">
            <a:extLst>
              <a:ext uri="{FF2B5EF4-FFF2-40B4-BE49-F238E27FC236}">
                <a16:creationId xmlns="" xmlns:a16="http://schemas.microsoft.com/office/drawing/2014/main" id="{3162319F-3C17-0241-8037-402D565C810B}"/>
              </a:ext>
            </a:extLst>
          </p:cNvPr>
          <p:cNvPicPr/>
          <p:nvPr/>
        </p:nvPicPr>
        <p:blipFill>
          <a:blip r:embed="rId2">
            <a:extLst>
              <a:ext uri="{28A0092B-C50C-407E-A947-70E740481C1C}">
                <a14:useLocalDpi xmlns:a14="http://schemas.microsoft.com/office/drawing/2010/main" val="0"/>
              </a:ext>
            </a:extLst>
          </a:blip>
          <a:stretch>
            <a:fillRect/>
          </a:stretch>
        </p:blipFill>
        <p:spPr>
          <a:xfrm>
            <a:off x="4884235" y="2553630"/>
            <a:ext cx="2936916" cy="3111546"/>
          </a:xfrm>
          <a:prstGeom prst="rect">
            <a:avLst/>
          </a:prstGeom>
          <a:ln w="6350">
            <a:noFill/>
          </a:ln>
        </p:spPr>
      </p:pic>
      <p:sp>
        <p:nvSpPr>
          <p:cNvPr id="4" name="Right Arrow 3">
            <a:extLst>
              <a:ext uri="{FF2B5EF4-FFF2-40B4-BE49-F238E27FC236}">
                <a16:creationId xmlns="" xmlns:a16="http://schemas.microsoft.com/office/drawing/2014/main" id="{2AD0B852-9BC6-AC4C-967B-4EC2423B94CE}"/>
              </a:ext>
            </a:extLst>
          </p:cNvPr>
          <p:cNvSpPr/>
          <p:nvPr/>
        </p:nvSpPr>
        <p:spPr>
          <a:xfrm>
            <a:off x="5163015" y="2553630"/>
            <a:ext cx="936703" cy="4683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a:extLst>
              <a:ext uri="{FF2B5EF4-FFF2-40B4-BE49-F238E27FC236}">
                <a16:creationId xmlns="" xmlns:a16="http://schemas.microsoft.com/office/drawing/2014/main" id="{23E27595-861C-BD47-A4FA-C22D319188CC}"/>
              </a:ext>
            </a:extLst>
          </p:cNvPr>
          <p:cNvSpPr>
            <a:spLocks noGrp="1"/>
          </p:cNvSpPr>
          <p:nvPr>
            <p:ph type="ftr" sz="quarter" idx="11"/>
          </p:nvPr>
        </p:nvSpPr>
        <p:spPr/>
        <p:txBody>
          <a:bodyPr/>
          <a:lstStyle/>
          <a:p>
            <a:endParaRPr lang="en-US"/>
          </a:p>
        </p:txBody>
      </p:sp>
      <p:pic>
        <p:nvPicPr>
          <p:cNvPr id="6" name="Picture 5"/>
          <p:cNvPicPr>
            <a:picLocks noChangeAspect="1"/>
          </p:cNvPicPr>
          <p:nvPr/>
        </p:nvPicPr>
        <p:blipFill>
          <a:blip r:embed="rId3"/>
          <a:stretch>
            <a:fillRect/>
          </a:stretch>
        </p:blipFill>
        <p:spPr>
          <a:xfrm>
            <a:off x="584200" y="2401253"/>
            <a:ext cx="3987800" cy="3416300"/>
          </a:xfrm>
          <a:prstGeom prst="rect">
            <a:avLst/>
          </a:prstGeom>
        </p:spPr>
      </p:pic>
    </p:spTree>
    <p:extLst>
      <p:ext uri="{BB962C8B-B14F-4D97-AF65-F5344CB8AC3E}">
        <p14:creationId xmlns:p14="http://schemas.microsoft.com/office/powerpoint/2010/main" val="166512631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6447" y="616688"/>
            <a:ext cx="8123274" cy="3046988"/>
          </a:xfrm>
          <a:prstGeom prst="rect">
            <a:avLst/>
          </a:prstGeom>
          <a:noFill/>
        </p:spPr>
        <p:txBody>
          <a:bodyPr wrap="square" rtlCol="0">
            <a:spAutoFit/>
          </a:bodyPr>
          <a:lstStyle/>
          <a:p>
            <a:pPr algn="ctr"/>
            <a:r>
              <a:rPr lang="en-US" sz="4400" b="1" dirty="0">
                <a:solidFill>
                  <a:schemeClr val="accent5">
                    <a:lumMod val="75000"/>
                  </a:schemeClr>
                </a:solidFill>
                <a:latin typeface="Arial" charset="0"/>
              </a:rPr>
              <a:t>Does PBS work? </a:t>
            </a:r>
          </a:p>
          <a:p>
            <a:endParaRPr lang="en-US" dirty="0">
              <a:latin typeface="Arial" charset="0"/>
            </a:endParaRPr>
          </a:p>
          <a:p>
            <a:endParaRPr lang="en-US" sz="2800" dirty="0">
              <a:latin typeface="Arial" charset="0"/>
            </a:endParaRPr>
          </a:p>
          <a:p>
            <a:r>
              <a:rPr lang="en-US" sz="2800" dirty="0" smtClean="0">
                <a:latin typeface="Arial" charset="0"/>
                <a:hlinkClick r:id="rId2"/>
              </a:rPr>
              <a:t>Video – child before PBS</a:t>
            </a:r>
          </a:p>
          <a:p>
            <a:endParaRPr lang="en-US" sz="2800" dirty="0">
              <a:latin typeface="Arial" charset="0"/>
              <a:hlinkClick r:id="rId2"/>
            </a:endParaRPr>
          </a:p>
          <a:p>
            <a:r>
              <a:rPr lang="en-US" sz="2800" dirty="0" smtClean="0">
                <a:latin typeface="Arial" charset="0"/>
                <a:hlinkClick r:id="rId2"/>
              </a:rPr>
              <a:t>https</a:t>
            </a:r>
            <a:r>
              <a:rPr lang="en-US" sz="2800" dirty="0">
                <a:latin typeface="Arial" charset="0"/>
                <a:hlinkClick r:id="rId2"/>
              </a:rPr>
              <a:t>://www.youtube.com/watch?v=1-lxirzQ9uk</a:t>
            </a:r>
            <a:endParaRPr lang="en-US" sz="2800" dirty="0">
              <a:latin typeface="Arial" charset="0"/>
            </a:endParaRPr>
          </a:p>
          <a:p>
            <a:endParaRPr lang="en-US" dirty="0">
              <a:latin typeface="Arial" charset="0"/>
            </a:endParaRPr>
          </a:p>
        </p:txBody>
      </p:sp>
      <p:sp>
        <p:nvSpPr>
          <p:cNvPr id="3" name="Footer Placeholder 2">
            <a:extLst>
              <a:ext uri="{FF2B5EF4-FFF2-40B4-BE49-F238E27FC236}">
                <a16:creationId xmlns="" xmlns:a16="http://schemas.microsoft.com/office/drawing/2014/main" id="{9764E472-01E4-6F4B-B84B-281AB294278C}"/>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1805489536"/>
      </p:ext>
    </p:extLst>
  </p:cSld>
  <p:clrMapOvr>
    <a:masterClrMapping/>
  </p:clrMapOvr>
  <p:transition spd="slow">
    <p:push di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5302" y="595423"/>
            <a:ext cx="8123275" cy="2616101"/>
          </a:xfrm>
          <a:prstGeom prst="rect">
            <a:avLst/>
          </a:prstGeom>
          <a:noFill/>
        </p:spPr>
        <p:txBody>
          <a:bodyPr wrap="square" rtlCol="0">
            <a:spAutoFit/>
          </a:bodyPr>
          <a:lstStyle/>
          <a:p>
            <a:pPr algn="ctr"/>
            <a:r>
              <a:rPr lang="en-US" sz="4400" b="1" dirty="0">
                <a:solidFill>
                  <a:schemeClr val="accent5">
                    <a:lumMod val="75000"/>
                  </a:schemeClr>
                </a:solidFill>
                <a:latin typeface="Arial" charset="0"/>
              </a:rPr>
              <a:t>Yes PBS Does Work</a:t>
            </a:r>
            <a:r>
              <a:rPr lang="en-US" sz="4000" b="1" dirty="0">
                <a:solidFill>
                  <a:schemeClr val="accent5">
                    <a:lumMod val="75000"/>
                  </a:schemeClr>
                </a:solidFill>
                <a:latin typeface="Arial" charset="0"/>
              </a:rPr>
              <a:t>!</a:t>
            </a:r>
          </a:p>
          <a:p>
            <a:endParaRPr lang="en-US" dirty="0">
              <a:latin typeface="Arial" charset="0"/>
            </a:endParaRPr>
          </a:p>
          <a:p>
            <a:r>
              <a:rPr lang="en-US" sz="2800" dirty="0" smtClean="0">
                <a:latin typeface="Arial" charset="0"/>
                <a:hlinkClick r:id="rId2"/>
              </a:rPr>
              <a:t>Video: Child after PBS</a:t>
            </a:r>
          </a:p>
          <a:p>
            <a:endParaRPr lang="en-US" sz="2800" dirty="0" smtClean="0">
              <a:latin typeface="Arial" charset="0"/>
              <a:hlinkClick r:id="rId2"/>
            </a:endParaRPr>
          </a:p>
          <a:p>
            <a:r>
              <a:rPr lang="en-US" sz="2800" dirty="0" smtClean="0">
                <a:latin typeface="Arial" charset="0"/>
                <a:hlinkClick r:id="rId2"/>
              </a:rPr>
              <a:t>https</a:t>
            </a:r>
            <a:r>
              <a:rPr lang="en-US" sz="2800" dirty="0">
                <a:latin typeface="Arial" charset="0"/>
                <a:hlinkClick r:id="rId2"/>
              </a:rPr>
              <a:t>://www.youtube.com/watch?v=WjKfSU3_cQ8</a:t>
            </a:r>
            <a:endParaRPr lang="en-US" sz="2800" dirty="0">
              <a:latin typeface="Arial" charset="0"/>
            </a:endParaRPr>
          </a:p>
          <a:p>
            <a:endParaRPr lang="en-US" dirty="0">
              <a:latin typeface="Arial" charset="0"/>
            </a:endParaRPr>
          </a:p>
        </p:txBody>
      </p:sp>
      <p:sp>
        <p:nvSpPr>
          <p:cNvPr id="3" name="Footer Placeholder 2">
            <a:extLst>
              <a:ext uri="{FF2B5EF4-FFF2-40B4-BE49-F238E27FC236}">
                <a16:creationId xmlns="" xmlns:a16="http://schemas.microsoft.com/office/drawing/2014/main" id="{1A6BCADE-5AB0-DB4E-97A4-0C9A954934A6}"/>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14288337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Developing Your Behaviour Philosophy</a:t>
            </a:r>
          </a:p>
        </p:txBody>
      </p:sp>
      <p:sp>
        <p:nvSpPr>
          <p:cNvPr id="39939" name="Content Placeholder 2"/>
          <p:cNvSpPr>
            <a:spLocks noGrp="1"/>
          </p:cNvSpPr>
          <p:nvPr>
            <p:ph idx="1"/>
          </p:nvPr>
        </p:nvSpPr>
        <p:spPr/>
        <p:txBody>
          <a:bodyPr/>
          <a:lstStyle/>
          <a:p>
            <a:pPr>
              <a:lnSpc>
                <a:spcPct val="100000"/>
              </a:lnSpc>
            </a:pPr>
            <a:r>
              <a:rPr lang="en-US" dirty="0">
                <a:solidFill>
                  <a:schemeClr val="tx1"/>
                </a:solidFill>
              </a:rPr>
              <a:t>Effective services commit their philosophy of social and </a:t>
            </a:r>
            <a:r>
              <a:rPr lang="en-US">
                <a:solidFill>
                  <a:schemeClr val="tx1"/>
                </a:solidFill>
              </a:rPr>
              <a:t>behaviour education in </a:t>
            </a:r>
            <a:r>
              <a:rPr lang="en-US" dirty="0">
                <a:solidFill>
                  <a:schemeClr val="tx1"/>
                </a:solidFill>
              </a:rPr>
              <a:t>writing through their beliefs, mission, and vision.</a:t>
            </a:r>
          </a:p>
          <a:p>
            <a:pPr>
              <a:lnSpc>
                <a:spcPct val="100000"/>
              </a:lnSpc>
            </a:pPr>
            <a:endParaRPr lang="en-US" dirty="0">
              <a:solidFill>
                <a:schemeClr val="tx1"/>
              </a:solidFill>
            </a:endParaRPr>
          </a:p>
          <a:p>
            <a:pPr>
              <a:lnSpc>
                <a:spcPct val="100000"/>
              </a:lnSpc>
            </a:pPr>
            <a:r>
              <a:rPr lang="en-US" dirty="0">
                <a:solidFill>
                  <a:schemeClr val="tx1"/>
                </a:solidFill>
              </a:rPr>
              <a:t>Time spent examining what staff truly believes and creating a shared philosophy is a wise investment in lasting change.</a:t>
            </a:r>
          </a:p>
        </p:txBody>
      </p:sp>
      <p:sp>
        <p:nvSpPr>
          <p:cNvPr id="3" name="Footer Placeholder 2">
            <a:extLst>
              <a:ext uri="{FF2B5EF4-FFF2-40B4-BE49-F238E27FC236}">
                <a16:creationId xmlns="" xmlns:a16="http://schemas.microsoft.com/office/drawing/2014/main" id="{F597CEE1-51F2-744E-9FC5-C772F876832F}"/>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1839839134"/>
      </p:ext>
    </p:extLst>
  </p:cSld>
  <p:clrMapOvr>
    <a:masterClrMapping/>
  </p:clrMapOvr>
  <p:transition spd="slow">
    <p:wip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Examine the Beliefs of Your Staff</a:t>
            </a:r>
          </a:p>
        </p:txBody>
      </p:sp>
      <p:sp>
        <p:nvSpPr>
          <p:cNvPr id="41987" name="Content Placeholder 2"/>
          <p:cNvSpPr>
            <a:spLocks noGrp="1"/>
          </p:cNvSpPr>
          <p:nvPr>
            <p:ph idx="1"/>
          </p:nvPr>
        </p:nvSpPr>
        <p:spPr/>
        <p:txBody>
          <a:bodyPr/>
          <a:lstStyle/>
          <a:p>
            <a:pPr>
              <a:lnSpc>
                <a:spcPct val="100000"/>
              </a:lnSpc>
              <a:spcAft>
                <a:spcPts val="1200"/>
              </a:spcAft>
            </a:pPr>
            <a:r>
              <a:rPr lang="en-US" dirty="0">
                <a:solidFill>
                  <a:schemeClr val="tx1"/>
                </a:solidFill>
              </a:rPr>
              <a:t>Beliefs are the ideas, viewpoints and attitudes that inform the customs or practices of a particular group. </a:t>
            </a:r>
          </a:p>
          <a:p>
            <a:pPr>
              <a:lnSpc>
                <a:spcPct val="100000"/>
              </a:lnSpc>
              <a:spcAft>
                <a:spcPts val="1200"/>
              </a:spcAft>
            </a:pPr>
            <a:r>
              <a:rPr lang="en-US" dirty="0">
                <a:solidFill>
                  <a:schemeClr val="tx1"/>
                </a:solidFill>
              </a:rPr>
              <a:t>Beliefs unify staff and direct your actions</a:t>
            </a:r>
          </a:p>
          <a:p>
            <a:pPr>
              <a:lnSpc>
                <a:spcPct val="100000"/>
              </a:lnSpc>
              <a:spcAft>
                <a:spcPts val="1200"/>
              </a:spcAft>
            </a:pPr>
            <a:r>
              <a:rPr lang="en-US" dirty="0">
                <a:solidFill>
                  <a:schemeClr val="tx1"/>
                </a:solidFill>
              </a:rPr>
              <a:t>It is vital that all staff are involved in this process </a:t>
            </a:r>
          </a:p>
          <a:p>
            <a:endParaRPr lang="en-US" dirty="0"/>
          </a:p>
        </p:txBody>
      </p:sp>
      <p:sp>
        <p:nvSpPr>
          <p:cNvPr id="3" name="Footer Placeholder 2">
            <a:extLst>
              <a:ext uri="{FF2B5EF4-FFF2-40B4-BE49-F238E27FC236}">
                <a16:creationId xmlns="" xmlns:a16="http://schemas.microsoft.com/office/drawing/2014/main" id="{098C0273-26DD-B54E-8852-43A05050C86C}"/>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4844689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5043" y="259110"/>
            <a:ext cx="8600661" cy="907081"/>
          </a:xfrm>
        </p:spPr>
        <p:txBody>
          <a:bodyPr/>
          <a:lstStyle/>
          <a:p>
            <a:r>
              <a:rPr lang="en-US" b="1" dirty="0"/>
              <a:t>Elements of Philosophy of PBS</a:t>
            </a:r>
          </a:p>
        </p:txBody>
      </p:sp>
      <p:sp>
        <p:nvSpPr>
          <p:cNvPr id="3" name="Content Placeholder 2"/>
          <p:cNvSpPr>
            <a:spLocks noGrp="1"/>
          </p:cNvSpPr>
          <p:nvPr>
            <p:ph idx="1"/>
          </p:nvPr>
        </p:nvSpPr>
        <p:spPr>
          <a:xfrm>
            <a:off x="265043" y="1166191"/>
            <a:ext cx="8600661" cy="5010772"/>
          </a:xfrm>
        </p:spPr>
        <p:txBody>
          <a:bodyPr>
            <a:normAutofit fontScale="77500" lnSpcReduction="20000"/>
          </a:bodyPr>
          <a:lstStyle/>
          <a:p>
            <a:pPr>
              <a:spcAft>
                <a:spcPts val="600"/>
              </a:spcAft>
            </a:pPr>
            <a:r>
              <a:rPr lang="en-US" dirty="0"/>
              <a:t>Children learn and develop in the context of relationships that are responsive, consistent, and nurturing. </a:t>
            </a:r>
          </a:p>
          <a:p>
            <a:pPr>
              <a:spcAft>
                <a:spcPts val="600"/>
              </a:spcAft>
            </a:pPr>
            <a:r>
              <a:rPr lang="en-US" dirty="0"/>
              <a:t>Children with the most challenging behaviors especially need these relationships, and yet their behaviors often prevent them from benefiting from those relationships. Our time and attention is very important to children, and we need to be sure that we are giving them that time and attention needed, at times other than when they are engaging in challenging behavior. </a:t>
            </a:r>
          </a:p>
          <a:p>
            <a:pPr>
              <a:spcAft>
                <a:spcPts val="600"/>
              </a:spcAft>
            </a:pPr>
            <a:r>
              <a:rPr lang="en-US" dirty="0"/>
              <a:t>We consider the design of the physical and personal environment,  to promote engagement and prevent challenging behavior including: (1) the physical design of space, (2) schedules, (3) routines, (4) rules, and (5) how activities are planned and structured. </a:t>
            </a:r>
          </a:p>
          <a:p>
            <a:pPr>
              <a:spcAft>
                <a:spcPts val="600"/>
              </a:spcAft>
            </a:pPr>
            <a:r>
              <a:rPr lang="en-US" dirty="0"/>
              <a:t>PBS is a tiered framework, including the promotion of social- emotional development in all children, prevention of challenging behavior, and intervention with persistent and serious challenging behavior </a:t>
            </a:r>
          </a:p>
          <a:p>
            <a:endParaRPr lang="en-US" dirty="0"/>
          </a:p>
          <a:p>
            <a:endParaRPr lang="en-US" dirty="0"/>
          </a:p>
        </p:txBody>
      </p:sp>
      <p:sp>
        <p:nvSpPr>
          <p:cNvPr id="4" name="Footer Placeholder 3"/>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87861322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37656" y="365128"/>
            <a:ext cx="6577693" cy="1325563"/>
          </a:xfrm>
        </p:spPr>
        <p:txBody>
          <a:bodyPr/>
          <a:lstStyle/>
          <a:p>
            <a:r>
              <a:rPr lang="en-US" b="1" dirty="0"/>
              <a:t>Consider your own service’s philosophy:</a:t>
            </a:r>
          </a:p>
        </p:txBody>
      </p:sp>
      <p:sp>
        <p:nvSpPr>
          <p:cNvPr id="3" name="Content Placeholder 2"/>
          <p:cNvSpPr>
            <a:spLocks noGrp="1"/>
          </p:cNvSpPr>
          <p:nvPr>
            <p:ph idx="1"/>
          </p:nvPr>
        </p:nvSpPr>
        <p:spPr>
          <a:xfrm>
            <a:off x="628650" y="2285999"/>
            <a:ext cx="7886700" cy="3890963"/>
          </a:xfrm>
        </p:spPr>
        <p:txBody>
          <a:bodyPr/>
          <a:lstStyle/>
          <a:p>
            <a:pPr>
              <a:spcAft>
                <a:spcPts val="500"/>
              </a:spcAft>
            </a:pPr>
            <a:r>
              <a:rPr lang="en-US" dirty="0"/>
              <a:t>Does it include promotion of social and behavioural skills as a key priority? </a:t>
            </a:r>
          </a:p>
          <a:p>
            <a:pPr>
              <a:spcAft>
                <a:spcPts val="500"/>
              </a:spcAft>
            </a:pPr>
            <a:r>
              <a:rPr lang="en-US" dirty="0"/>
              <a:t>Does it include deliberately designing our environment to prevent problem behaviour? </a:t>
            </a:r>
          </a:p>
          <a:p>
            <a:pPr>
              <a:spcAft>
                <a:spcPts val="500"/>
              </a:spcAft>
            </a:pPr>
            <a:r>
              <a:rPr lang="en-US" dirty="0"/>
              <a:t>Does it include </a:t>
            </a:r>
            <a:r>
              <a:rPr lang="en-US" dirty="0" smtClean="0"/>
              <a:t>supporting </a:t>
            </a:r>
            <a:r>
              <a:rPr lang="en-US" dirty="0"/>
              <a:t>all children? </a:t>
            </a:r>
            <a:endParaRPr lang="en-US" dirty="0" smtClean="0"/>
          </a:p>
          <a:p>
            <a:pPr marL="0" indent="0">
              <a:spcAft>
                <a:spcPts val="500"/>
              </a:spcAft>
              <a:buNone/>
            </a:pPr>
            <a:r>
              <a:rPr lang="en-US" b="1" dirty="0" smtClean="0"/>
              <a:t>Spend some time considering any additions and alterations </a:t>
            </a:r>
            <a:endParaRPr lang="en-US" b="1" dirty="0"/>
          </a:p>
        </p:txBody>
      </p:sp>
      <p:sp>
        <p:nvSpPr>
          <p:cNvPr id="4" name="Footer Placeholder 3"/>
          <p:cNvSpPr>
            <a:spLocks noGrp="1"/>
          </p:cNvSpPr>
          <p:nvPr>
            <p:ph type="ftr" sz="quarter" idx="11"/>
          </p:nvPr>
        </p:nvSpPr>
        <p:spPr/>
        <p:txBody>
          <a:bodyPr/>
          <a:lstStyle/>
          <a:p>
            <a:endParaRPr lang="en-US"/>
          </a:p>
        </p:txBody>
      </p:sp>
      <p:pic>
        <p:nvPicPr>
          <p:cNvPr id="5" name="Picture 4">
            <a:extLst>
              <a:ext uri="{FF2B5EF4-FFF2-40B4-BE49-F238E27FC236}">
                <a16:creationId xmlns="" xmlns:a16="http://schemas.microsoft.com/office/drawing/2014/main" id="{3C31270F-1036-4F48-AD66-724FD8C9726C}"/>
              </a:ext>
            </a:extLst>
          </p:cNvPr>
          <p:cNvPicPr>
            <a:picLocks noChangeAspect="1"/>
          </p:cNvPicPr>
          <p:nvPr/>
        </p:nvPicPr>
        <p:blipFill>
          <a:blip r:embed="rId2"/>
          <a:stretch>
            <a:fillRect/>
          </a:stretch>
        </p:blipFill>
        <p:spPr>
          <a:xfrm>
            <a:off x="574946" y="549517"/>
            <a:ext cx="1362710" cy="1736482"/>
          </a:xfrm>
          <a:prstGeom prst="rect">
            <a:avLst/>
          </a:prstGeom>
        </p:spPr>
      </p:pic>
    </p:spTree>
    <p:extLst>
      <p:ext uri="{BB962C8B-B14F-4D97-AF65-F5344CB8AC3E}">
        <p14:creationId xmlns:p14="http://schemas.microsoft.com/office/powerpoint/2010/main" val="1858916434"/>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r>
              <a:rPr lang="en-US" sz="4000" b="1" dirty="0"/>
              <a:t>Acknowledgements and Resources</a:t>
            </a:r>
          </a:p>
        </p:txBody>
      </p:sp>
      <p:sp>
        <p:nvSpPr>
          <p:cNvPr id="3" name="Content Placeholder 2"/>
          <p:cNvSpPr>
            <a:spLocks noGrp="1"/>
          </p:cNvSpPr>
          <p:nvPr>
            <p:ph idx="1"/>
          </p:nvPr>
        </p:nvSpPr>
        <p:spPr/>
        <p:txBody>
          <a:bodyPr/>
          <a:lstStyle/>
          <a:p>
            <a:pPr>
              <a:lnSpc>
                <a:spcPct val="100000"/>
              </a:lnSpc>
              <a:spcBef>
                <a:spcPts val="1600"/>
              </a:spcBef>
              <a:spcAft>
                <a:spcPts val="1200"/>
              </a:spcAft>
            </a:pPr>
            <a:r>
              <a:rPr lang="en-US" dirty="0">
                <a:hlinkClick r:id="rId2"/>
              </a:rPr>
              <a:t>www.challengingbehaviour.org</a:t>
            </a:r>
            <a:endParaRPr lang="en-US" dirty="0"/>
          </a:p>
          <a:p>
            <a:pPr>
              <a:lnSpc>
                <a:spcPct val="100000"/>
              </a:lnSpc>
              <a:spcBef>
                <a:spcPts val="1600"/>
              </a:spcBef>
              <a:spcAft>
                <a:spcPts val="1200"/>
              </a:spcAft>
            </a:pPr>
            <a:r>
              <a:rPr lang="en-US" dirty="0">
                <a:hlinkClick r:id="rId3"/>
              </a:rPr>
              <a:t>http://csefel.vanderbilt.edu/</a:t>
            </a:r>
            <a:endParaRPr lang="en-US" dirty="0"/>
          </a:p>
          <a:p>
            <a:pPr>
              <a:lnSpc>
                <a:spcPct val="100000"/>
              </a:lnSpc>
              <a:spcBef>
                <a:spcPts val="1600"/>
              </a:spcBef>
              <a:spcAft>
                <a:spcPts val="1200"/>
              </a:spcAft>
            </a:pPr>
            <a:r>
              <a:rPr lang="en-US" dirty="0">
                <a:hlinkClick r:id="rId4"/>
              </a:rPr>
              <a:t>http://www.ecmhc.org</a:t>
            </a:r>
            <a:endParaRPr lang="en-US" dirty="0"/>
          </a:p>
          <a:p>
            <a:pPr>
              <a:lnSpc>
                <a:spcPct val="100000"/>
              </a:lnSpc>
              <a:spcBef>
                <a:spcPts val="1600"/>
              </a:spcBef>
              <a:spcAft>
                <a:spcPts val="1200"/>
              </a:spcAft>
            </a:pPr>
            <a:r>
              <a:rPr lang="en-US" dirty="0">
                <a:hlinkClick r:id="rId5"/>
              </a:rPr>
              <a:t>https://www.pbis.org</a:t>
            </a:r>
            <a:endParaRPr lang="en-US" dirty="0"/>
          </a:p>
        </p:txBody>
      </p:sp>
      <p:sp>
        <p:nvSpPr>
          <p:cNvPr id="4" name="Footer Placeholder 3">
            <a:extLst>
              <a:ext uri="{FF2B5EF4-FFF2-40B4-BE49-F238E27FC236}">
                <a16:creationId xmlns="" xmlns:a16="http://schemas.microsoft.com/office/drawing/2014/main" id="{076C236A-BB1A-7749-AB1E-D648A889E364}"/>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1585457214"/>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NQS QA 5 </a:t>
            </a:r>
            <a:br>
              <a:rPr lang="en-US" b="1" dirty="0"/>
            </a:br>
            <a:r>
              <a:rPr lang="en-US" b="1" dirty="0"/>
              <a:t>Relationships With Children. </a:t>
            </a:r>
          </a:p>
        </p:txBody>
      </p:sp>
      <p:sp>
        <p:nvSpPr>
          <p:cNvPr id="3" name="Content Placeholder 2"/>
          <p:cNvSpPr>
            <a:spLocks noGrp="1"/>
          </p:cNvSpPr>
          <p:nvPr>
            <p:ph idx="1"/>
          </p:nvPr>
        </p:nvSpPr>
        <p:spPr>
          <a:xfrm>
            <a:off x="271669" y="1690691"/>
            <a:ext cx="8600661" cy="4351338"/>
          </a:xfrm>
        </p:spPr>
        <p:txBody>
          <a:bodyPr>
            <a:noAutofit/>
          </a:bodyPr>
          <a:lstStyle/>
          <a:p>
            <a:pPr marL="0" indent="0" algn="ctr">
              <a:lnSpc>
                <a:spcPct val="110000"/>
              </a:lnSpc>
              <a:spcBef>
                <a:spcPts val="0"/>
              </a:spcBef>
              <a:buNone/>
            </a:pPr>
            <a:r>
              <a:rPr lang="en-US" b="1" dirty="0">
                <a:solidFill>
                  <a:srgbClr val="0070C0"/>
                </a:solidFill>
              </a:rPr>
              <a:t>Standard 5.1 Element 5.1.1</a:t>
            </a:r>
          </a:p>
          <a:p>
            <a:pPr marL="0" indent="0">
              <a:lnSpc>
                <a:spcPct val="110000"/>
              </a:lnSpc>
              <a:spcBef>
                <a:spcPts val="0"/>
              </a:spcBef>
              <a:buNone/>
            </a:pPr>
            <a:r>
              <a:rPr lang="en-US" b="1" u="sng" dirty="0">
                <a:solidFill>
                  <a:schemeClr val="tx1"/>
                </a:solidFill>
              </a:rPr>
              <a:t>Assessors may discuss how:</a:t>
            </a:r>
          </a:p>
          <a:p>
            <a:pPr>
              <a:lnSpc>
                <a:spcPct val="100000"/>
              </a:lnSpc>
              <a:spcBef>
                <a:spcPts val="600"/>
              </a:spcBef>
              <a:spcAft>
                <a:spcPts val="600"/>
              </a:spcAft>
            </a:pPr>
            <a:r>
              <a:rPr lang="en-US" dirty="0">
                <a:solidFill>
                  <a:schemeClr val="tx1"/>
                </a:solidFill>
              </a:rPr>
              <a:t>The service’s statement of philosophy guides interactions with children</a:t>
            </a:r>
          </a:p>
          <a:p>
            <a:pPr>
              <a:lnSpc>
                <a:spcPct val="100000"/>
              </a:lnSpc>
              <a:spcBef>
                <a:spcPts val="600"/>
              </a:spcBef>
              <a:spcAft>
                <a:spcPts val="600"/>
              </a:spcAft>
            </a:pPr>
            <a:r>
              <a:rPr lang="en-US" dirty="0">
                <a:solidFill>
                  <a:schemeClr val="tx1"/>
                </a:solidFill>
              </a:rPr>
              <a:t>Experiences and routines are organised to </a:t>
            </a:r>
            <a:r>
              <a:rPr lang="en-US" dirty="0" err="1">
                <a:solidFill>
                  <a:schemeClr val="tx1"/>
                </a:solidFill>
              </a:rPr>
              <a:t>maximise</a:t>
            </a:r>
            <a:r>
              <a:rPr lang="en-US" dirty="0">
                <a:solidFill>
                  <a:schemeClr val="tx1"/>
                </a:solidFill>
              </a:rPr>
              <a:t> opportunities for meaningful conversations between children, educators and </a:t>
            </a:r>
            <a:r>
              <a:rPr lang="en-US" dirty="0" err="1">
                <a:solidFill>
                  <a:schemeClr val="tx1"/>
                </a:solidFill>
              </a:rPr>
              <a:t>co-ordinators</a:t>
            </a:r>
            <a:endParaRPr lang="en-US" dirty="0"/>
          </a:p>
          <a:p>
            <a:pPr marL="0" indent="0">
              <a:buNone/>
            </a:pPr>
            <a:r>
              <a:rPr lang="en-US" sz="2000" i="1" dirty="0"/>
              <a:t>Guide to the National Quality Standard </a:t>
            </a:r>
            <a:r>
              <a:rPr lang="en-US" sz="2000" i="1" dirty="0" err="1"/>
              <a:t>pg</a:t>
            </a:r>
            <a:r>
              <a:rPr lang="en-US" sz="2000" i="1" dirty="0"/>
              <a:t> 125 Last updated January 2017 </a:t>
            </a:r>
          </a:p>
          <a:p>
            <a:endParaRPr lang="en-US" dirty="0"/>
          </a:p>
        </p:txBody>
      </p:sp>
      <p:sp>
        <p:nvSpPr>
          <p:cNvPr id="4" name="Footer Placeholder 3">
            <a:extLst>
              <a:ext uri="{FF2B5EF4-FFF2-40B4-BE49-F238E27FC236}">
                <a16:creationId xmlns="" xmlns:a16="http://schemas.microsoft.com/office/drawing/2014/main" id="{D8D181CF-CD32-A94A-893F-B83889F4BEE5}"/>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202464748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4">
            <a:extLst>
              <a:ext uri="{FF2B5EF4-FFF2-40B4-BE49-F238E27FC236}">
                <a16:creationId xmlns="" xmlns:a16="http://schemas.microsoft.com/office/drawing/2014/main" id="{1C7ABC75-A47B-884D-BA0B-BD049B286285}"/>
              </a:ext>
            </a:extLst>
          </p:cNvPr>
          <p:cNvSpPr txBox="1">
            <a:spLocks noGrp="1" noChangeArrowheads="1"/>
          </p:cNvSpPr>
          <p:nvPr>
            <p:ph type="title"/>
          </p:nvPr>
        </p:nvSpPr>
        <p:spPr bwMode="auto">
          <a:xfrm>
            <a:off x="628650" y="207386"/>
            <a:ext cx="7886700" cy="1613775"/>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wrap="squar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hangingPunct="1">
              <a:spcBef>
                <a:spcPts val="200"/>
              </a:spcBef>
            </a:pPr>
            <a:r>
              <a:rPr lang="en-AU" altLang="en-US" sz="4400" b="1" dirty="0">
                <a:solidFill>
                  <a:srgbClr val="0070C0"/>
                </a:solidFill>
                <a:ea typeface="Arial" charset="0"/>
                <a:cs typeface="Arial" pitchFamily="34" charset="0"/>
              </a:rPr>
              <a:t>What is PBIS? </a:t>
            </a:r>
          </a:p>
          <a:p>
            <a:pPr algn="ctr" eaLnBrk="1" hangingPunct="1">
              <a:spcBef>
                <a:spcPts val="200"/>
              </a:spcBef>
            </a:pPr>
            <a:r>
              <a:rPr lang="en-AU" altLang="en-US" sz="3200" b="1" u="sng" dirty="0">
                <a:solidFill>
                  <a:srgbClr val="0070C0"/>
                </a:solidFill>
                <a:ea typeface="Arial" charset="0"/>
                <a:cs typeface="Arial" pitchFamily="34" charset="0"/>
              </a:rPr>
              <a:t>P</a:t>
            </a:r>
            <a:r>
              <a:rPr lang="en-AU" altLang="en-US" sz="3200" b="1" dirty="0">
                <a:solidFill>
                  <a:srgbClr val="0070C0"/>
                </a:solidFill>
                <a:ea typeface="Arial" charset="0"/>
                <a:cs typeface="Arial" pitchFamily="34" charset="0"/>
              </a:rPr>
              <a:t>ositive </a:t>
            </a:r>
            <a:r>
              <a:rPr lang="en-AU" altLang="en-US" sz="3200" b="1" u="sng" dirty="0">
                <a:solidFill>
                  <a:srgbClr val="0070C0"/>
                </a:solidFill>
                <a:ea typeface="Arial" charset="0"/>
                <a:cs typeface="Arial" pitchFamily="34" charset="0"/>
              </a:rPr>
              <a:t>B</a:t>
            </a:r>
            <a:r>
              <a:rPr lang="en-AU" altLang="en-US" sz="3200" b="1" dirty="0">
                <a:solidFill>
                  <a:srgbClr val="0070C0"/>
                </a:solidFill>
                <a:ea typeface="Arial" charset="0"/>
                <a:cs typeface="Arial" pitchFamily="34" charset="0"/>
              </a:rPr>
              <a:t>ehavioural </a:t>
            </a:r>
            <a:r>
              <a:rPr lang="en-AU" altLang="en-US" sz="3200" b="1" u="sng" dirty="0">
                <a:solidFill>
                  <a:srgbClr val="0070C0"/>
                </a:solidFill>
                <a:ea typeface="Arial" charset="0"/>
                <a:cs typeface="Arial" pitchFamily="34" charset="0"/>
              </a:rPr>
              <a:t>I</a:t>
            </a:r>
            <a:r>
              <a:rPr lang="en-AU" altLang="en-US" sz="3200" b="1" dirty="0">
                <a:solidFill>
                  <a:srgbClr val="0070C0"/>
                </a:solidFill>
                <a:ea typeface="Arial" charset="0"/>
                <a:cs typeface="Arial" pitchFamily="34" charset="0"/>
              </a:rPr>
              <a:t>nterventions and </a:t>
            </a:r>
            <a:r>
              <a:rPr lang="en-AU" altLang="en-US" sz="3200" b="1" u="sng" dirty="0">
                <a:solidFill>
                  <a:srgbClr val="0070C0"/>
                </a:solidFill>
                <a:ea typeface="Arial" charset="0"/>
                <a:cs typeface="Arial" pitchFamily="34" charset="0"/>
              </a:rPr>
              <a:t>S</a:t>
            </a:r>
            <a:r>
              <a:rPr lang="en-AU" altLang="en-US" sz="3200" b="1" dirty="0">
                <a:solidFill>
                  <a:srgbClr val="0070C0"/>
                </a:solidFill>
                <a:ea typeface="Arial" charset="0"/>
                <a:cs typeface="Arial" pitchFamily="34" charset="0"/>
              </a:rPr>
              <a:t>upports</a:t>
            </a:r>
          </a:p>
        </p:txBody>
      </p:sp>
      <p:sp>
        <p:nvSpPr>
          <p:cNvPr id="5" name="TextBox 1">
            <a:extLst>
              <a:ext uri="{FF2B5EF4-FFF2-40B4-BE49-F238E27FC236}">
                <a16:creationId xmlns="" xmlns:a16="http://schemas.microsoft.com/office/drawing/2014/main" id="{885095C4-A3F5-DC42-B7B3-6CEF23E3542A}"/>
              </a:ext>
            </a:extLst>
          </p:cNvPr>
          <p:cNvSpPr txBox="1">
            <a:spLocks noChangeArrowheads="1"/>
          </p:cNvSpPr>
          <p:nvPr/>
        </p:nvSpPr>
        <p:spPr bwMode="auto">
          <a:xfrm>
            <a:off x="185394" y="2703200"/>
            <a:ext cx="3816350" cy="310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altLang="en-US" sz="2800" dirty="0">
                <a:ea typeface="Arial" charset="0"/>
              </a:rPr>
              <a:t>Also known as:</a:t>
            </a:r>
          </a:p>
          <a:p>
            <a:pPr eaLnBrk="1" hangingPunct="1"/>
            <a:r>
              <a:rPr lang="en-US" altLang="en-US" sz="2800" dirty="0">
                <a:ea typeface="Arial" charset="0"/>
              </a:rPr>
              <a:t>EBS</a:t>
            </a:r>
            <a:br>
              <a:rPr lang="en-US" altLang="en-US" sz="2800" dirty="0">
                <a:ea typeface="Arial" charset="0"/>
              </a:rPr>
            </a:br>
            <a:r>
              <a:rPr lang="en-US" altLang="en-US" sz="2800" dirty="0">
                <a:ea typeface="Arial" charset="0"/>
              </a:rPr>
              <a:t>PBS</a:t>
            </a:r>
            <a:br>
              <a:rPr lang="en-US" altLang="en-US" sz="2800" dirty="0">
                <a:ea typeface="Arial" charset="0"/>
              </a:rPr>
            </a:br>
            <a:r>
              <a:rPr lang="en-US" altLang="en-US" sz="2800" dirty="0">
                <a:ea typeface="Arial" charset="0"/>
              </a:rPr>
              <a:t>SWPBS</a:t>
            </a:r>
            <a:br>
              <a:rPr lang="en-US" altLang="en-US" sz="2800" dirty="0">
                <a:ea typeface="Arial" charset="0"/>
              </a:rPr>
            </a:br>
            <a:r>
              <a:rPr lang="en-US" altLang="en-US" sz="2800" dirty="0">
                <a:ea typeface="Arial" charset="0"/>
              </a:rPr>
              <a:t>SW-PBIS</a:t>
            </a:r>
          </a:p>
          <a:p>
            <a:pPr eaLnBrk="1" hangingPunct="1"/>
            <a:r>
              <a:rPr lang="en-US" altLang="en-US" sz="2800" dirty="0">
                <a:ea typeface="Arial" charset="0"/>
              </a:rPr>
              <a:t>PBL</a:t>
            </a:r>
          </a:p>
          <a:p>
            <a:pPr eaLnBrk="1" hangingPunct="1"/>
            <a:r>
              <a:rPr lang="en-US" altLang="en-US" sz="2800" dirty="0">
                <a:ea typeface="Arial" charset="0"/>
              </a:rPr>
              <a:t>PB4L</a:t>
            </a:r>
          </a:p>
        </p:txBody>
      </p:sp>
      <p:grpSp>
        <p:nvGrpSpPr>
          <p:cNvPr id="6" name="Group 11">
            <a:extLst>
              <a:ext uri="{FF2B5EF4-FFF2-40B4-BE49-F238E27FC236}">
                <a16:creationId xmlns="" xmlns:a16="http://schemas.microsoft.com/office/drawing/2014/main" id="{ACEB06C3-9364-9242-A1C3-6A0C47E38597}"/>
              </a:ext>
            </a:extLst>
          </p:cNvPr>
          <p:cNvGrpSpPr>
            <a:grpSpLocks/>
          </p:cNvGrpSpPr>
          <p:nvPr/>
        </p:nvGrpSpPr>
        <p:grpSpPr bwMode="auto">
          <a:xfrm>
            <a:off x="2144945" y="1748301"/>
            <a:ext cx="3150980" cy="4352097"/>
            <a:chOff x="1989" y="1230"/>
            <a:chExt cx="1680" cy="2802"/>
          </a:xfrm>
        </p:grpSpPr>
        <p:grpSp>
          <p:nvGrpSpPr>
            <p:cNvPr id="7" name="Group 12">
              <a:extLst>
                <a:ext uri="{FF2B5EF4-FFF2-40B4-BE49-F238E27FC236}">
                  <a16:creationId xmlns="" xmlns:a16="http://schemas.microsoft.com/office/drawing/2014/main" id="{13B71487-193E-C847-90DA-962269608906}"/>
                </a:ext>
              </a:extLst>
            </p:cNvPr>
            <p:cNvGrpSpPr>
              <a:grpSpLocks/>
            </p:cNvGrpSpPr>
            <p:nvPr/>
          </p:nvGrpSpPr>
          <p:grpSpPr bwMode="auto">
            <a:xfrm>
              <a:off x="1989" y="1230"/>
              <a:ext cx="1680" cy="2802"/>
              <a:chOff x="1989" y="1230"/>
              <a:chExt cx="1680" cy="2802"/>
            </a:xfrm>
          </p:grpSpPr>
          <p:sp>
            <p:nvSpPr>
              <p:cNvPr id="9" name="AutoShape 13">
                <a:extLst>
                  <a:ext uri="{FF2B5EF4-FFF2-40B4-BE49-F238E27FC236}">
                    <a16:creationId xmlns="" xmlns:a16="http://schemas.microsoft.com/office/drawing/2014/main" id="{BCEDEF6E-30F6-384D-9D71-CD771D8008B3}"/>
                  </a:ext>
                </a:extLst>
              </p:cNvPr>
              <p:cNvSpPr>
                <a:spLocks noChangeArrowheads="1"/>
              </p:cNvSpPr>
              <p:nvPr/>
            </p:nvSpPr>
            <p:spPr bwMode="auto">
              <a:xfrm>
                <a:off x="2751" y="1230"/>
                <a:ext cx="156" cy="259"/>
              </a:xfrm>
              <a:prstGeom prst="triangle">
                <a:avLst>
                  <a:gd name="adj" fmla="val 50000"/>
                </a:avLst>
              </a:prstGeom>
              <a:solidFill>
                <a:srgbClr val="FF0000"/>
              </a:solidFill>
              <a:ln>
                <a:noFill/>
              </a:ln>
              <a:extLst>
                <a:ext uri="{91240B29-F687-4F45-9708-019B960494DF}">
                  <a14:hiddenLine xmlns:a14="http://schemas.microsoft.com/office/drawing/2010/main" w="25400">
                    <a:solidFill>
                      <a:srgbClr val="000000"/>
                    </a:solidFill>
                    <a:miter lim="800000"/>
                    <a:headEnd/>
                    <a:tailEnd/>
                  </a14:hiddenLine>
                </a:ext>
              </a:extLst>
            </p:spPr>
            <p:txBody>
              <a:bodyPr wrap="none"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endParaRPr lang="en-US" altLang="en-US" sz="1800" dirty="0">
                  <a:latin typeface="Arial" charset="0"/>
                  <a:ea typeface="Arial" charset="0"/>
                </a:endParaRPr>
              </a:p>
            </p:txBody>
          </p:sp>
          <p:sp>
            <p:nvSpPr>
              <p:cNvPr id="10" name="AutoShape 14">
                <a:extLst>
                  <a:ext uri="{FF2B5EF4-FFF2-40B4-BE49-F238E27FC236}">
                    <a16:creationId xmlns="" xmlns:a16="http://schemas.microsoft.com/office/drawing/2014/main" id="{55D35EED-6949-AF4C-A783-52532B6941FE}"/>
                  </a:ext>
                </a:extLst>
              </p:cNvPr>
              <p:cNvSpPr>
                <a:spLocks noChangeArrowheads="1"/>
              </p:cNvSpPr>
              <p:nvPr/>
            </p:nvSpPr>
            <p:spPr bwMode="auto">
              <a:xfrm flipV="1">
                <a:off x="1989" y="2112"/>
                <a:ext cx="1680" cy="1920"/>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5503 w 21600"/>
                  <a:gd name="T13" fmla="*/ 5501 h 21600"/>
                  <a:gd name="T14" fmla="*/ 16097 w 21600"/>
                  <a:gd name="T15" fmla="*/ 16099 h 21600"/>
                </a:gdLst>
                <a:ahLst/>
                <a:cxnLst>
                  <a:cxn ang="T8">
                    <a:pos x="T0" y="T1"/>
                  </a:cxn>
                  <a:cxn ang="T9">
                    <a:pos x="T2" y="T3"/>
                  </a:cxn>
                  <a:cxn ang="T10">
                    <a:pos x="T4" y="T5"/>
                  </a:cxn>
                  <a:cxn ang="T11">
                    <a:pos x="T6" y="T7"/>
                  </a:cxn>
                </a:cxnLst>
                <a:rect l="T12" t="T13" r="T14" b="T15"/>
                <a:pathLst>
                  <a:path w="21600" h="21600">
                    <a:moveTo>
                      <a:pt x="0" y="0"/>
                    </a:moveTo>
                    <a:lnTo>
                      <a:pt x="7405" y="21600"/>
                    </a:lnTo>
                    <a:lnTo>
                      <a:pt x="14195" y="21600"/>
                    </a:lnTo>
                    <a:lnTo>
                      <a:pt x="21600" y="0"/>
                    </a:lnTo>
                    <a:lnTo>
                      <a:pt x="0" y="0"/>
                    </a:lnTo>
                    <a:close/>
                  </a:path>
                </a:pathLst>
              </a:custGeom>
              <a:solidFill>
                <a:srgbClr val="0099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dirty="0">
                  <a:latin typeface="Arial" charset="0"/>
                </a:endParaRPr>
              </a:p>
            </p:txBody>
          </p:sp>
          <p:sp>
            <p:nvSpPr>
              <p:cNvPr id="11" name="AutoShape 15">
                <a:extLst>
                  <a:ext uri="{FF2B5EF4-FFF2-40B4-BE49-F238E27FC236}">
                    <a16:creationId xmlns="" xmlns:a16="http://schemas.microsoft.com/office/drawing/2014/main" id="{D3F615D5-65BB-A24C-BE66-80E6C848F81C}"/>
                  </a:ext>
                </a:extLst>
              </p:cNvPr>
              <p:cNvSpPr>
                <a:spLocks noChangeArrowheads="1"/>
              </p:cNvSpPr>
              <p:nvPr/>
            </p:nvSpPr>
            <p:spPr bwMode="auto">
              <a:xfrm flipV="1">
                <a:off x="2552" y="1872"/>
                <a:ext cx="555" cy="28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64 w 21600"/>
                  <a:gd name="T13" fmla="*/ 3474 h 21600"/>
                  <a:gd name="T14" fmla="*/ 18136 w 21600"/>
                  <a:gd name="T15" fmla="*/ 18126 h 21600"/>
                </a:gdLst>
                <a:ahLst/>
                <a:cxnLst>
                  <a:cxn ang="T8">
                    <a:pos x="T0" y="T1"/>
                  </a:cxn>
                  <a:cxn ang="T9">
                    <a:pos x="T2" y="T3"/>
                  </a:cxn>
                  <a:cxn ang="T10">
                    <a:pos x="T4" y="T5"/>
                  </a:cxn>
                  <a:cxn ang="T11">
                    <a:pos x="T6" y="T7"/>
                  </a:cxn>
                </a:cxnLst>
                <a:rect l="T12" t="T13" r="T14" b="T15"/>
                <a:pathLst>
                  <a:path w="21600" h="21600">
                    <a:moveTo>
                      <a:pt x="0" y="0"/>
                    </a:moveTo>
                    <a:lnTo>
                      <a:pt x="3308" y="21600"/>
                    </a:lnTo>
                    <a:lnTo>
                      <a:pt x="18292" y="21600"/>
                    </a:lnTo>
                    <a:lnTo>
                      <a:pt x="21600" y="0"/>
                    </a:lnTo>
                    <a:lnTo>
                      <a:pt x="0" y="0"/>
                    </a:lnTo>
                    <a:close/>
                  </a:path>
                </a:pathLst>
              </a:custGeom>
              <a:gradFill rotWithShape="1">
                <a:gsLst>
                  <a:gs pos="0">
                    <a:srgbClr val="009900"/>
                  </a:gs>
                  <a:gs pos="100000">
                    <a:srgbClr val="FFFF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dirty="0">
                  <a:latin typeface="Arial" charset="0"/>
                </a:endParaRPr>
              </a:p>
            </p:txBody>
          </p:sp>
          <p:sp>
            <p:nvSpPr>
              <p:cNvPr id="12" name="AutoShape 16">
                <a:extLst>
                  <a:ext uri="{FF2B5EF4-FFF2-40B4-BE49-F238E27FC236}">
                    <a16:creationId xmlns="" xmlns:a16="http://schemas.microsoft.com/office/drawing/2014/main" id="{9A389F9C-1B7E-6841-830F-24FE7ED39C6C}"/>
                  </a:ext>
                </a:extLst>
              </p:cNvPr>
              <p:cNvSpPr>
                <a:spLocks noChangeArrowheads="1"/>
              </p:cNvSpPr>
              <p:nvPr/>
            </p:nvSpPr>
            <p:spPr bwMode="auto">
              <a:xfrm flipV="1">
                <a:off x="2636" y="1680"/>
                <a:ext cx="387" cy="19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349 w 21600"/>
                  <a:gd name="T13" fmla="*/ 3375 h 21600"/>
                  <a:gd name="T14" fmla="*/ 18251 w 21600"/>
                  <a:gd name="T15" fmla="*/ 18225 h 21600"/>
                </a:gdLst>
                <a:ahLst/>
                <a:cxnLst>
                  <a:cxn ang="T8">
                    <a:pos x="T0" y="T1"/>
                  </a:cxn>
                  <a:cxn ang="T9">
                    <a:pos x="T2" y="T3"/>
                  </a:cxn>
                  <a:cxn ang="T10">
                    <a:pos x="T4" y="T5"/>
                  </a:cxn>
                  <a:cxn ang="T11">
                    <a:pos x="T6" y="T7"/>
                  </a:cxn>
                </a:cxnLst>
                <a:rect l="T12" t="T13" r="T14" b="T15"/>
                <a:pathLst>
                  <a:path w="21600" h="21600">
                    <a:moveTo>
                      <a:pt x="0" y="0"/>
                    </a:moveTo>
                    <a:lnTo>
                      <a:pt x="3125" y="21600"/>
                    </a:lnTo>
                    <a:lnTo>
                      <a:pt x="18475" y="21600"/>
                    </a:lnTo>
                    <a:lnTo>
                      <a:pt x="21600" y="0"/>
                    </a:lnTo>
                    <a:lnTo>
                      <a:pt x="0" y="0"/>
                    </a:lnTo>
                    <a:close/>
                  </a:path>
                </a:pathLst>
              </a:cu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dirty="0">
                  <a:latin typeface="Arial" charset="0"/>
                </a:endParaRPr>
              </a:p>
            </p:txBody>
          </p:sp>
          <p:sp>
            <p:nvSpPr>
              <p:cNvPr id="13" name="AutoShape 17">
                <a:extLst>
                  <a:ext uri="{FF2B5EF4-FFF2-40B4-BE49-F238E27FC236}">
                    <a16:creationId xmlns="" xmlns:a16="http://schemas.microsoft.com/office/drawing/2014/main" id="{24052DDC-C753-D442-A1CF-F82A677952E2}"/>
                  </a:ext>
                </a:extLst>
              </p:cNvPr>
              <p:cNvSpPr>
                <a:spLocks noChangeArrowheads="1"/>
              </p:cNvSpPr>
              <p:nvPr/>
            </p:nvSpPr>
            <p:spPr bwMode="auto">
              <a:xfrm flipV="1">
                <a:off x="2692" y="1488"/>
                <a:ext cx="273" cy="19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114 w 21600"/>
                  <a:gd name="T13" fmla="*/ 4050 h 21600"/>
                  <a:gd name="T14" fmla="*/ 17486 w 21600"/>
                  <a:gd name="T15" fmla="*/ 17550 h 21600"/>
                </a:gdLst>
                <a:ahLst/>
                <a:cxnLst>
                  <a:cxn ang="T8">
                    <a:pos x="T0" y="T1"/>
                  </a:cxn>
                  <a:cxn ang="T9">
                    <a:pos x="T2" y="T3"/>
                  </a:cxn>
                  <a:cxn ang="T10">
                    <a:pos x="T4" y="T5"/>
                  </a:cxn>
                  <a:cxn ang="T11">
                    <a:pos x="T6" y="T7"/>
                  </a:cxn>
                </a:cxnLst>
                <a:rect l="T12" t="T13" r="T14" b="T15"/>
                <a:pathLst>
                  <a:path w="21600" h="21600">
                    <a:moveTo>
                      <a:pt x="0" y="0"/>
                    </a:moveTo>
                    <a:lnTo>
                      <a:pt x="4589" y="21600"/>
                    </a:lnTo>
                    <a:lnTo>
                      <a:pt x="17011" y="21600"/>
                    </a:lnTo>
                    <a:lnTo>
                      <a:pt x="21600" y="0"/>
                    </a:lnTo>
                    <a:lnTo>
                      <a:pt x="0" y="0"/>
                    </a:lnTo>
                    <a:close/>
                  </a:path>
                </a:pathLst>
              </a:custGeom>
              <a:gradFill rotWithShape="1">
                <a:gsLst>
                  <a:gs pos="0">
                    <a:srgbClr val="FFFF00"/>
                  </a:gs>
                  <a:gs pos="100000">
                    <a:srgbClr val="FF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dirty="0">
                  <a:latin typeface="Arial" charset="0"/>
                </a:endParaRPr>
              </a:p>
            </p:txBody>
          </p:sp>
        </p:grpSp>
        <p:sp>
          <p:nvSpPr>
            <p:cNvPr id="8" name="AutoShape 18">
              <a:extLst>
                <a:ext uri="{FF2B5EF4-FFF2-40B4-BE49-F238E27FC236}">
                  <a16:creationId xmlns="" xmlns:a16="http://schemas.microsoft.com/office/drawing/2014/main" id="{6F9AF446-1D5C-7A42-B16C-AE5388C054EA}"/>
                </a:ext>
              </a:extLst>
            </p:cNvPr>
            <p:cNvSpPr>
              <a:spLocks noChangeArrowheads="1"/>
            </p:cNvSpPr>
            <p:nvPr/>
          </p:nvSpPr>
          <p:spPr bwMode="auto">
            <a:xfrm>
              <a:off x="1989" y="1242"/>
              <a:ext cx="1680" cy="2784"/>
            </a:xfrm>
            <a:prstGeom prst="triangle">
              <a:avLst>
                <a:gd name="adj" fmla="val 50000"/>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endParaRPr lang="en-US" altLang="en-US" sz="1800" dirty="0">
                <a:latin typeface="Arial" charset="0"/>
                <a:ea typeface="Arial" charset="0"/>
              </a:endParaRPr>
            </a:p>
          </p:txBody>
        </p:sp>
      </p:grpSp>
      <p:grpSp>
        <p:nvGrpSpPr>
          <p:cNvPr id="14" name="Group 20">
            <a:extLst>
              <a:ext uri="{FF2B5EF4-FFF2-40B4-BE49-F238E27FC236}">
                <a16:creationId xmlns="" xmlns:a16="http://schemas.microsoft.com/office/drawing/2014/main" id="{A0AB25F6-0848-6A47-874D-69803C34D1BE}"/>
              </a:ext>
            </a:extLst>
          </p:cNvPr>
          <p:cNvGrpSpPr>
            <a:grpSpLocks/>
          </p:cNvGrpSpPr>
          <p:nvPr/>
        </p:nvGrpSpPr>
        <p:grpSpPr bwMode="auto">
          <a:xfrm>
            <a:off x="5055510" y="2027716"/>
            <a:ext cx="3305767" cy="3259250"/>
            <a:chOff x="4038600" y="1143000"/>
            <a:chExt cx="3733800" cy="3962400"/>
          </a:xfrm>
        </p:grpSpPr>
        <p:sp>
          <p:nvSpPr>
            <p:cNvPr id="15" name="Oval 2">
              <a:extLst>
                <a:ext uri="{FF2B5EF4-FFF2-40B4-BE49-F238E27FC236}">
                  <a16:creationId xmlns="" xmlns:a16="http://schemas.microsoft.com/office/drawing/2014/main" id="{A50A41EE-DC2C-484C-A9C7-3DD37DE8E483}"/>
                </a:ext>
              </a:extLst>
            </p:cNvPr>
            <p:cNvSpPr>
              <a:spLocks noChangeArrowheads="1"/>
            </p:cNvSpPr>
            <p:nvPr/>
          </p:nvSpPr>
          <p:spPr bwMode="auto">
            <a:xfrm>
              <a:off x="4038600" y="1143000"/>
              <a:ext cx="3733800" cy="3962400"/>
            </a:xfrm>
            <a:prstGeom prst="ellipse">
              <a:avLst/>
            </a:prstGeom>
            <a:solidFill>
              <a:schemeClr val="bg1">
                <a:alpha val="49803"/>
              </a:schemeClr>
            </a:solidFill>
            <a:ln w="38100">
              <a:solidFill>
                <a:srgbClr val="333399"/>
              </a:solidFill>
              <a:round/>
              <a:headEnd/>
              <a:tailEnd/>
            </a:ln>
          </p:spPr>
          <p:txBody>
            <a:bodyPr wrap="none"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hangingPunct="1"/>
              <a:endParaRPr lang="en-US" altLang="en-US" dirty="0">
                <a:latin typeface="Arial" charset="0"/>
                <a:ea typeface="Arial" charset="0"/>
              </a:endParaRPr>
            </a:p>
          </p:txBody>
        </p:sp>
        <p:sp>
          <p:nvSpPr>
            <p:cNvPr id="16" name="Oval 3">
              <a:extLst>
                <a:ext uri="{FF2B5EF4-FFF2-40B4-BE49-F238E27FC236}">
                  <a16:creationId xmlns="" xmlns:a16="http://schemas.microsoft.com/office/drawing/2014/main" id="{2B7FB435-FF0C-794B-9CE4-6C0EF4EE42B4}"/>
                </a:ext>
              </a:extLst>
            </p:cNvPr>
            <p:cNvSpPr>
              <a:spLocks noChangeArrowheads="1"/>
            </p:cNvSpPr>
            <p:nvPr/>
          </p:nvSpPr>
          <p:spPr bwMode="auto">
            <a:xfrm>
              <a:off x="4876800" y="3124200"/>
              <a:ext cx="2073275" cy="1858963"/>
            </a:xfrm>
            <a:prstGeom prst="ellipse">
              <a:avLst/>
            </a:prstGeom>
            <a:solidFill>
              <a:srgbClr val="CCFF66"/>
            </a:solidFill>
            <a:ln w="12700">
              <a:solidFill>
                <a:srgbClr val="99CC00"/>
              </a:solidFill>
              <a:round/>
              <a:headEnd/>
              <a:tailEnd/>
            </a:ln>
          </p:spPr>
          <p:txBody>
            <a:bodyPr wrap="none"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a:endParaRPr lang="en-US" altLang="en-US" dirty="0">
                <a:latin typeface="Arial" charset="0"/>
                <a:ea typeface="Arial" charset="0"/>
              </a:endParaRPr>
            </a:p>
          </p:txBody>
        </p:sp>
        <p:sp>
          <p:nvSpPr>
            <p:cNvPr id="17" name="Oval 4">
              <a:extLst>
                <a:ext uri="{FF2B5EF4-FFF2-40B4-BE49-F238E27FC236}">
                  <a16:creationId xmlns="" xmlns:a16="http://schemas.microsoft.com/office/drawing/2014/main" id="{44A8FC7A-26C9-AA49-BDB2-B019A2BBC2BF}"/>
                </a:ext>
              </a:extLst>
            </p:cNvPr>
            <p:cNvSpPr>
              <a:spLocks noChangeArrowheads="1"/>
            </p:cNvSpPr>
            <p:nvPr/>
          </p:nvSpPr>
          <p:spPr bwMode="auto">
            <a:xfrm>
              <a:off x="5486400" y="1905000"/>
              <a:ext cx="2057400" cy="1858963"/>
            </a:xfrm>
            <a:prstGeom prst="ellipse">
              <a:avLst/>
            </a:prstGeom>
            <a:solidFill>
              <a:srgbClr val="FFCCCC">
                <a:alpha val="25098"/>
              </a:srgbClr>
            </a:solidFill>
            <a:ln w="12700">
              <a:solidFill>
                <a:srgbClr val="FF99CC"/>
              </a:solidFill>
              <a:round/>
              <a:headEnd/>
              <a:tailEnd/>
            </a:ln>
          </p:spPr>
          <p:txBody>
            <a:bodyPr wrap="none"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hangingPunct="1"/>
              <a:endParaRPr lang="en-US" altLang="en-US" dirty="0">
                <a:latin typeface="Arial" charset="0"/>
                <a:ea typeface="Arial" charset="0"/>
              </a:endParaRPr>
            </a:p>
          </p:txBody>
        </p:sp>
        <p:sp>
          <p:nvSpPr>
            <p:cNvPr id="18" name="Oval 5">
              <a:extLst>
                <a:ext uri="{FF2B5EF4-FFF2-40B4-BE49-F238E27FC236}">
                  <a16:creationId xmlns="" xmlns:a16="http://schemas.microsoft.com/office/drawing/2014/main" id="{77B2494D-5157-D34A-8B06-522B1FB8F3BD}"/>
                </a:ext>
              </a:extLst>
            </p:cNvPr>
            <p:cNvSpPr>
              <a:spLocks noChangeArrowheads="1"/>
            </p:cNvSpPr>
            <p:nvPr/>
          </p:nvSpPr>
          <p:spPr bwMode="auto">
            <a:xfrm>
              <a:off x="4191000" y="1905000"/>
              <a:ext cx="1997075" cy="1951038"/>
            </a:xfrm>
            <a:prstGeom prst="ellipse">
              <a:avLst/>
            </a:prstGeom>
            <a:solidFill>
              <a:srgbClr val="CCECFF">
                <a:alpha val="32549"/>
              </a:srgbClr>
            </a:solidFill>
            <a:ln w="12700">
              <a:solidFill>
                <a:srgbClr val="00FFCC"/>
              </a:solidFill>
              <a:round/>
              <a:headEnd/>
              <a:tailEnd/>
            </a:ln>
          </p:spPr>
          <p:txBody>
            <a:bodyPr wrap="none"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hangingPunct="1"/>
              <a:endParaRPr lang="en-US" altLang="en-US" dirty="0">
                <a:latin typeface="Arial" charset="0"/>
                <a:ea typeface="Arial" charset="0"/>
              </a:endParaRPr>
            </a:p>
          </p:txBody>
        </p:sp>
        <p:sp>
          <p:nvSpPr>
            <p:cNvPr id="19" name="Text Box 6">
              <a:extLst>
                <a:ext uri="{FF2B5EF4-FFF2-40B4-BE49-F238E27FC236}">
                  <a16:creationId xmlns="" xmlns:a16="http://schemas.microsoft.com/office/drawing/2014/main" id="{C4E38BCD-6936-094B-9EC5-3F1095CB2DC9}"/>
                </a:ext>
              </a:extLst>
            </p:cNvPr>
            <p:cNvSpPr txBox="1">
              <a:spLocks noChangeArrowheads="1"/>
            </p:cNvSpPr>
            <p:nvPr/>
          </p:nvSpPr>
          <p:spPr bwMode="auto">
            <a:xfrm rot="18341135">
              <a:off x="4139364" y="2489619"/>
              <a:ext cx="1717314" cy="451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a:r>
                <a:rPr lang="en-US" altLang="en-US" sz="2000" dirty="0">
                  <a:ea typeface="Arial" charset="0"/>
                </a:rPr>
                <a:t>SYSTEMS</a:t>
              </a:r>
            </a:p>
          </p:txBody>
        </p:sp>
        <p:sp>
          <p:nvSpPr>
            <p:cNvPr id="20" name="Text Box 7">
              <a:extLst>
                <a:ext uri="{FF2B5EF4-FFF2-40B4-BE49-F238E27FC236}">
                  <a16:creationId xmlns="" xmlns:a16="http://schemas.microsoft.com/office/drawing/2014/main" id="{82A85373-1C31-5848-B976-8D5F161D451B}"/>
                </a:ext>
              </a:extLst>
            </p:cNvPr>
            <p:cNvSpPr txBox="1">
              <a:spLocks noChangeArrowheads="1"/>
            </p:cNvSpPr>
            <p:nvPr/>
          </p:nvSpPr>
          <p:spPr bwMode="auto">
            <a:xfrm>
              <a:off x="4524571" y="3886201"/>
              <a:ext cx="2790437" cy="860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a:r>
                <a:rPr lang="en-US" altLang="en-US" sz="2000" dirty="0">
                  <a:ea typeface="Arial" charset="0"/>
                </a:rPr>
                <a:t>EVIDENCE BASED</a:t>
              </a:r>
            </a:p>
            <a:p>
              <a:pPr algn="ctr"/>
              <a:r>
                <a:rPr lang="en-US" altLang="en-US" sz="2000" dirty="0">
                  <a:ea typeface="Arial" charset="0"/>
                </a:rPr>
                <a:t>PRACTICES</a:t>
              </a:r>
            </a:p>
          </p:txBody>
        </p:sp>
        <p:sp>
          <p:nvSpPr>
            <p:cNvPr id="21" name="Text Box 8">
              <a:extLst>
                <a:ext uri="{FF2B5EF4-FFF2-40B4-BE49-F238E27FC236}">
                  <a16:creationId xmlns="" xmlns:a16="http://schemas.microsoft.com/office/drawing/2014/main" id="{AB6C4546-56A5-D74F-8FFA-6A57BEDBD094}"/>
                </a:ext>
              </a:extLst>
            </p:cNvPr>
            <p:cNvSpPr txBox="1">
              <a:spLocks noChangeArrowheads="1"/>
            </p:cNvSpPr>
            <p:nvPr/>
          </p:nvSpPr>
          <p:spPr bwMode="auto">
            <a:xfrm rot="2905354">
              <a:off x="6272321" y="2396592"/>
              <a:ext cx="1047539" cy="451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a:r>
                <a:rPr lang="en-US" altLang="en-US" sz="2000" dirty="0">
                  <a:ea typeface="Arial" charset="0"/>
                </a:rPr>
                <a:t>DATA</a:t>
              </a:r>
            </a:p>
          </p:txBody>
        </p:sp>
        <p:sp>
          <p:nvSpPr>
            <p:cNvPr id="22" name="Text Box 11">
              <a:extLst>
                <a:ext uri="{FF2B5EF4-FFF2-40B4-BE49-F238E27FC236}">
                  <a16:creationId xmlns="" xmlns:a16="http://schemas.microsoft.com/office/drawing/2014/main" id="{812EA1CD-0843-A44E-8565-86DE449BFE7E}"/>
                </a:ext>
              </a:extLst>
            </p:cNvPr>
            <p:cNvSpPr txBox="1">
              <a:spLocks noChangeArrowheads="1"/>
            </p:cNvSpPr>
            <p:nvPr/>
          </p:nvSpPr>
          <p:spPr bwMode="auto">
            <a:xfrm>
              <a:off x="4909169" y="1405521"/>
              <a:ext cx="1883346" cy="486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a:r>
                <a:rPr lang="en-US" altLang="en-US" sz="2000" dirty="0">
                  <a:ea typeface="Arial" charset="0"/>
                </a:rPr>
                <a:t>OUTCOMES</a:t>
              </a:r>
            </a:p>
          </p:txBody>
        </p:sp>
      </p:grpSp>
      <p:sp>
        <p:nvSpPr>
          <p:cNvPr id="2" name="Footer Placeholder 1">
            <a:extLst>
              <a:ext uri="{FF2B5EF4-FFF2-40B4-BE49-F238E27FC236}">
                <a16:creationId xmlns="" xmlns:a16="http://schemas.microsoft.com/office/drawing/2014/main" id="{E61C5F89-9F89-2048-8262-C46E77E9EAFA}"/>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253459463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extBox 2"/>
          <p:cNvSpPr txBox="1">
            <a:spLocks noChangeArrowheads="1"/>
          </p:cNvSpPr>
          <p:nvPr/>
        </p:nvSpPr>
        <p:spPr bwMode="auto">
          <a:xfrm>
            <a:off x="163116" y="356183"/>
            <a:ext cx="8817767"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hangingPunct="1"/>
            <a:r>
              <a:rPr lang="en-US" altLang="en-US" sz="4400" b="1" dirty="0">
                <a:solidFill>
                  <a:srgbClr val="0070C0"/>
                </a:solidFill>
                <a:ea typeface="Arial" charset="0"/>
              </a:rPr>
              <a:t>Key Architects of PBIS</a:t>
            </a:r>
          </a:p>
          <a:p>
            <a:pPr algn="ctr" eaLnBrk="1" hangingPunct="1"/>
            <a:r>
              <a:rPr lang="en-US" altLang="en-US" sz="3600" b="1" dirty="0">
                <a:solidFill>
                  <a:srgbClr val="0070C0"/>
                </a:solidFill>
                <a:ea typeface="Arial" charset="0"/>
              </a:rPr>
              <a:t>All Classroom Teachers </a:t>
            </a:r>
          </a:p>
        </p:txBody>
      </p:sp>
      <p:pic>
        <p:nvPicPr>
          <p:cNvPr id="2052" name="Picture 4" descr="https://ccids.umaine.edu/wp-content/uploads/sites/26/2017/04/Sugai_3.jpg"/>
          <p:cNvPicPr>
            <a:picLocks noChangeAspect="1" noChangeArrowheads="1"/>
          </p:cNvPicPr>
          <p:nvPr/>
        </p:nvPicPr>
        <p:blipFill rotWithShape="1">
          <a:blip r:embed="rId3">
            <a:extLst>
              <a:ext uri="{28A0092B-C50C-407E-A947-70E740481C1C}">
                <a14:useLocalDpi xmlns:a14="http://schemas.microsoft.com/office/drawing/2010/main" val="0"/>
              </a:ext>
            </a:extLst>
          </a:blip>
          <a:srcRect l="10914" r="40724"/>
          <a:stretch/>
        </p:blipFill>
        <p:spPr bwMode="auto">
          <a:xfrm>
            <a:off x="339171" y="1991875"/>
            <a:ext cx="2691077" cy="313200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tash.org/wp-content/uploads/2015/09/Rob-Horner-200.jpg"/>
          <p:cNvPicPr>
            <a:picLocks noChangeAspect="1" noChangeArrowheads="1"/>
          </p:cNvPicPr>
          <p:nvPr/>
        </p:nvPicPr>
        <p:blipFill rotWithShape="1">
          <a:blip r:embed="rId4">
            <a:extLst>
              <a:ext uri="{28A0092B-C50C-407E-A947-70E740481C1C}">
                <a14:useLocalDpi xmlns:a14="http://schemas.microsoft.com/office/drawing/2010/main" val="0"/>
              </a:ext>
            </a:extLst>
          </a:blip>
          <a:srcRect l="8193" r="8139"/>
          <a:stretch/>
        </p:blipFill>
        <p:spPr bwMode="auto">
          <a:xfrm>
            <a:off x="6146545" y="1991875"/>
            <a:ext cx="2620507" cy="3132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39171" y="5171620"/>
            <a:ext cx="2691076" cy="523220"/>
          </a:xfrm>
          <a:prstGeom prst="rect">
            <a:avLst/>
          </a:prstGeom>
          <a:noFill/>
        </p:spPr>
        <p:txBody>
          <a:bodyPr wrap="square" rtlCol="0">
            <a:spAutoFit/>
          </a:bodyPr>
          <a:lstStyle/>
          <a:p>
            <a:pPr algn="ctr"/>
            <a:r>
              <a:rPr lang="en-AU" sz="2800" b="1" dirty="0">
                <a:solidFill>
                  <a:srgbClr val="0070C0"/>
                </a:solidFill>
                <a:latin typeface="Arial" charset="0"/>
              </a:rPr>
              <a:t>George Sugai</a:t>
            </a:r>
          </a:p>
        </p:txBody>
      </p:sp>
      <p:sp>
        <p:nvSpPr>
          <p:cNvPr id="10" name="TextBox 9"/>
          <p:cNvSpPr txBox="1"/>
          <p:nvPr/>
        </p:nvSpPr>
        <p:spPr>
          <a:xfrm>
            <a:off x="3334323" y="5192272"/>
            <a:ext cx="2508147" cy="523220"/>
          </a:xfrm>
          <a:prstGeom prst="rect">
            <a:avLst/>
          </a:prstGeom>
          <a:noFill/>
        </p:spPr>
        <p:txBody>
          <a:bodyPr wrap="square" rtlCol="0">
            <a:spAutoFit/>
          </a:bodyPr>
          <a:lstStyle/>
          <a:p>
            <a:pPr algn="ctr"/>
            <a:r>
              <a:rPr lang="en-AU" sz="2800" b="1" dirty="0">
                <a:solidFill>
                  <a:srgbClr val="0070C0"/>
                </a:solidFill>
                <a:latin typeface="Arial" charset="0"/>
              </a:rPr>
              <a:t>Tim Lewis</a:t>
            </a:r>
          </a:p>
        </p:txBody>
      </p:sp>
      <p:sp>
        <p:nvSpPr>
          <p:cNvPr id="11" name="TextBox 10"/>
          <p:cNvSpPr txBox="1"/>
          <p:nvPr/>
        </p:nvSpPr>
        <p:spPr>
          <a:xfrm>
            <a:off x="6146544" y="5171620"/>
            <a:ext cx="2620507" cy="523220"/>
          </a:xfrm>
          <a:prstGeom prst="rect">
            <a:avLst/>
          </a:prstGeom>
          <a:noFill/>
        </p:spPr>
        <p:txBody>
          <a:bodyPr wrap="square" rtlCol="0">
            <a:spAutoFit/>
          </a:bodyPr>
          <a:lstStyle/>
          <a:p>
            <a:pPr algn="ctr"/>
            <a:r>
              <a:rPr lang="en-AU" sz="2800" b="1" dirty="0">
                <a:solidFill>
                  <a:srgbClr val="0070C0"/>
                </a:solidFill>
                <a:latin typeface="Arial" charset="0"/>
              </a:rPr>
              <a:t>Rob Horner</a:t>
            </a:r>
          </a:p>
        </p:txBody>
      </p:sp>
      <p:pic>
        <p:nvPicPr>
          <p:cNvPr id="9" name="Picture 8">
            <a:extLst>
              <a:ext uri="{FF2B5EF4-FFF2-40B4-BE49-F238E27FC236}">
                <a16:creationId xmlns="" xmlns:a16="http://schemas.microsoft.com/office/drawing/2014/main" id="{DC795198-76C6-6348-9588-F892148AEA1F}"/>
              </a:ext>
            </a:extLst>
          </p:cNvPr>
          <p:cNvPicPr>
            <a:picLocks noChangeAspect="1"/>
          </p:cNvPicPr>
          <p:nvPr/>
        </p:nvPicPr>
        <p:blipFill rotWithShape="1">
          <a:blip r:embed="rId5"/>
          <a:srcRect l="8599" t="5098" r="8574" b="26121"/>
          <a:stretch/>
        </p:blipFill>
        <p:spPr>
          <a:xfrm>
            <a:off x="3334323" y="1991875"/>
            <a:ext cx="2508147" cy="3132000"/>
          </a:xfrm>
          <a:prstGeom prst="rect">
            <a:avLst/>
          </a:prstGeom>
        </p:spPr>
      </p:pic>
      <p:sp>
        <p:nvSpPr>
          <p:cNvPr id="3" name="Footer Placeholder 2">
            <a:extLst>
              <a:ext uri="{FF2B5EF4-FFF2-40B4-BE49-F238E27FC236}">
                <a16:creationId xmlns="" xmlns:a16="http://schemas.microsoft.com/office/drawing/2014/main" id="{BEB2F7AE-C7CF-4C40-8DA8-6A7E381A8BCC}"/>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106899629"/>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What is Positive Behaviour Support?</a:t>
            </a:r>
          </a:p>
        </p:txBody>
      </p:sp>
      <p:sp>
        <p:nvSpPr>
          <p:cNvPr id="3" name="Content Placeholder 2"/>
          <p:cNvSpPr>
            <a:spLocks noGrp="1"/>
          </p:cNvSpPr>
          <p:nvPr>
            <p:ph idx="1"/>
          </p:nvPr>
        </p:nvSpPr>
        <p:spPr>
          <a:xfrm>
            <a:off x="361021" y="2252545"/>
            <a:ext cx="8464002" cy="3612183"/>
          </a:xfrm>
        </p:spPr>
        <p:txBody>
          <a:bodyPr/>
          <a:lstStyle/>
          <a:p>
            <a:pPr>
              <a:lnSpc>
                <a:spcPct val="100000"/>
              </a:lnSpc>
            </a:pPr>
            <a:r>
              <a:rPr lang="en-US" sz="3200" dirty="0">
                <a:solidFill>
                  <a:schemeClr val="tx1"/>
                </a:solidFill>
              </a:rPr>
              <a:t>The application of behavioural science, in services for all children.</a:t>
            </a:r>
          </a:p>
          <a:p>
            <a:pPr>
              <a:lnSpc>
                <a:spcPct val="100000"/>
              </a:lnSpc>
            </a:pPr>
            <a:endParaRPr lang="en-US" sz="3200" dirty="0">
              <a:solidFill>
                <a:schemeClr val="tx1"/>
              </a:solidFill>
            </a:endParaRPr>
          </a:p>
          <a:p>
            <a:pPr>
              <a:lnSpc>
                <a:spcPct val="100000"/>
              </a:lnSpc>
            </a:pPr>
            <a:r>
              <a:rPr lang="en-US" sz="3200" dirty="0">
                <a:solidFill>
                  <a:schemeClr val="tx1"/>
                </a:solidFill>
              </a:rPr>
              <a:t>A way of getting organised about behaviour, and treating it like the other things we teach (we plan, teach, assess).</a:t>
            </a:r>
          </a:p>
          <a:p>
            <a:endParaRPr lang="en-US" dirty="0"/>
          </a:p>
        </p:txBody>
      </p:sp>
      <p:sp>
        <p:nvSpPr>
          <p:cNvPr id="4" name="Footer Placeholder 3">
            <a:extLst>
              <a:ext uri="{FF2B5EF4-FFF2-40B4-BE49-F238E27FC236}">
                <a16:creationId xmlns="" xmlns:a16="http://schemas.microsoft.com/office/drawing/2014/main" id="{58880D7B-5D75-994C-BB8B-55EC1137CF65}"/>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1614875641"/>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E8277A03-11F5-CD45-8B70-B795F9C889E4}"/>
              </a:ext>
            </a:extLst>
          </p:cNvPr>
          <p:cNvPicPr/>
          <p:nvPr/>
        </p:nvPicPr>
        <p:blipFill>
          <a:blip r:embed="rId2">
            <a:extLst>
              <a:ext uri="{28A0092B-C50C-407E-A947-70E740481C1C}">
                <a14:useLocalDpi xmlns:a14="http://schemas.microsoft.com/office/drawing/2010/main" val="0"/>
              </a:ext>
            </a:extLst>
          </a:blip>
          <a:stretch>
            <a:fillRect/>
          </a:stretch>
        </p:blipFill>
        <p:spPr>
          <a:xfrm>
            <a:off x="1542193" y="1129820"/>
            <a:ext cx="6059614" cy="5024200"/>
          </a:xfrm>
          <a:prstGeom prst="rect">
            <a:avLst/>
          </a:prstGeom>
          <a:ln w="6350">
            <a:noFill/>
          </a:ln>
        </p:spPr>
      </p:pic>
      <p:sp>
        <p:nvSpPr>
          <p:cNvPr id="4" name="Rectangle 2">
            <a:extLst>
              <a:ext uri="{FF2B5EF4-FFF2-40B4-BE49-F238E27FC236}">
                <a16:creationId xmlns="" xmlns:a16="http://schemas.microsoft.com/office/drawing/2014/main" id="{50E3CB9D-A567-BB42-BBF8-F92804CF9D86}"/>
              </a:ext>
            </a:extLst>
          </p:cNvPr>
          <p:cNvSpPr txBox="1">
            <a:spLocks noChangeArrowheads="1"/>
          </p:cNvSpPr>
          <p:nvPr/>
        </p:nvSpPr>
        <p:spPr>
          <a:xfrm>
            <a:off x="2218744" y="500254"/>
            <a:ext cx="5816532" cy="685800"/>
          </a:xfrm>
          <a:prstGeom prst="rect">
            <a:avLst/>
          </a:prstGeom>
          <a:noFill/>
        </p:spPr>
        <p:txBody>
          <a:bodyPr vert="horz" lIns="91440" tIns="45720" rIns="91440" bIns="45720" rtlCol="0" anchor="ctr">
            <a:noAutofit/>
          </a:bodyPr>
          <a:lstStyle>
            <a:lvl1pPr algn="ctr" defTabSz="914400" rtl="0" eaLnBrk="1" latinLnBrk="0" hangingPunct="1">
              <a:lnSpc>
                <a:spcPct val="90000"/>
              </a:lnSpc>
              <a:spcBef>
                <a:spcPct val="0"/>
              </a:spcBef>
              <a:buNone/>
              <a:defRPr sz="4400" b="0" i="0" kern="1200">
                <a:solidFill>
                  <a:srgbClr val="0070C0"/>
                </a:solidFill>
                <a:latin typeface="Arial" charset="0"/>
                <a:ea typeface="Arial" charset="0"/>
                <a:cs typeface="Arial" charset="0"/>
              </a:defRPr>
            </a:lvl1pPr>
          </a:lstStyle>
          <a:p>
            <a:r>
              <a:rPr lang="en-US" altLang="en-US" b="1" dirty="0"/>
              <a:t>PBS Continuum</a:t>
            </a:r>
          </a:p>
        </p:txBody>
      </p:sp>
      <p:sp>
        <p:nvSpPr>
          <p:cNvPr id="6" name="Text Box 10">
            <a:extLst>
              <a:ext uri="{FF2B5EF4-FFF2-40B4-BE49-F238E27FC236}">
                <a16:creationId xmlns="" xmlns:a16="http://schemas.microsoft.com/office/drawing/2014/main" id="{637B2DE9-B287-2A4A-94A2-2CE27FA386A2}"/>
              </a:ext>
            </a:extLst>
          </p:cNvPr>
          <p:cNvSpPr txBox="1">
            <a:spLocks noChangeArrowheads="1"/>
          </p:cNvSpPr>
          <p:nvPr/>
        </p:nvSpPr>
        <p:spPr bwMode="auto">
          <a:xfrm>
            <a:off x="2218744" y="4488392"/>
            <a:ext cx="4743450" cy="1431161"/>
          </a:xfrm>
          <a:prstGeom prst="rect">
            <a:avLst/>
          </a:prstGeom>
          <a:noFill/>
          <a:ln w="9525">
            <a:noFill/>
            <a:miter lim="800000"/>
            <a:headEnd/>
            <a:tailEnd/>
          </a:ln>
          <a:effectLst/>
        </p:spPr>
        <p:txBody>
          <a:bodyPr>
            <a:spAutoFit/>
          </a:bodyPr>
          <a:lstStyle/>
          <a:p>
            <a:pPr algn="ctr" eaLnBrk="0" hangingPunct="0">
              <a:defRPr/>
            </a:pPr>
            <a:r>
              <a:rPr lang="en-US" b="1" dirty="0">
                <a:solidFill>
                  <a:schemeClr val="bg1"/>
                </a:solidFill>
                <a:effectLst>
                  <a:outerShdw blurRad="38100" dist="38100" dir="2700000" algn="tl">
                    <a:srgbClr val="C0C0C0"/>
                  </a:outerShdw>
                </a:effectLst>
                <a:latin typeface="Arial" charset="0"/>
              </a:rPr>
              <a:t>Positive Relationships</a:t>
            </a:r>
          </a:p>
          <a:p>
            <a:pPr algn="ctr" eaLnBrk="0" hangingPunct="0">
              <a:defRPr/>
            </a:pPr>
            <a:r>
              <a:rPr lang="en-US" b="1" dirty="0">
                <a:solidFill>
                  <a:schemeClr val="bg1"/>
                </a:solidFill>
                <a:effectLst>
                  <a:outerShdw blurRad="38100" dist="38100" dir="2700000" algn="tl">
                    <a:srgbClr val="C0C0C0"/>
                  </a:outerShdw>
                </a:effectLst>
                <a:latin typeface="Arial" charset="0"/>
              </a:rPr>
              <a:t>Supportive Environments</a:t>
            </a:r>
            <a:endParaRPr lang="en-US" b="1" dirty="0">
              <a:solidFill>
                <a:schemeClr val="bg1"/>
              </a:solidFill>
              <a:latin typeface="Arial" charset="0"/>
            </a:endParaRPr>
          </a:p>
          <a:p>
            <a:pPr algn="ctr" eaLnBrk="0" hangingPunct="0">
              <a:defRPr/>
            </a:pPr>
            <a:r>
              <a:rPr lang="en-US" b="1" dirty="0">
                <a:solidFill>
                  <a:schemeClr val="bg1"/>
                </a:solidFill>
                <a:effectLst>
                  <a:outerShdw blurRad="38100" dist="38100" dir="2700000" algn="tl">
                    <a:srgbClr val="C0C0C0"/>
                  </a:outerShdw>
                </a:effectLst>
                <a:latin typeface="Arial" charset="0"/>
              </a:rPr>
              <a:t>Defining, Teaching And Encouraging Expected Behaviours</a:t>
            </a:r>
          </a:p>
          <a:p>
            <a:pPr algn="ctr" eaLnBrk="0" hangingPunct="0">
              <a:defRPr/>
            </a:pPr>
            <a:endParaRPr lang="en-US" sz="1500" dirty="0">
              <a:solidFill>
                <a:schemeClr val="hlink"/>
              </a:solidFill>
              <a:effectLst>
                <a:outerShdw blurRad="38100" dist="38100" dir="2700000" algn="tl">
                  <a:srgbClr val="C0C0C0"/>
                </a:outerShdw>
              </a:effectLst>
              <a:latin typeface="Arial" charset="0"/>
            </a:endParaRPr>
          </a:p>
        </p:txBody>
      </p:sp>
      <p:sp>
        <p:nvSpPr>
          <p:cNvPr id="7" name="Text Box 11">
            <a:extLst>
              <a:ext uri="{FF2B5EF4-FFF2-40B4-BE49-F238E27FC236}">
                <a16:creationId xmlns="" xmlns:a16="http://schemas.microsoft.com/office/drawing/2014/main" id="{A2F6C2F1-444C-234D-83FD-4BEEC585709D}"/>
              </a:ext>
            </a:extLst>
          </p:cNvPr>
          <p:cNvSpPr txBox="1">
            <a:spLocks noChangeArrowheads="1"/>
          </p:cNvSpPr>
          <p:nvPr/>
        </p:nvSpPr>
        <p:spPr bwMode="auto">
          <a:xfrm>
            <a:off x="3401098" y="3462526"/>
            <a:ext cx="2171700" cy="584775"/>
          </a:xfrm>
          <a:prstGeom prst="rect">
            <a:avLst/>
          </a:prstGeom>
          <a:noFill/>
          <a:ln w="9525">
            <a:noFill/>
            <a:miter lim="800000"/>
            <a:headEnd/>
            <a:tailEnd/>
          </a:ln>
          <a:effectLst/>
        </p:spPr>
        <p:txBody>
          <a:bodyPr>
            <a:spAutoFit/>
          </a:bodyPr>
          <a:lstStyle/>
          <a:p>
            <a:pPr algn="ctr" eaLnBrk="0" hangingPunct="0">
              <a:defRPr/>
            </a:pPr>
            <a:r>
              <a:rPr lang="en-US" sz="1600" b="1" dirty="0">
                <a:solidFill>
                  <a:schemeClr val="bg1"/>
                </a:solidFill>
                <a:effectLst>
                  <a:outerShdw blurRad="38100" dist="38100" dir="2700000" algn="tl">
                    <a:srgbClr val="C0C0C0"/>
                  </a:outerShdw>
                </a:effectLst>
                <a:latin typeface="Arial" charset="0"/>
              </a:rPr>
              <a:t>Social Emotional Teaching Strategies</a:t>
            </a:r>
            <a:endParaRPr lang="en-US" sz="1600" b="1" dirty="0">
              <a:solidFill>
                <a:schemeClr val="bg1"/>
              </a:solidFill>
              <a:latin typeface="Arial" charset="0"/>
            </a:endParaRPr>
          </a:p>
        </p:txBody>
      </p:sp>
      <p:sp>
        <p:nvSpPr>
          <p:cNvPr id="8" name="Text Box 12">
            <a:extLst>
              <a:ext uri="{FF2B5EF4-FFF2-40B4-BE49-F238E27FC236}">
                <a16:creationId xmlns="" xmlns:a16="http://schemas.microsoft.com/office/drawing/2014/main" id="{0DC07FCF-322A-054B-891E-996863AA1E8F}"/>
              </a:ext>
            </a:extLst>
          </p:cNvPr>
          <p:cNvSpPr txBox="1">
            <a:spLocks noChangeArrowheads="1"/>
          </p:cNvSpPr>
          <p:nvPr/>
        </p:nvSpPr>
        <p:spPr bwMode="auto">
          <a:xfrm>
            <a:off x="3571202" y="2201179"/>
            <a:ext cx="2001596" cy="830997"/>
          </a:xfrm>
          <a:prstGeom prst="rect">
            <a:avLst/>
          </a:prstGeom>
          <a:noFill/>
          <a:ln w="9525">
            <a:noFill/>
            <a:miter lim="800000"/>
            <a:headEnd/>
            <a:tailEnd/>
          </a:ln>
          <a:effectLst/>
        </p:spPr>
        <p:txBody>
          <a:bodyPr wrap="square">
            <a:spAutoFit/>
          </a:bodyPr>
          <a:lstStyle>
            <a:lvl1pPr eaLnBrk="0" hangingPunct="0">
              <a:defRPr sz="3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3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3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3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3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3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3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3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3400">
                <a:solidFill>
                  <a:schemeClr val="tx1"/>
                </a:solidFill>
                <a:latin typeface="Arial" panose="020B0604020202020204" pitchFamily="34" charset="0"/>
                <a:ea typeface="ＭＳ Ｐゴシック" panose="020B0600070205080204" pitchFamily="34" charset="-128"/>
              </a:defRPr>
            </a:lvl9pPr>
          </a:lstStyle>
          <a:p>
            <a:pPr algn="ctr"/>
            <a:r>
              <a:rPr lang="en-US" altLang="en-US" sz="1600" b="1" dirty="0">
                <a:solidFill>
                  <a:schemeClr val="bg1"/>
                </a:solidFill>
                <a:effectLst>
                  <a:outerShdw sx="1000" sy="1000" algn="tl">
                    <a:schemeClr val="bg1"/>
                  </a:outerShdw>
                </a:effectLst>
                <a:latin typeface="Arial" charset="0"/>
                <a:ea typeface="Arial" charset="0"/>
              </a:rPr>
              <a:t>Intensive Individualized Interventions</a:t>
            </a:r>
          </a:p>
        </p:txBody>
      </p:sp>
      <p:sp>
        <p:nvSpPr>
          <p:cNvPr id="9" name="Text Box 13">
            <a:extLst>
              <a:ext uri="{FF2B5EF4-FFF2-40B4-BE49-F238E27FC236}">
                <a16:creationId xmlns="" xmlns:a16="http://schemas.microsoft.com/office/drawing/2014/main" id="{1C34E2DB-B91E-2441-BB50-2E047FBEC895}"/>
              </a:ext>
            </a:extLst>
          </p:cNvPr>
          <p:cNvSpPr txBox="1">
            <a:spLocks noChangeArrowheads="1"/>
          </p:cNvSpPr>
          <p:nvPr/>
        </p:nvSpPr>
        <p:spPr bwMode="auto">
          <a:xfrm>
            <a:off x="312234" y="3544265"/>
            <a:ext cx="311940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3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3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3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3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3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3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3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3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2000" b="1" dirty="0">
                <a:solidFill>
                  <a:srgbClr val="1A92AF"/>
                </a:solidFill>
                <a:latin typeface="Arial" charset="0"/>
                <a:ea typeface="Arial" charset="0"/>
              </a:rPr>
              <a:t>Children at-risk</a:t>
            </a:r>
          </a:p>
        </p:txBody>
      </p:sp>
      <p:sp>
        <p:nvSpPr>
          <p:cNvPr id="12" name="Text Box 25">
            <a:extLst>
              <a:ext uri="{FF2B5EF4-FFF2-40B4-BE49-F238E27FC236}">
                <a16:creationId xmlns="" xmlns:a16="http://schemas.microsoft.com/office/drawing/2014/main" id="{EC216764-7468-BD46-BE54-C1E3EDBBA5D2}"/>
              </a:ext>
            </a:extLst>
          </p:cNvPr>
          <p:cNvSpPr txBox="1">
            <a:spLocks noChangeArrowheads="1"/>
          </p:cNvSpPr>
          <p:nvPr/>
        </p:nvSpPr>
        <p:spPr bwMode="auto">
          <a:xfrm>
            <a:off x="312234" y="4803862"/>
            <a:ext cx="214304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3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3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3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3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3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3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3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3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2000" b="1" dirty="0">
                <a:solidFill>
                  <a:srgbClr val="218ECF"/>
                </a:solidFill>
                <a:latin typeface="Arial" charset="0"/>
                <a:ea typeface="Arial" charset="0"/>
              </a:rPr>
              <a:t>All children</a:t>
            </a:r>
          </a:p>
        </p:txBody>
      </p:sp>
      <p:sp>
        <p:nvSpPr>
          <p:cNvPr id="15" name="Text Box 15">
            <a:extLst>
              <a:ext uri="{FF2B5EF4-FFF2-40B4-BE49-F238E27FC236}">
                <a16:creationId xmlns="" xmlns:a16="http://schemas.microsoft.com/office/drawing/2014/main" id="{346407F0-DF69-5D49-A410-EE88F63E45DB}"/>
              </a:ext>
            </a:extLst>
          </p:cNvPr>
          <p:cNvSpPr txBox="1">
            <a:spLocks noChangeArrowheads="1"/>
          </p:cNvSpPr>
          <p:nvPr/>
        </p:nvSpPr>
        <p:spPr bwMode="auto">
          <a:xfrm>
            <a:off x="701941" y="1383516"/>
            <a:ext cx="326714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3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3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3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3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3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3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3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3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2000" b="1" dirty="0">
                <a:solidFill>
                  <a:srgbClr val="22B183"/>
                </a:solidFill>
                <a:latin typeface="Arial" charset="0"/>
                <a:ea typeface="Arial" charset="0"/>
              </a:rPr>
              <a:t>Children with persistent challenges</a:t>
            </a:r>
          </a:p>
        </p:txBody>
      </p:sp>
      <p:sp>
        <p:nvSpPr>
          <p:cNvPr id="2" name="Footer Placeholder 1">
            <a:extLst>
              <a:ext uri="{FF2B5EF4-FFF2-40B4-BE49-F238E27FC236}">
                <a16:creationId xmlns="" xmlns:a16="http://schemas.microsoft.com/office/drawing/2014/main" id="{B9B1B9E7-D53D-B849-BA16-4F85734B8826}"/>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3310247059"/>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Ryppl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ypple Theme" id="{19435969-D7AA-044C-992A-3C7AE324111B}" vid="{4C5759A3-F23F-5A42-B854-8E6D1E9B2DE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Rypple Theme</Template>
  <TotalTime>587</TotalTime>
  <Words>1582</Words>
  <Application>Microsoft Macintosh PowerPoint</Application>
  <PresentationFormat>On-screen Show (4:3)</PresentationFormat>
  <Paragraphs>175</Paragraphs>
  <Slides>39</Slides>
  <Notes>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39</vt:i4>
      </vt:variant>
    </vt:vector>
  </HeadingPairs>
  <TitlesOfParts>
    <vt:vector size="43" baseType="lpstr">
      <vt:lpstr>Calibri</vt:lpstr>
      <vt:lpstr>Comic Sans MS</vt:lpstr>
      <vt:lpstr>Arial</vt:lpstr>
      <vt:lpstr>Rypple Theme</vt:lpstr>
      <vt:lpstr>Regional Community Childcare Development Fund Positive Behaviour Support in Early Childhood</vt:lpstr>
      <vt:lpstr>Day One Modules</vt:lpstr>
      <vt:lpstr>Phase One Modules</vt:lpstr>
      <vt:lpstr> Acknowledgements and Resources</vt:lpstr>
      <vt:lpstr>NQS QA 5  Relationships With Children. </vt:lpstr>
      <vt:lpstr>What is PBIS?  Positive Behavioural Interventions and Supports</vt:lpstr>
      <vt:lpstr>PowerPoint Presentation</vt:lpstr>
      <vt:lpstr>What is Positive Behaviour Support?</vt:lpstr>
      <vt:lpstr>PowerPoint Presentation</vt:lpstr>
      <vt:lpstr>Starting Point for PBS</vt:lpstr>
      <vt:lpstr>What is Positive Behaviour Support? </vt:lpstr>
      <vt:lpstr>PowerPoint Presentation</vt:lpstr>
      <vt:lpstr>Clearly Define Expected Behaviours (Rules)</vt:lpstr>
      <vt:lpstr>PowerPoint Presentation</vt:lpstr>
      <vt:lpstr>Define the specific behaviours to help children be successful in different places in the service</vt:lpstr>
      <vt:lpstr>PowerPoint Presentation</vt:lpstr>
      <vt:lpstr>PowerPoint Presentation</vt:lpstr>
      <vt:lpstr>PowerPoint Presentation</vt:lpstr>
      <vt:lpstr>Visual Prompts</vt:lpstr>
      <vt:lpstr>PowerPoint Presentation</vt:lpstr>
      <vt:lpstr>Teach behaviour like we teach everything else</vt:lpstr>
      <vt:lpstr>PowerPoint Presentation</vt:lpstr>
      <vt:lpstr>Use lots of encouragement when kids get behaviour right  (same as we do with other skills)</vt:lpstr>
      <vt:lpstr>PowerPoint Presentation</vt:lpstr>
      <vt:lpstr>Reinforcement System</vt:lpstr>
      <vt:lpstr>Group Contingency for Appropriate behaviour</vt:lpstr>
      <vt:lpstr>Respond by teaching A better way when kids make mistakes</vt:lpstr>
      <vt:lpstr>Respond to behaviour errors by teaching</vt:lpstr>
      <vt:lpstr>Helping our parents use positive strategies too</vt:lpstr>
      <vt:lpstr>PowerPoint Presentation</vt:lpstr>
      <vt:lpstr>Give Additional Support To Those Kids Who Need It Most</vt:lpstr>
      <vt:lpstr>PowerPoint Presentation</vt:lpstr>
      <vt:lpstr>PowerPoint Presentation</vt:lpstr>
      <vt:lpstr>PowerPoint Presentation</vt:lpstr>
      <vt:lpstr>PowerPoint Presentation</vt:lpstr>
      <vt:lpstr>Developing Your Behaviour Philosophy</vt:lpstr>
      <vt:lpstr>Examine the Beliefs of Your Staff</vt:lpstr>
      <vt:lpstr>Elements of Philosophy of PBS</vt:lpstr>
      <vt:lpstr>Consider your own service’s philosophy:</vt:lpstr>
    </vt:vector>
  </TitlesOfParts>
  <Company/>
  <LinksUpToDate>false</LinksUpToDate>
  <SharedDoc>false</SharedDoc>
  <HyperlinksChanged>false</HyperlinksChanged>
  <AppVersion>15.0033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RCCCDF Day 1</dc:title>
  <dc:creator>Jennifer Payne</dc:creator>
  <cp:lastModifiedBy>Jennifer Payne</cp:lastModifiedBy>
  <cp:revision>60</cp:revision>
  <cp:lastPrinted>2019-03-25T03:30:31Z</cp:lastPrinted>
  <dcterms:created xsi:type="dcterms:W3CDTF">2019-02-04T23:01:27Z</dcterms:created>
  <dcterms:modified xsi:type="dcterms:W3CDTF">2019-05-10T05:42:16Z</dcterms:modified>
</cp:coreProperties>
</file>