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87" r:id="rId2"/>
  </p:sldMasterIdLst>
  <p:notesMasterIdLst>
    <p:notesMasterId r:id="rId31"/>
  </p:notesMasterIdLst>
  <p:handoutMasterIdLst>
    <p:handoutMasterId r:id="rId32"/>
  </p:handoutMasterIdLst>
  <p:sldIdLst>
    <p:sldId id="256" r:id="rId3"/>
    <p:sldId id="858" r:id="rId4"/>
    <p:sldId id="258" r:id="rId5"/>
    <p:sldId id="259" r:id="rId6"/>
    <p:sldId id="861" r:id="rId7"/>
    <p:sldId id="862" r:id="rId8"/>
    <p:sldId id="261" r:id="rId9"/>
    <p:sldId id="262" r:id="rId10"/>
    <p:sldId id="263" r:id="rId11"/>
    <p:sldId id="860" r:id="rId12"/>
    <p:sldId id="859" r:id="rId13"/>
    <p:sldId id="268" r:id="rId14"/>
    <p:sldId id="269" r:id="rId15"/>
    <p:sldId id="270" r:id="rId16"/>
    <p:sldId id="284" r:id="rId17"/>
    <p:sldId id="271" r:id="rId18"/>
    <p:sldId id="272" r:id="rId19"/>
    <p:sldId id="273" r:id="rId20"/>
    <p:sldId id="274" r:id="rId21"/>
    <p:sldId id="275" r:id="rId22"/>
    <p:sldId id="285" r:id="rId23"/>
    <p:sldId id="276" r:id="rId24"/>
    <p:sldId id="277" r:id="rId25"/>
    <p:sldId id="288" r:id="rId26"/>
    <p:sldId id="287" r:id="rId27"/>
    <p:sldId id="854" r:id="rId28"/>
    <p:sldId id="289"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A4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39"/>
    <p:restoredTop sz="92574"/>
  </p:normalViewPr>
  <p:slideViewPr>
    <p:cSldViewPr snapToGrid="0" snapToObjects="1">
      <p:cViewPr varScale="1">
        <p:scale>
          <a:sx n="96" d="100"/>
          <a:sy n="96" d="100"/>
        </p:scale>
        <p:origin x="2328" y="16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6493D8F4-5993-AC4B-91A4-68D46CA09CA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AU" dirty="0">
                <a:latin typeface="Arial" charset="0"/>
              </a:rPr>
              <a:t>This is a draft document in development and supported by the State Government’s Royalties for Regions program and the Department of Communities.</a:t>
            </a:r>
            <a:endParaRPr lang="en-US" dirty="0">
              <a:latin typeface="Arial" charset="0"/>
            </a:endParaRPr>
          </a:p>
        </p:txBody>
      </p:sp>
      <p:sp>
        <p:nvSpPr>
          <p:cNvPr id="3" name="Date Placeholder 2">
            <a:extLst>
              <a:ext uri="{FF2B5EF4-FFF2-40B4-BE49-F238E27FC236}">
                <a16:creationId xmlns="" xmlns:a16="http://schemas.microsoft.com/office/drawing/2014/main" id="{8C6737C9-AF1F-EF44-BC80-DF025B527E8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F52E01-9481-824F-B9D6-DD179EE238A6}" type="datetimeFigureOut">
              <a:rPr lang="en-US" smtClean="0">
                <a:latin typeface="Arial" charset="0"/>
              </a:rPr>
              <a:t>5/16/19</a:t>
            </a:fld>
            <a:endParaRPr lang="en-US" dirty="0">
              <a:latin typeface="Arial" charset="0"/>
            </a:endParaRPr>
          </a:p>
        </p:txBody>
      </p:sp>
      <p:sp>
        <p:nvSpPr>
          <p:cNvPr id="4" name="Footer Placeholder 3">
            <a:extLst>
              <a:ext uri="{FF2B5EF4-FFF2-40B4-BE49-F238E27FC236}">
                <a16:creationId xmlns="" xmlns:a16="http://schemas.microsoft.com/office/drawing/2014/main" id="{9C992A9F-20C0-234E-B9C5-BA6C43F2BCB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AU" dirty="0">
                <a:latin typeface="Arial" charset="0"/>
              </a:rPr>
              <a:t>This is a draft document in development and supported by the State Government’s Royalties for Regions program and the Department of Communities</a:t>
            </a:r>
            <a:endParaRPr lang="en-US" dirty="0">
              <a:latin typeface="Arial" charset="0"/>
            </a:endParaRPr>
          </a:p>
        </p:txBody>
      </p:sp>
      <p:sp>
        <p:nvSpPr>
          <p:cNvPr id="5" name="Slide Number Placeholder 4">
            <a:extLst>
              <a:ext uri="{FF2B5EF4-FFF2-40B4-BE49-F238E27FC236}">
                <a16:creationId xmlns="" xmlns:a16="http://schemas.microsoft.com/office/drawing/2014/main" id="{7A3A824D-9153-4149-895A-F4A8A1392D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414B90F-2BC7-5741-BBFD-B7375DEDD60B}" type="slidenum">
              <a:rPr lang="en-US" smtClean="0">
                <a:latin typeface="Arial" charset="0"/>
              </a:rPr>
              <a:t>‹#›</a:t>
            </a:fld>
            <a:endParaRPr lang="en-US" dirty="0">
              <a:latin typeface="Arial" charset="0"/>
            </a:endParaRPr>
          </a:p>
        </p:txBody>
      </p:sp>
    </p:spTree>
    <p:extLst>
      <p:ext uri="{BB962C8B-B14F-4D97-AF65-F5344CB8AC3E}">
        <p14:creationId xmlns:p14="http://schemas.microsoft.com/office/powerpoint/2010/main" val="355788348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charset="0"/>
              </a:defRPr>
            </a:lvl1pPr>
          </a:lstStyle>
          <a:p>
            <a:r>
              <a:rPr lang="en-AU"/>
              <a:t>This is a draft document in development and supported by the State Government’s Royalties for Regions program and the Department of Communities.</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charset="0"/>
              </a:defRPr>
            </a:lvl1pPr>
          </a:lstStyle>
          <a:p>
            <a:fld id="{C0A5436C-30FB-F747-B358-6F610266654E}" type="datetimeFigureOut">
              <a:rPr lang="en-US" smtClean="0"/>
              <a:pPr/>
              <a:t>5/16/19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charset="0"/>
              </a:defRPr>
            </a:lvl1pPr>
          </a:lstStyle>
          <a:p>
            <a:r>
              <a:rPr lang="en-AU"/>
              <a:t>This is a draft document in development and supported by the State Government’s Royalties for Regions program and the Department of Communities</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charset="0"/>
              </a:defRPr>
            </a:lvl1pPr>
          </a:lstStyle>
          <a:p>
            <a:fld id="{6377FD74-ADDA-E247-BD87-A13642F2D7AA}" type="slidenum">
              <a:rPr lang="en-US" smtClean="0"/>
              <a:pPr/>
              <a:t>‹#›</a:t>
            </a:fld>
            <a:endParaRPr lang="en-US" dirty="0"/>
          </a:p>
        </p:txBody>
      </p:sp>
    </p:spTree>
    <p:extLst>
      <p:ext uri="{BB962C8B-B14F-4D97-AF65-F5344CB8AC3E}">
        <p14:creationId xmlns:p14="http://schemas.microsoft.com/office/powerpoint/2010/main" val="211689237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b="0" i="0" kern="1200">
        <a:solidFill>
          <a:schemeClr val="tx1"/>
        </a:solidFill>
        <a:latin typeface="Arial" charset="0"/>
        <a:ea typeface="+mn-ea"/>
        <a:cs typeface="+mn-cs"/>
      </a:defRPr>
    </a:lvl1pPr>
    <a:lvl2pPr marL="457200" algn="l" defTabSz="914400" rtl="0" eaLnBrk="1" latinLnBrk="0" hangingPunct="1">
      <a:defRPr sz="1200" b="0" i="0" kern="1200">
        <a:solidFill>
          <a:schemeClr val="tx1"/>
        </a:solidFill>
        <a:latin typeface="Arial" charset="0"/>
        <a:ea typeface="+mn-ea"/>
        <a:cs typeface="+mn-cs"/>
      </a:defRPr>
    </a:lvl2pPr>
    <a:lvl3pPr marL="914400" algn="l" defTabSz="914400" rtl="0" eaLnBrk="1" latinLnBrk="0" hangingPunct="1">
      <a:defRPr sz="1200" b="0" i="0" kern="1200">
        <a:solidFill>
          <a:schemeClr val="tx1"/>
        </a:solidFill>
        <a:latin typeface="Arial" charset="0"/>
        <a:ea typeface="+mn-ea"/>
        <a:cs typeface="+mn-cs"/>
      </a:defRPr>
    </a:lvl3pPr>
    <a:lvl4pPr marL="1371600" algn="l" defTabSz="914400" rtl="0" eaLnBrk="1" latinLnBrk="0" hangingPunct="1">
      <a:defRPr sz="1200" b="0" i="0" kern="1200">
        <a:solidFill>
          <a:schemeClr val="tx1"/>
        </a:solidFill>
        <a:latin typeface="Arial" charset="0"/>
        <a:ea typeface="+mn-ea"/>
        <a:cs typeface="+mn-cs"/>
      </a:defRPr>
    </a:lvl4pPr>
    <a:lvl5pPr marL="1828800" algn="l" defTabSz="914400" rtl="0" eaLnBrk="1" latinLnBrk="0" hangingPunct="1">
      <a:defRPr sz="1200" b="0" i="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02E23CAF-BC4E-B340-BE5A-4AC55F449477}" type="slidenum">
              <a:rPr lang="en-AU" altLang="x-none" smtClean="0"/>
              <a:pPr eaLnBrk="1" hangingPunct="1">
                <a:defRPr/>
              </a:pPr>
              <a:t>4</a:t>
            </a:fld>
            <a:endParaRPr lang="en-AU" altLang="x-none"/>
          </a:p>
        </p:txBody>
      </p:sp>
      <p:sp>
        <p:nvSpPr>
          <p:cNvPr id="48131" name="Slide Image Placeholder 1"/>
          <p:cNvSpPr>
            <a:spLocks noGrp="1" noRot="1" noChangeAspect="1" noTextEdit="1"/>
          </p:cNvSpPr>
          <p:nvPr>
            <p:ph type="sldImg"/>
          </p:nvPr>
        </p:nvSpPr>
        <p:spPr>
          <a:xfrm>
            <a:off x="1371600" y="1143000"/>
            <a:ext cx="4114800" cy="3086100"/>
          </a:xfrm>
          <a:ln/>
        </p:spPr>
      </p:sp>
      <p:sp>
        <p:nvSpPr>
          <p:cNvPr id="48132"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eaLnBrk="1" hangingPunct="1">
              <a:defRPr/>
            </a:pPr>
            <a:endParaRPr lang="en-US" altLang="x-none">
              <a:latin typeface="Arial" charset="0"/>
            </a:endParaRPr>
          </a:p>
        </p:txBody>
      </p:sp>
      <p:sp>
        <p:nvSpPr>
          <p:cNvPr id="215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B246BF1-AE9B-DD49-BBBF-84F4B6608B0A}" type="slidenum">
              <a:rPr lang="en-AU" altLang="x-none"/>
              <a:pPr algn="r" eaLnBrk="1" hangingPunct="1">
                <a:spcBef>
                  <a:spcPct val="0"/>
                </a:spcBef>
              </a:pPr>
              <a:t>4</a:t>
            </a:fld>
            <a:endParaRPr lang="en-AU" altLang="x-none" dirty="0"/>
          </a:p>
        </p:txBody>
      </p:sp>
      <p:sp>
        <p:nvSpPr>
          <p:cNvPr id="2" name="Footer Placeholder 1">
            <a:extLst>
              <a:ext uri="{FF2B5EF4-FFF2-40B4-BE49-F238E27FC236}">
                <a16:creationId xmlns="" xmlns:a16="http://schemas.microsoft.com/office/drawing/2014/main" id="{F73401FF-93EE-8249-BFB2-47EC5820408C}"/>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281F1784-BEF3-8747-B324-76FAD1BA9997}"/>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248533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6866" name="Notes Placeholder 2"/>
          <p:cNvSpPr>
            <a:spLocks noGrp="1"/>
          </p:cNvSpPr>
          <p:nvPr>
            <p:ph type="body" idx="1"/>
          </p:nvPr>
        </p:nvSpPr>
        <p:spPr>
          <a:noFill/>
        </p:spPr>
        <p:txBody>
          <a:bodyPr/>
          <a:lstStyle/>
          <a:p>
            <a:r>
              <a:rPr lang="en-AU" altLang="x-none">
                <a:latin typeface="Arial" charset="0"/>
              </a:rPr>
              <a:t>This image is showing that the person brain is there to control the crocodile brain. It allows us to ‘not belt someone because they are annoying us’.</a:t>
            </a:r>
          </a:p>
        </p:txBody>
      </p:sp>
      <p:sp>
        <p:nvSpPr>
          <p:cNvPr id="36867" name="Slide Number Placeholder 3"/>
          <p:cNvSpPr>
            <a:spLocks noGrp="1"/>
          </p:cNvSpPr>
          <p:nvPr>
            <p:ph type="sldNum" sz="quarter" idx="5"/>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E92A526-ED42-7544-855D-A54FF9D7506E}" type="slidenum">
              <a:rPr lang="en-AU" altLang="x-none"/>
              <a:pPr/>
              <a:t>16</a:t>
            </a:fld>
            <a:endParaRPr lang="en-AU" altLang="x-none"/>
          </a:p>
        </p:txBody>
      </p:sp>
      <p:sp>
        <p:nvSpPr>
          <p:cNvPr id="3" name="Footer Placeholder 2">
            <a:extLst>
              <a:ext uri="{FF2B5EF4-FFF2-40B4-BE49-F238E27FC236}">
                <a16:creationId xmlns="" xmlns:a16="http://schemas.microsoft.com/office/drawing/2014/main" id="{6E27E109-EFBD-0944-B6B5-C65DB5911560}"/>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4" name="Header Placeholder 3">
            <a:extLst>
              <a:ext uri="{FF2B5EF4-FFF2-40B4-BE49-F238E27FC236}">
                <a16:creationId xmlns="" xmlns:a16="http://schemas.microsoft.com/office/drawing/2014/main" id="{C8D9E6D5-010D-6F49-A0C0-D25F27AF64A0}"/>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637291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D0C2534E-6CF9-8047-9968-D9F71450FEBC}" type="slidenum">
              <a:rPr lang="en-AU" altLang="x-none" smtClean="0"/>
              <a:pPr eaLnBrk="1" hangingPunct="1">
                <a:defRPr/>
              </a:pPr>
              <a:t>17</a:t>
            </a:fld>
            <a:endParaRPr lang="en-AU" altLang="x-none"/>
          </a:p>
        </p:txBody>
      </p:sp>
      <p:sp>
        <p:nvSpPr>
          <p:cNvPr id="38914" name="Rectangle 7"/>
          <p:cNvSpPr txBox="1">
            <a:spLocks noGrp="1" noChangeArrowheads="1"/>
          </p:cNvSpPr>
          <p:nvPr/>
        </p:nvSpPr>
        <p:spPr bwMode="auto">
          <a:xfrm>
            <a:off x="3886200" y="8683625"/>
            <a:ext cx="29702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965" tIns="44483" rIns="88965" bIns="44483" anchor="b"/>
          <a:lstStyle>
            <a:lvl1pPr defTabSz="882650">
              <a:spcBef>
                <a:spcPct val="30000"/>
              </a:spcBef>
              <a:defRPr sz="1200">
                <a:solidFill>
                  <a:schemeClr val="tx1"/>
                </a:solidFill>
                <a:latin typeface="Arial" charset="0"/>
              </a:defRPr>
            </a:lvl1pPr>
            <a:lvl2pPr marL="742950" indent="-285750" defTabSz="882650">
              <a:spcBef>
                <a:spcPct val="30000"/>
              </a:spcBef>
              <a:defRPr sz="1200">
                <a:solidFill>
                  <a:schemeClr val="tx1"/>
                </a:solidFill>
                <a:latin typeface="Arial" charset="0"/>
              </a:defRPr>
            </a:lvl2pPr>
            <a:lvl3pPr marL="1143000" indent="-228600" defTabSz="882650">
              <a:spcBef>
                <a:spcPct val="30000"/>
              </a:spcBef>
              <a:defRPr sz="1200">
                <a:solidFill>
                  <a:schemeClr val="tx1"/>
                </a:solidFill>
                <a:latin typeface="Arial" charset="0"/>
              </a:defRPr>
            </a:lvl3pPr>
            <a:lvl4pPr marL="1600200" indent="-228600" defTabSz="882650">
              <a:spcBef>
                <a:spcPct val="30000"/>
              </a:spcBef>
              <a:defRPr sz="1200">
                <a:solidFill>
                  <a:schemeClr val="tx1"/>
                </a:solidFill>
                <a:latin typeface="Arial" charset="0"/>
              </a:defRPr>
            </a:lvl4pPr>
            <a:lvl5pPr marL="2057400" indent="-228600" defTabSz="882650">
              <a:spcBef>
                <a:spcPct val="30000"/>
              </a:spcBef>
              <a:defRPr sz="1200">
                <a:solidFill>
                  <a:schemeClr val="tx1"/>
                </a:solidFill>
                <a:latin typeface="Arial" charset="0"/>
              </a:defRPr>
            </a:lvl5pPr>
            <a:lvl6pPr marL="2514600" indent="-228600" defTabSz="882650" eaLnBrk="0" fontAlgn="base" hangingPunct="0">
              <a:spcBef>
                <a:spcPct val="30000"/>
              </a:spcBef>
              <a:spcAft>
                <a:spcPct val="0"/>
              </a:spcAft>
              <a:defRPr sz="1200">
                <a:solidFill>
                  <a:schemeClr val="tx1"/>
                </a:solidFill>
                <a:latin typeface="Arial" charset="0"/>
              </a:defRPr>
            </a:lvl6pPr>
            <a:lvl7pPr marL="2971800" indent="-228600" defTabSz="882650" eaLnBrk="0" fontAlgn="base" hangingPunct="0">
              <a:spcBef>
                <a:spcPct val="30000"/>
              </a:spcBef>
              <a:spcAft>
                <a:spcPct val="0"/>
              </a:spcAft>
              <a:defRPr sz="1200">
                <a:solidFill>
                  <a:schemeClr val="tx1"/>
                </a:solidFill>
                <a:latin typeface="Arial" charset="0"/>
              </a:defRPr>
            </a:lvl7pPr>
            <a:lvl8pPr marL="3429000" indent="-228600" defTabSz="882650" eaLnBrk="0" fontAlgn="base" hangingPunct="0">
              <a:spcBef>
                <a:spcPct val="30000"/>
              </a:spcBef>
              <a:spcAft>
                <a:spcPct val="0"/>
              </a:spcAft>
              <a:defRPr sz="1200">
                <a:solidFill>
                  <a:schemeClr val="tx1"/>
                </a:solidFill>
                <a:latin typeface="Arial" charset="0"/>
              </a:defRPr>
            </a:lvl8pPr>
            <a:lvl9pPr marL="3886200" indent="-228600" defTabSz="88265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6B092EA-30F5-B049-98BD-30CE79F4297B}" type="slidenum">
              <a:rPr lang="en-US" altLang="x-none">
                <a:ea typeface="Arial" charset="0"/>
              </a:rPr>
              <a:pPr algn="r" eaLnBrk="1" hangingPunct="1">
                <a:spcBef>
                  <a:spcPct val="0"/>
                </a:spcBef>
              </a:pPr>
              <a:t>17</a:t>
            </a:fld>
            <a:endParaRPr lang="en-US" altLang="x-none" dirty="0">
              <a:ea typeface="Arial" charset="0"/>
            </a:endParaRPr>
          </a:p>
        </p:txBody>
      </p:sp>
      <p:sp>
        <p:nvSpPr>
          <p:cNvPr id="50180" name="Rectangle 2"/>
          <p:cNvSpPr>
            <a:spLocks noGrp="1" noRot="1" noChangeAspect="1" noChangeArrowheads="1" noTextEdit="1"/>
          </p:cNvSpPr>
          <p:nvPr>
            <p:ph type="sldImg"/>
          </p:nvPr>
        </p:nvSpPr>
        <p:spPr>
          <a:xfrm>
            <a:off x="1144588" y="685800"/>
            <a:ext cx="4570412" cy="3427413"/>
          </a:xfrm>
          <a:ln/>
        </p:spPr>
      </p:sp>
      <p:sp>
        <p:nvSpPr>
          <p:cNvPr id="50181" name="Rectangle 3"/>
          <p:cNvSpPr>
            <a:spLocks noGrp="1" noChangeArrowheads="1"/>
          </p:cNvSpPr>
          <p:nvPr>
            <p:ph type="body" idx="1"/>
          </p:nvPr>
        </p:nvSpPr>
        <p:spPr>
          <a:xfrm>
            <a:off x="687388" y="4344988"/>
            <a:ext cx="5483225" cy="4113212"/>
          </a:xfrm>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8965" tIns="44483" rIns="88965" bIns="44483"/>
          <a:lstStyle/>
          <a:p>
            <a:pPr eaLnBrk="1" hangingPunct="1">
              <a:defRPr/>
            </a:pPr>
            <a:r>
              <a:rPr lang="en-AU" altLang="x-none" sz="1000" dirty="0">
                <a:latin typeface="Arial" charset="0"/>
              </a:rPr>
              <a:t>There is a powerful circuit linking the amygdala to the pre-frontal cortex, which is where decisions are made.</a:t>
            </a:r>
          </a:p>
          <a:p>
            <a:pPr eaLnBrk="1" hangingPunct="1">
              <a:defRPr/>
            </a:pPr>
            <a:r>
              <a:rPr lang="en-AU" altLang="x-none" sz="1000" dirty="0">
                <a:latin typeface="Arial" charset="0"/>
              </a:rPr>
              <a:t>Inhibiting neurons can say “No,” to the amygdala. If these don’t work well then there can be dire consequences and such people are much more likely to be aggressive. Research has found that the pre-frontal cortex has a lower level of functioning in murderers.</a:t>
            </a:r>
          </a:p>
          <a:p>
            <a:pPr eaLnBrk="1" hangingPunct="1">
              <a:defRPr/>
            </a:pPr>
            <a:r>
              <a:rPr lang="en-AU" altLang="x-none" sz="1000" b="1" dirty="0">
                <a:latin typeface="Arial" charset="0"/>
              </a:rPr>
              <a:t>Pre-frontal cortex – the “guardian of behaviour.”</a:t>
            </a:r>
            <a:r>
              <a:rPr lang="en-AU" altLang="x-none" sz="1000" dirty="0">
                <a:latin typeface="Arial" charset="0"/>
              </a:rPr>
              <a:t> </a:t>
            </a:r>
          </a:p>
          <a:p>
            <a:pPr eaLnBrk="1" hangingPunct="1">
              <a:defRPr/>
            </a:pPr>
            <a:r>
              <a:rPr lang="en-AU" altLang="x-none" sz="1000" dirty="0">
                <a:latin typeface="Arial" charset="0"/>
              </a:rPr>
              <a:t>There are few inter-connections between the FLs and limbic system in toddlers, but from 3-6 yrs. old they increase and the frontal lobes ‘come on line.’…i.e. the executive functions (Luria) The FLs are where 60% of brain activity occurs. (</a:t>
            </a:r>
            <a:r>
              <a:rPr lang="en-AU" altLang="x-none" sz="1000" dirty="0" err="1">
                <a:latin typeface="Arial" charset="0"/>
              </a:rPr>
              <a:t>cf</a:t>
            </a:r>
            <a:r>
              <a:rPr lang="en-AU" altLang="x-none" sz="1000" dirty="0">
                <a:latin typeface="Arial" charset="0"/>
              </a:rPr>
              <a:t> Richard Tremblay’s research – we learn NOT to be aggressive.</a:t>
            </a:r>
          </a:p>
          <a:p>
            <a:pPr eaLnBrk="1" hangingPunct="1">
              <a:defRPr/>
            </a:pPr>
            <a:r>
              <a:rPr lang="en-AU" altLang="x-none" sz="1000" dirty="0">
                <a:latin typeface="Arial" charset="0"/>
              </a:rPr>
              <a:t>The </a:t>
            </a:r>
            <a:r>
              <a:rPr lang="en-AU" altLang="x-none" sz="1000" u="sng" dirty="0">
                <a:latin typeface="Arial" charset="0"/>
              </a:rPr>
              <a:t>FL development is related to self control</a:t>
            </a:r>
            <a:r>
              <a:rPr lang="en-AU" altLang="x-none" sz="1000" dirty="0">
                <a:latin typeface="Arial" charset="0"/>
              </a:rPr>
              <a:t> – this is why very young children can’t control themselves well.</a:t>
            </a:r>
          </a:p>
          <a:p>
            <a:pPr eaLnBrk="1" hangingPunct="1">
              <a:defRPr/>
            </a:pPr>
            <a:endParaRPr lang="en-AU" altLang="x-none" sz="1000" dirty="0">
              <a:latin typeface="Arial" charset="0"/>
            </a:endParaRPr>
          </a:p>
          <a:p>
            <a:pPr eaLnBrk="1" hangingPunct="1">
              <a:defRPr/>
            </a:pPr>
            <a:r>
              <a:rPr lang="en-AU" altLang="x-none" sz="1000" dirty="0">
                <a:latin typeface="Arial" charset="0"/>
              </a:rPr>
              <a:t>From 5-7 years a major shift occurs in which networks in the frontal areas achieve significant dominance with regard to exerting emotional self-regulation and behavioural control. Children who learn to label their feelings, see adults modelling </a:t>
            </a:r>
            <a:r>
              <a:rPr lang="en-AU" altLang="x-none" sz="1000" dirty="0" err="1">
                <a:latin typeface="Arial" charset="0"/>
              </a:rPr>
              <a:t>claming</a:t>
            </a:r>
            <a:r>
              <a:rPr lang="en-AU" altLang="x-none" sz="1000" dirty="0">
                <a:latin typeface="Arial" charset="0"/>
              </a:rPr>
              <a:t> down and learn to calm down themselves, develop stronger connections. So the FL becomes a wise decision-maker that doesn’t react to every emotion. </a:t>
            </a:r>
            <a:endParaRPr lang="en-AU" altLang="x-none" sz="1000" b="1" dirty="0">
              <a:latin typeface="Arial" charset="0"/>
            </a:endParaRPr>
          </a:p>
          <a:p>
            <a:pPr eaLnBrk="1" hangingPunct="1">
              <a:defRPr/>
            </a:pPr>
            <a:endParaRPr lang="en-AU" altLang="x-none" sz="1000" b="1" u="sng" dirty="0">
              <a:latin typeface="Arial" charset="0"/>
            </a:endParaRPr>
          </a:p>
          <a:p>
            <a:pPr eaLnBrk="1" hangingPunct="1">
              <a:defRPr/>
            </a:pPr>
            <a:r>
              <a:rPr lang="en-AU" altLang="x-none" sz="1000" b="1" u="sng" dirty="0">
                <a:latin typeface="Arial" charset="0"/>
              </a:rPr>
              <a:t>Pre-Frontal Functions</a:t>
            </a:r>
            <a:r>
              <a:rPr lang="en-AU" altLang="x-none" sz="1000" dirty="0">
                <a:latin typeface="Arial" charset="0"/>
              </a:rPr>
              <a:t> </a:t>
            </a:r>
          </a:p>
          <a:p>
            <a:pPr eaLnBrk="1" hangingPunct="1">
              <a:buFontTx/>
              <a:buChar char="•"/>
              <a:defRPr/>
            </a:pPr>
            <a:r>
              <a:rPr lang="en-AU" altLang="x-none" sz="1000" dirty="0">
                <a:latin typeface="Arial" charset="0"/>
              </a:rPr>
              <a:t>Regulative – inhibition…attention…managing emotions/impulse control. Marshmallow Test – intrusive thoughts interfered with non-waiters.</a:t>
            </a:r>
          </a:p>
          <a:p>
            <a:pPr eaLnBrk="1" hangingPunct="1">
              <a:buFontTx/>
              <a:buChar char="•"/>
              <a:defRPr/>
            </a:pPr>
            <a:r>
              <a:rPr lang="en-AU" altLang="x-none" sz="1000" dirty="0">
                <a:latin typeface="Arial" charset="0"/>
              </a:rPr>
              <a:t>Executive functions involve: the ability to recognise future consequences resulting from current actions; to choose between good and bad habits; override and suppress unacceptable social responses; determine similarities and differences between things or events i.e. judgement and problem-solving.</a:t>
            </a:r>
          </a:p>
          <a:p>
            <a:pPr eaLnBrk="1" hangingPunct="1">
              <a:buFontTx/>
              <a:buChar char="•"/>
              <a:defRPr/>
            </a:pPr>
            <a:endParaRPr lang="en-AU" altLang="x-none" sz="1000" dirty="0">
              <a:latin typeface="Arial" charset="0"/>
            </a:endParaRPr>
          </a:p>
          <a:p>
            <a:pPr eaLnBrk="1" hangingPunct="1">
              <a:defRPr/>
            </a:pPr>
            <a:r>
              <a:rPr lang="en-AU" altLang="x-none" sz="1000" dirty="0">
                <a:latin typeface="Arial" charset="0"/>
              </a:rPr>
              <a:t>PATHS has been scientifically demonstrated to change the structure of the FLs (“The Mediational Role of </a:t>
            </a:r>
            <a:r>
              <a:rPr lang="en-AU" altLang="x-none" sz="1000" dirty="0" err="1">
                <a:latin typeface="Arial" charset="0"/>
              </a:rPr>
              <a:t>Neurocognition</a:t>
            </a:r>
            <a:r>
              <a:rPr lang="en-AU" altLang="x-none" sz="1000" dirty="0">
                <a:latin typeface="Arial" charset="0"/>
              </a:rPr>
              <a:t> in the Behavioural Outcomes of a Social-Emotional Prevention Program in Elementary School </a:t>
            </a:r>
            <a:r>
              <a:rPr lang="en-AU" altLang="x-none" sz="1000" dirty="0" err="1">
                <a:latin typeface="Arial" charset="0"/>
              </a:rPr>
              <a:t>childrens</a:t>
            </a:r>
            <a:r>
              <a:rPr lang="en-AU" altLang="x-none" sz="1000" dirty="0">
                <a:latin typeface="Arial" charset="0"/>
              </a:rPr>
              <a:t>: Effects of the PATHS Curriculum” – by Riggs, Greenberg, </a:t>
            </a:r>
            <a:r>
              <a:rPr lang="en-AU" altLang="x-none" sz="1000" dirty="0" err="1">
                <a:latin typeface="Arial" charset="0"/>
              </a:rPr>
              <a:t>Kushe</a:t>
            </a:r>
            <a:r>
              <a:rPr lang="en-AU" altLang="x-none" sz="1000" dirty="0">
                <a:latin typeface="Arial" charset="0"/>
              </a:rPr>
              <a:t> and </a:t>
            </a:r>
            <a:r>
              <a:rPr lang="en-AU" altLang="x-none" sz="1000" dirty="0" err="1">
                <a:latin typeface="Arial" charset="0"/>
              </a:rPr>
              <a:t>Pentz</a:t>
            </a:r>
            <a:r>
              <a:rPr lang="en-AU" altLang="x-none" sz="1000" dirty="0">
                <a:latin typeface="Arial" charset="0"/>
              </a:rPr>
              <a:t>. Published in </a:t>
            </a:r>
            <a:r>
              <a:rPr lang="en-AU" altLang="x-none" sz="1000" i="1" dirty="0">
                <a:latin typeface="Arial" charset="0"/>
              </a:rPr>
              <a:t>Prevention Science</a:t>
            </a:r>
            <a:r>
              <a:rPr lang="en-AU" altLang="x-none" sz="1000" dirty="0">
                <a:latin typeface="Arial" charset="0"/>
              </a:rPr>
              <a:t> (2006) </a:t>
            </a:r>
          </a:p>
          <a:p>
            <a:pPr eaLnBrk="1" hangingPunct="1">
              <a:defRPr/>
            </a:pPr>
            <a:r>
              <a:rPr lang="en-AU" altLang="x-none" sz="1000" dirty="0">
                <a:latin typeface="Arial" charset="0"/>
              </a:rPr>
              <a:t>The FLs also play an important part in retaining longer term memories which are not task-based. These are often identified with associated emotions, derived from input from the brain’s limbic system, and modified by the higher frontal lobe centres to fit generally acceptable norms. </a:t>
            </a:r>
          </a:p>
          <a:p>
            <a:pPr eaLnBrk="1" hangingPunct="1">
              <a:defRPr/>
            </a:pPr>
            <a:r>
              <a:rPr lang="en-AU" altLang="x-none" sz="1000" dirty="0">
                <a:latin typeface="Arial" charset="0"/>
              </a:rPr>
              <a:t>The FLs have rich neurological input from both the alert centres in the brain-stem and from the limbic regions.</a:t>
            </a:r>
          </a:p>
          <a:p>
            <a:pPr eaLnBrk="1" hangingPunct="1">
              <a:defRPr/>
            </a:pPr>
            <a:endParaRPr lang="en-AU" altLang="x-none" sz="1000" dirty="0">
              <a:latin typeface="Arial" charset="0"/>
            </a:endParaRPr>
          </a:p>
          <a:p>
            <a:pPr eaLnBrk="1" hangingPunct="1">
              <a:defRPr/>
            </a:pPr>
            <a:endParaRPr lang="en-AU" altLang="x-none" sz="1000" dirty="0">
              <a:latin typeface="Arial" charset="0"/>
            </a:endParaRPr>
          </a:p>
        </p:txBody>
      </p:sp>
      <p:sp>
        <p:nvSpPr>
          <p:cNvPr id="2" name="Footer Placeholder 1">
            <a:extLst>
              <a:ext uri="{FF2B5EF4-FFF2-40B4-BE49-F238E27FC236}">
                <a16:creationId xmlns="" xmlns:a16="http://schemas.microsoft.com/office/drawing/2014/main" id="{9CFEF0AC-3087-E940-AC2F-60C3A27EFA0B}"/>
              </a:ext>
            </a:extLst>
          </p:cNvPr>
          <p:cNvSpPr>
            <a:spLocks noGrp="1"/>
          </p:cNvSpPr>
          <p:nvPr>
            <p:ph type="ftr" sz="quarter" idx="4"/>
          </p:nvPr>
        </p:nvSpPr>
        <p:spPr/>
        <p:txBody>
          <a:bodyPr/>
          <a:lstStyle/>
          <a:p>
            <a:r>
              <a:rPr lang="en-AU"/>
              <a:t>This is a draft document in development and supported by the State Government’s Royalties for Regions program and the Department of Communities</a:t>
            </a:r>
            <a:endParaRPr lang="en-US" dirty="0"/>
          </a:p>
        </p:txBody>
      </p:sp>
      <p:sp>
        <p:nvSpPr>
          <p:cNvPr id="3" name="Header Placeholder 2">
            <a:extLst>
              <a:ext uri="{FF2B5EF4-FFF2-40B4-BE49-F238E27FC236}">
                <a16:creationId xmlns="" xmlns:a16="http://schemas.microsoft.com/office/drawing/2014/main" id="{7DA6ED54-5F1B-3F4C-92BE-E29151AFCE98}"/>
              </a:ext>
            </a:extLst>
          </p:cNvPr>
          <p:cNvSpPr>
            <a:spLocks noGrp="1"/>
          </p:cNvSpPr>
          <p:nvPr>
            <p:ph type="hdr" sz="quarter"/>
          </p:nvPr>
        </p:nvSpPr>
        <p:spPr/>
        <p:txBody>
          <a:bodyPr/>
          <a:lstStyle/>
          <a:p>
            <a:r>
              <a:rPr lang="en-AU"/>
              <a:t>This is a draft document in development and supported by the State Government’s Royalties for Regions program and the Department of Communities.</a:t>
            </a:r>
            <a:endParaRPr lang="en-US" dirty="0"/>
          </a:p>
        </p:txBody>
      </p:sp>
    </p:spTree>
    <p:extLst>
      <p:ext uri="{BB962C8B-B14F-4D97-AF65-F5344CB8AC3E}">
        <p14:creationId xmlns:p14="http://schemas.microsoft.com/office/powerpoint/2010/main" val="1657575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tif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b="0" i="0">
                <a:solidFill>
                  <a:srgbClr val="0070C0"/>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100" b="0" i="0">
                <a:solidFill>
                  <a:srgbClr val="0070C0"/>
                </a:solidFill>
                <a:latin typeface="Arial" charset="0"/>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2"/>
            <a:ext cx="8229600" cy="4525963"/>
          </a:xfrm>
        </p:spPr>
        <p:txBody>
          <a:bodyPr/>
          <a:lstStyle/>
          <a:p>
            <a:pPr lvl="0"/>
            <a:r>
              <a:rPr lang="en-US" noProof="0"/>
              <a:t>Click icon to add table</a:t>
            </a:r>
          </a:p>
        </p:txBody>
      </p:sp>
      <p:sp>
        <p:nvSpPr>
          <p:cNvPr id="4" name="Rectangle 4"/>
          <p:cNvSpPr>
            <a:spLocks noGrp="1" noChangeArrowheads="1"/>
          </p:cNvSpPr>
          <p:nvPr>
            <p:ph type="dt" sz="half" idx="10"/>
          </p:nvPr>
        </p:nvSpPr>
        <p:spPr>
          <a:ln/>
        </p:spPr>
        <p:txBody>
          <a:bodyPr/>
          <a:lstStyle>
            <a:lvl1pPr>
              <a:defRPr/>
            </a:lvl1pPr>
          </a:lstStyle>
          <a:p>
            <a:fld id="{4495493A-9AD5-644A-BBF1-47B3D3704DDC}" type="datetimeFigureOut">
              <a:rPr lang="en-US" smtClean="0"/>
              <a:t>5/16/19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B236F49-468D-DF4C-A05D-EA208D01C780}" type="slidenum">
              <a:rPr lang="en-US" smtClean="0"/>
              <a:t>‹#›</a:t>
            </a:fld>
            <a:endParaRPr lang="en-US"/>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0" i="0">
                <a:solidFill>
                  <a:srgbClr val="0070C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b="0" i="0">
                <a:solidFill>
                  <a:srgbClr val="0070C0"/>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pic>
        <p:nvPicPr>
          <p:cNvPr id="7" name="Picture 6">
            <a:extLst>
              <a:ext uri="{FF2B5EF4-FFF2-40B4-BE49-F238E27FC236}">
                <a16:creationId xmlns="" xmlns:a16="http://schemas.microsoft.com/office/drawing/2014/main" id="{5FD17376-5BE7-4449-87A1-BF539952BC41}"/>
              </a:ext>
            </a:extLst>
          </p:cNvPr>
          <p:cNvPicPr>
            <a:picLocks noChangeAspect="1"/>
          </p:cNvPicPr>
          <p:nvPr userDrawn="1"/>
        </p:nvPicPr>
        <p:blipFill>
          <a:blip r:embed="rId3"/>
          <a:stretch>
            <a:fillRect/>
          </a:stretch>
        </p:blipFill>
        <p:spPr>
          <a:xfrm>
            <a:off x="5823582" y="240440"/>
            <a:ext cx="3051815" cy="985971"/>
          </a:xfrm>
          <a:prstGeom prst="rect">
            <a:avLst/>
          </a:prstGeom>
        </p:spPr>
      </p:pic>
    </p:spTree>
    <p:extLst>
      <p:ext uri="{BB962C8B-B14F-4D97-AF65-F5344CB8AC3E}">
        <p14:creationId xmlns:p14="http://schemas.microsoft.com/office/powerpoint/2010/main" val="2459583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3561438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35569969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754959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495493A-9AD5-644A-BBF1-47B3D3704DDC}" type="datetimeFigureOut">
              <a:rPr lang="en-US" smtClean="0"/>
              <a:t>5/16/19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994126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95493A-9AD5-644A-BBF1-47B3D3704DDC}" type="datetimeFigureOut">
              <a:rPr lang="en-US" smtClean="0"/>
              <a:t>5/16/19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982170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95493A-9AD5-644A-BBF1-47B3D3704DDC}" type="datetimeFigureOut">
              <a:rPr lang="en-US" smtClean="0"/>
              <a:t>5/16/19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2290098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38964211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1865768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4468103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extLst>
      <p:ext uri="{BB962C8B-B14F-4D97-AF65-F5344CB8AC3E}">
        <p14:creationId xmlns:p14="http://schemas.microsoft.com/office/powerpoint/2010/main" val="1915629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95493A-9AD5-644A-BBF1-47B3D3704DDC}" type="datetimeFigureOut">
              <a:rPr lang="en-US" smtClean="0"/>
              <a:t>5/16/19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495493A-9AD5-644A-BBF1-47B3D3704DDC}" type="datetimeFigureOut">
              <a:rPr lang="en-US" smtClean="0"/>
              <a:t>5/16/19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95493A-9AD5-644A-BBF1-47B3D3704DDC}" type="datetimeFigureOut">
              <a:rPr lang="en-US" smtClean="0"/>
              <a:t>5/16/19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95493A-9AD5-644A-BBF1-47B3D3704DDC}" type="datetimeFigureOut">
              <a:rPr lang="en-US" smtClean="0"/>
              <a:t>5/16/19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495493A-9AD5-644A-BBF1-47B3D3704DDC}" type="datetimeFigureOut">
              <a:rPr lang="en-US" smtClean="0"/>
              <a:t>5/16/19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236F49-468D-DF4C-A05D-EA208D01C78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tif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tiff"/><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b="0" i="0">
                <a:solidFill>
                  <a:schemeClr val="tx1">
                    <a:tint val="75000"/>
                  </a:schemeClr>
                </a:solidFill>
                <a:latin typeface="Arial" charset="0"/>
              </a:defRPr>
            </a:lvl1pPr>
          </a:lstStyle>
          <a:p>
            <a:fld id="{4495493A-9AD5-644A-BBF1-47B3D3704DDC}" type="datetimeFigureOut">
              <a:rPr lang="en-US" smtClean="0"/>
              <a:pPr/>
              <a:t>5/16/19</a:t>
            </a:fld>
            <a:endParaRPr lang="en-US" dirty="0"/>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b="0" i="0">
                <a:solidFill>
                  <a:schemeClr val="tx1">
                    <a:tint val="75000"/>
                  </a:schemeClr>
                </a:solidFill>
                <a:latin typeface="Arial" charset="0"/>
              </a:defRPr>
            </a:lvl1pPr>
          </a:lstStyle>
          <a:p>
            <a:endParaRPr lang="en-US" dirty="0"/>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b="0" i="0">
                <a:solidFill>
                  <a:schemeClr val="tx1">
                    <a:tint val="75000"/>
                  </a:schemeClr>
                </a:solidFill>
                <a:latin typeface="Arial" charset="0"/>
              </a:defRPr>
            </a:lvl1pPr>
          </a:lstStyle>
          <a:p>
            <a:fld id="{5B236F49-468D-DF4C-A05D-EA208D01C780}" type="slidenum">
              <a:rPr lang="en-US" smtClean="0"/>
              <a:pPr/>
              <a:t>‹#›</a:t>
            </a:fld>
            <a:endParaRPr lang="en-US" dirty="0"/>
          </a:p>
        </p:txBody>
      </p:sp>
      <p:pic>
        <p:nvPicPr>
          <p:cNvPr id="7" name="Picture 6">
            <a:extLst>
              <a:ext uri="{FF2B5EF4-FFF2-40B4-BE49-F238E27FC236}">
                <a16:creationId xmlns="" xmlns:a16="http://schemas.microsoft.com/office/drawing/2014/main" id="{E1B2F576-2223-E54F-B6F3-97E5012D7D79}"/>
              </a:ext>
            </a:extLst>
          </p:cNvPr>
          <p:cNvPicPr>
            <a:picLocks noChangeAspect="1"/>
          </p:cNvPicPr>
          <p:nvPr userDrawn="1"/>
        </p:nvPicPr>
        <p:blipFill>
          <a:blip r:embed="rId15"/>
          <a:stretch>
            <a:fillRect/>
          </a:stretch>
        </p:blipFill>
        <p:spPr>
          <a:xfrm>
            <a:off x="2005982" y="6217766"/>
            <a:ext cx="1703037" cy="550212"/>
          </a:xfrm>
          <a:prstGeom prst="rect">
            <a:avLst/>
          </a:prstGeom>
        </p:spPr>
      </p:pic>
    </p:spTree>
    <p:extLst>
      <p:ext uri="{BB962C8B-B14F-4D97-AF65-F5344CB8AC3E}">
        <p14:creationId xmlns:p14="http://schemas.microsoft.com/office/powerpoint/2010/main" val="17070011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685800" rtl="0" eaLnBrk="1" latinLnBrk="0" hangingPunct="1">
        <a:lnSpc>
          <a:spcPct val="90000"/>
        </a:lnSpc>
        <a:spcBef>
          <a:spcPct val="0"/>
        </a:spcBef>
        <a:buNone/>
        <a:defRPr sz="3300" b="0" i="0" kern="1200">
          <a:solidFill>
            <a:srgbClr val="0070C0"/>
          </a:solidFill>
          <a:latin typeface="Arial" charset="0"/>
          <a:ea typeface="Arial" charset="0"/>
          <a:cs typeface="Arial"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lumMod val="65000"/>
              <a:lumOff val="35000"/>
            </a:schemeClr>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lumMod val="65000"/>
              <a:lumOff val="35000"/>
            </a:schemeClr>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lumMod val="65000"/>
              <a:lumOff val="35000"/>
            </a:schemeClr>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lumMod val="65000"/>
              <a:lumOff val="35000"/>
            </a:schemeClr>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lumMod val="65000"/>
              <a:lumOff val="35000"/>
            </a:schemeClr>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b="0" i="0">
                <a:solidFill>
                  <a:schemeClr val="tx1">
                    <a:tint val="75000"/>
                  </a:schemeClr>
                </a:solidFill>
                <a:latin typeface="Arial" panose="020B0604020202020204" pitchFamily="34" charset="0"/>
              </a:defRPr>
            </a:lvl1pPr>
          </a:lstStyle>
          <a:p>
            <a:fld id="{4495493A-9AD5-644A-BBF1-47B3D3704DDC}" type="datetimeFigureOut">
              <a:rPr lang="en-US" smtClean="0"/>
              <a:pPr/>
              <a:t>5/16/19</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b="0" i="0">
                <a:solidFill>
                  <a:schemeClr val="tx1">
                    <a:tint val="75000"/>
                  </a:schemeClr>
                </a:solidFill>
                <a:latin typeface="Arial" panose="020B0604020202020204" pitchFamily="34" charset="0"/>
              </a:defRPr>
            </a:lvl1pPr>
          </a:lstStyle>
          <a:p>
            <a:fld id="{5B236F49-468D-DF4C-A05D-EA208D01C780}" type="slidenum">
              <a:rPr lang="en-US" smtClean="0"/>
              <a:pPr/>
              <a:t>‹#›</a:t>
            </a:fld>
            <a:endParaRPr lang="en-US" dirty="0"/>
          </a:p>
        </p:txBody>
      </p:sp>
      <p:pic>
        <p:nvPicPr>
          <p:cNvPr id="7" name="Picture 6">
            <a:extLst>
              <a:ext uri="{FF2B5EF4-FFF2-40B4-BE49-F238E27FC236}">
                <a16:creationId xmlns="" xmlns:a16="http://schemas.microsoft.com/office/drawing/2014/main" id="{CE3F29D9-A7F8-A34C-95C5-8BF2C6F954AE}"/>
              </a:ext>
            </a:extLst>
          </p:cNvPr>
          <p:cNvPicPr>
            <a:picLocks noChangeAspect="1"/>
          </p:cNvPicPr>
          <p:nvPr userDrawn="1"/>
        </p:nvPicPr>
        <p:blipFill>
          <a:blip r:embed="rId14"/>
          <a:stretch>
            <a:fillRect/>
          </a:stretch>
        </p:blipFill>
        <p:spPr>
          <a:xfrm>
            <a:off x="1807210" y="6208941"/>
            <a:ext cx="1757679" cy="567866"/>
          </a:xfrm>
          <a:prstGeom prst="rect">
            <a:avLst/>
          </a:prstGeom>
        </p:spPr>
      </p:pic>
    </p:spTree>
    <p:extLst>
      <p:ext uri="{BB962C8B-B14F-4D97-AF65-F5344CB8AC3E}">
        <p14:creationId xmlns:p14="http://schemas.microsoft.com/office/powerpoint/2010/main" val="100067878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lnSpc>
          <a:spcPct val="90000"/>
        </a:lnSpc>
        <a:spcBef>
          <a:spcPct val="0"/>
        </a:spcBef>
        <a:buNone/>
        <a:defRPr sz="4400" b="0" i="0" kern="1200">
          <a:solidFill>
            <a:srgbClr val="0070C0"/>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uOsgDkeH52o"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hildtrauma.org/" TargetMode="External"/><Relationship Id="rId3" Type="http://schemas.openxmlformats.org/officeDocument/2006/relationships/image" Target="../media/image14.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emf"/><Relationship Id="rId3" Type="http://schemas.openxmlformats.org/officeDocument/2006/relationships/hyperlink" Target="https://professionals.childhood.org.au/smart-online-train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tiff"/></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hyperlink" Target="https://i0.wp.com/www.new-synapse.com/aps/wordpress/wp-content/uploads/2012/10/BRAIN4web.gif" TargetMode="External"/><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3" Type="http://schemas.openxmlformats.org/officeDocument/2006/relationships/hyperlink" Target="https://eiriu-eolas.org/2012/04/29/strengthening-your-self-control/" TargetMode="External"/><Relationship Id="rId4" Type="http://schemas.openxmlformats.org/officeDocument/2006/relationships/image" Target="../media/image19.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bF3j5UVCSCA"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hildtrauma.or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tiff"/></Relationships>
</file>

<file path=ppt/slides/_rels/slide3.xml.rels><?xml version="1.0" encoding="UTF-8" standalone="yes"?>
<Relationships xmlns="http://schemas.openxmlformats.org/package/2006/relationships"><Relationship Id="rId3" Type="http://schemas.openxmlformats.org/officeDocument/2006/relationships/hyperlink" Target="https://www.childhood.org.au/" TargetMode="External"/><Relationship Id="rId4" Type="http://schemas.openxmlformats.org/officeDocument/2006/relationships/hyperlink" Target="https://professionals.childhood.org.au/smart-online-training" TargetMode="External"/><Relationship Id="rId5"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hyperlink" Target="https://childtrauma.org/cta-library/"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5.tiff"/></Relationships>
</file>

<file path=ppt/slides/_rels/slide5.xml.rels><?xml version="1.0" encoding="UTF-8" standalone="yes"?>
<Relationships xmlns="http://schemas.openxmlformats.org/package/2006/relationships"><Relationship Id="rId3" Type="http://schemas.openxmlformats.org/officeDocument/2006/relationships/hyperlink" Target="http://www.georgetown.edu/" TargetMode="External"/><Relationship Id="rId4" Type="http://schemas.openxmlformats.org/officeDocument/2006/relationships/image" Target="../media/image6.tiff"/><Relationship Id="rId1" Type="http://schemas.openxmlformats.org/officeDocument/2006/relationships/slideLayout" Target="../slideLayouts/slideLayout7.xml"/><Relationship Id="rId2" Type="http://schemas.openxmlformats.org/officeDocument/2006/relationships/hyperlink" Target="https://www.ecmhc.org/copyright.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hyperlink" Target="http://childtrauma.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hyperlink" Target="http://childtrauma.org/" TargetMode="External"/><Relationship Id="rId1" Type="http://schemas.openxmlformats.org/officeDocument/2006/relationships/slideLayout" Target="../slideLayouts/slideLayout2.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53370"/>
            <a:ext cx="7772400" cy="2312239"/>
          </a:xfrm>
        </p:spPr>
        <p:txBody>
          <a:bodyPr>
            <a:normAutofit/>
          </a:bodyPr>
          <a:lstStyle/>
          <a:p>
            <a:r>
              <a:rPr lang="en-US" sz="4000" b="1" dirty="0">
                <a:solidFill>
                  <a:srgbClr val="40A49E"/>
                </a:solidFill>
              </a:rPr>
              <a:t>Regional Community Childcare Development Fund</a:t>
            </a:r>
            <a:r>
              <a:rPr lang="en-US" b="1" dirty="0"/>
              <a:t/>
            </a:r>
            <a:br>
              <a:rPr lang="en-US" b="1" dirty="0"/>
            </a:br>
            <a:r>
              <a:rPr lang="en-US" sz="4000" b="1" dirty="0"/>
              <a:t>Positive Behaviour Support in Early Childhood</a:t>
            </a:r>
          </a:p>
        </p:txBody>
      </p:sp>
      <p:sp>
        <p:nvSpPr>
          <p:cNvPr id="3" name="Subtitle 2"/>
          <p:cNvSpPr>
            <a:spLocks noGrp="1"/>
          </p:cNvSpPr>
          <p:nvPr>
            <p:ph type="subTitle" idx="1"/>
          </p:nvPr>
        </p:nvSpPr>
        <p:spPr>
          <a:xfrm>
            <a:off x="754380" y="3965609"/>
            <a:ext cx="7772400" cy="1655762"/>
          </a:xfrm>
        </p:spPr>
        <p:txBody>
          <a:bodyPr/>
          <a:lstStyle/>
          <a:p>
            <a:pPr lvl="0"/>
            <a:r>
              <a:rPr lang="en-US" b="1" dirty="0">
                <a:solidFill>
                  <a:srgbClr val="40A49E"/>
                </a:solidFill>
                <a:latin typeface="Arial" panose="020B0604020202020204" pitchFamily="34" charset="0"/>
                <a:cs typeface="Arial" panose="020B0604020202020204" pitchFamily="34" charset="0"/>
              </a:rPr>
              <a:t>Phase 1 – Module 1</a:t>
            </a:r>
          </a:p>
          <a:p>
            <a:pPr lvl="0"/>
            <a:r>
              <a:rPr lang="en-US" dirty="0">
                <a:latin typeface="Arial" panose="020B0604020202020204" pitchFamily="34" charset="0"/>
                <a:cs typeface="Arial" panose="020B0604020202020204" pitchFamily="34" charset="0"/>
              </a:rPr>
              <a:t>Trauma And Brain Development, Effects On Behaviour</a:t>
            </a:r>
          </a:p>
          <a:p>
            <a:endParaRPr lang="en-US" dirty="0"/>
          </a:p>
        </p:txBody>
      </p:sp>
      <p:sp>
        <p:nvSpPr>
          <p:cNvPr id="5" name="TextBox 4">
            <a:extLst>
              <a:ext uri="{FF2B5EF4-FFF2-40B4-BE49-F238E27FC236}">
                <a16:creationId xmlns="" xmlns:a16="http://schemas.microsoft.com/office/drawing/2014/main" id="{AB7AA726-B1B2-6342-9ECA-0C3D6698B6FC}"/>
              </a:ext>
            </a:extLst>
          </p:cNvPr>
          <p:cNvSpPr txBox="1"/>
          <p:nvPr/>
        </p:nvSpPr>
        <p:spPr>
          <a:xfrm>
            <a:off x="617220" y="5344372"/>
            <a:ext cx="8600671" cy="276999"/>
          </a:xfrm>
          <a:prstGeom prst="rect">
            <a:avLst/>
          </a:prstGeom>
          <a:noFill/>
        </p:spPr>
        <p:txBody>
          <a:bodyPr wrap="square" rtlCol="0">
            <a:spAutoFit/>
          </a:bodyPr>
          <a:lstStyle/>
          <a:p>
            <a:pPr>
              <a:spcBef>
                <a:spcPts val="100"/>
              </a:spcBef>
              <a:spcAft>
                <a:spcPts val="100"/>
              </a:spcAft>
            </a:pPr>
            <a:r>
              <a:rPr lang="en-US" sz="1200" i="1" dirty="0">
                <a:solidFill>
                  <a:schemeClr val="accent5">
                    <a:lumMod val="75000"/>
                  </a:schemeClr>
                </a:solidFill>
                <a:latin typeface="Arial" panose="020B0604020202020204" pitchFamily="34" charset="0"/>
                <a:cs typeface="Arial" panose="020B0604020202020204" pitchFamily="34" charset="0"/>
              </a:rPr>
              <a:t>Supported by the State Government’s Royalties for Regions program and the Department of Communities. </a:t>
            </a:r>
            <a:endParaRPr lang="en-US" sz="1200" dirty="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67628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Dr</a:t>
            </a:r>
            <a:r>
              <a:rPr lang="en-US" dirty="0" smtClean="0"/>
              <a:t> Bruce Perry Video</a:t>
            </a:r>
            <a:endParaRPr lang="en-US" dirty="0"/>
          </a:p>
        </p:txBody>
      </p:sp>
      <p:sp>
        <p:nvSpPr>
          <p:cNvPr id="3" name="Content Placeholder 2"/>
          <p:cNvSpPr>
            <a:spLocks noGrp="1"/>
          </p:cNvSpPr>
          <p:nvPr>
            <p:ph idx="1"/>
          </p:nvPr>
        </p:nvSpPr>
        <p:spPr/>
        <p:txBody>
          <a:bodyPr/>
          <a:lstStyle/>
          <a:p>
            <a:r>
              <a:rPr lang="en-US" b="1" dirty="0">
                <a:hlinkClick r:id="rId2" tooltip="Seven Slide Series: The Human Brain - Perry"/>
              </a:rPr>
              <a:t>https://</a:t>
            </a:r>
            <a:r>
              <a:rPr lang="en-US" b="1" dirty="0" smtClean="0">
                <a:hlinkClick r:id="rId2" tooltip="Seven Slide Series: The Human Brain - Perry"/>
              </a:rPr>
              <a:t>www.youtube.com/watch?v=uOsgDkeH52o</a:t>
            </a:r>
            <a:endParaRPr lang="en-US" b="1" dirty="0" smtClean="0"/>
          </a:p>
          <a:p>
            <a:endParaRPr lang="en-US" b="1" dirty="0"/>
          </a:p>
          <a:p>
            <a:endParaRPr lang="en-US" b="1" dirty="0" smtClean="0"/>
          </a:p>
          <a:p>
            <a:pPr marL="0" indent="0">
              <a:buNone/>
            </a:pPr>
            <a:r>
              <a:rPr lang="en-US" b="1" dirty="0">
                <a:hlinkClick r:id="rId2" tooltip="SevenSlideSeries: The Human Brain"/>
              </a:rPr>
              <a:t>Seven Slide Series Video: The Human Brain</a:t>
            </a:r>
            <a:endParaRPr lang="en-US" dirty="0"/>
          </a:p>
          <a:p>
            <a:pPr marL="0" indent="0">
              <a:buNone/>
            </a:pPr>
            <a:r>
              <a:rPr lang="en-US" dirty="0"/>
              <a:t>This is a free, 14 minute online video created and narrated by Bruce D. Perry.  Core concepts regarding brain structure and function are introduced providing the basis for developmentally sensitive and trauma-informed caregiving, education and therapy.</a:t>
            </a:r>
          </a:p>
          <a:p>
            <a:pPr marL="0" indent="0">
              <a:buNone/>
            </a:pPr>
            <a:r>
              <a:rPr lang="en-US" dirty="0"/>
              <a:t>Perry, B.D., (The </a:t>
            </a:r>
            <a:r>
              <a:rPr lang="en-US" dirty="0" err="1"/>
              <a:t>ChildTrauma</a:t>
            </a:r>
            <a:r>
              <a:rPr lang="en-US" dirty="0"/>
              <a:t> Academy). (2013) 1: The Human Brain [Video webcast].</a:t>
            </a:r>
            <a:br>
              <a:rPr lang="en-US" dirty="0"/>
            </a:br>
            <a:r>
              <a:rPr lang="en-US" dirty="0"/>
              <a:t>In </a:t>
            </a:r>
            <a:r>
              <a:rPr lang="en-US" i="1" dirty="0"/>
              <a:t>Seven Slide Series</a:t>
            </a:r>
            <a:r>
              <a:rPr lang="en-US" dirty="0"/>
              <a:t>. </a:t>
            </a:r>
          </a:p>
          <a:p>
            <a:endParaRPr lang="en-US" dirty="0"/>
          </a:p>
        </p:txBody>
      </p:sp>
    </p:spTree>
    <p:extLst>
      <p:ext uri="{BB962C8B-B14F-4D97-AF65-F5344CB8AC3E}">
        <p14:creationId xmlns:p14="http://schemas.microsoft.com/office/powerpoint/2010/main" val="32908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a:xfrm>
            <a:off x="457200" y="251460"/>
            <a:ext cx="8305800" cy="811796"/>
          </a:xfrm>
        </p:spPr>
        <p:txBody>
          <a:bodyPr>
            <a:noAutofit/>
          </a:bodyPr>
          <a:lstStyle/>
          <a:p>
            <a:r>
              <a:rPr lang="en-US" altLang="x-none" sz="4400" b="1" dirty="0"/>
              <a:t>The Developing Brain Needs:</a:t>
            </a:r>
          </a:p>
        </p:txBody>
      </p:sp>
      <p:sp>
        <p:nvSpPr>
          <p:cNvPr id="73730" name="Content Placeholder 2"/>
          <p:cNvSpPr>
            <a:spLocks noGrp="1"/>
          </p:cNvSpPr>
          <p:nvPr>
            <p:ph idx="1"/>
          </p:nvPr>
        </p:nvSpPr>
        <p:spPr>
          <a:xfrm>
            <a:off x="457200" y="1257300"/>
            <a:ext cx="8305800" cy="4686300"/>
          </a:xfrm>
        </p:spPr>
        <p:txBody>
          <a:bodyPr>
            <a:normAutofit/>
          </a:bodyPr>
          <a:lstStyle/>
          <a:p>
            <a:r>
              <a:rPr lang="en-US" altLang="x-none" sz="3200" dirty="0">
                <a:solidFill>
                  <a:schemeClr val="tx1"/>
                </a:solidFill>
              </a:rPr>
              <a:t>Healthy Relationships </a:t>
            </a:r>
            <a:endParaRPr lang="en-US" altLang="x-none" sz="3200" dirty="0" smtClean="0">
              <a:solidFill>
                <a:schemeClr val="tx1"/>
              </a:solidFill>
            </a:endParaRPr>
          </a:p>
          <a:p>
            <a:r>
              <a:rPr lang="en-US" altLang="x-none" sz="3200" dirty="0" smtClean="0">
                <a:solidFill>
                  <a:schemeClr val="tx1"/>
                </a:solidFill>
              </a:rPr>
              <a:t>Positive </a:t>
            </a:r>
            <a:r>
              <a:rPr lang="en-US" altLang="x-none" sz="3200" dirty="0">
                <a:solidFill>
                  <a:schemeClr val="tx1"/>
                </a:solidFill>
              </a:rPr>
              <a:t>Experiences </a:t>
            </a:r>
            <a:endParaRPr lang="en-US" altLang="x-none" sz="3200" dirty="0" smtClean="0">
              <a:solidFill>
                <a:schemeClr val="tx1"/>
              </a:solidFill>
            </a:endParaRPr>
          </a:p>
          <a:p>
            <a:r>
              <a:rPr lang="en-US" altLang="x-none" sz="3200" dirty="0" smtClean="0">
                <a:solidFill>
                  <a:schemeClr val="tx1"/>
                </a:solidFill>
              </a:rPr>
              <a:t>Consistent </a:t>
            </a:r>
            <a:r>
              <a:rPr lang="en-US" altLang="x-none" sz="3200" dirty="0">
                <a:solidFill>
                  <a:schemeClr val="tx1"/>
                </a:solidFill>
              </a:rPr>
              <a:t>and </a:t>
            </a:r>
            <a:r>
              <a:rPr lang="en-US" altLang="x-none" sz="3200" dirty="0" smtClean="0">
                <a:solidFill>
                  <a:schemeClr val="tx1"/>
                </a:solidFill>
              </a:rPr>
              <a:t>Secure Environment</a:t>
            </a:r>
            <a:endParaRPr lang="en-US" altLang="x-none" dirty="0"/>
          </a:p>
        </p:txBody>
      </p:sp>
      <p:sp>
        <p:nvSpPr>
          <p:cNvPr id="7373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6FA98516-E75B-A949-8E87-D57552FDE367}" type="slidenum">
              <a:rPr lang="en-US" altLang="x-none" sz="1400"/>
              <a:pPr/>
              <a:t>11</a:t>
            </a:fld>
            <a:endParaRPr lang="en-US" altLang="x-none" sz="1400"/>
          </a:p>
        </p:txBody>
      </p:sp>
      <p:pic>
        <p:nvPicPr>
          <p:cNvPr id="2" name="Picture 1"/>
          <p:cNvPicPr>
            <a:picLocks noChangeAspect="1"/>
          </p:cNvPicPr>
          <p:nvPr/>
        </p:nvPicPr>
        <p:blipFill rotWithShape="1">
          <a:blip r:embed="rId2"/>
          <a:srcRect r="1956" b="6885"/>
          <a:stretch/>
        </p:blipFill>
        <p:spPr>
          <a:xfrm>
            <a:off x="588738" y="3152253"/>
            <a:ext cx="7926612" cy="2791347"/>
          </a:xfrm>
          <a:prstGeom prst="rect">
            <a:avLst/>
          </a:prstGeom>
        </p:spPr>
      </p:pic>
    </p:spTree>
    <p:extLst>
      <p:ext uri="{BB962C8B-B14F-4D97-AF65-F5344CB8AC3E}">
        <p14:creationId xmlns:p14="http://schemas.microsoft.com/office/powerpoint/2010/main" val="10578509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12"/>
          <p:cNvGrpSpPr>
            <a:grpSpLocks/>
          </p:cNvGrpSpPr>
          <p:nvPr/>
        </p:nvGrpSpPr>
        <p:grpSpPr bwMode="auto">
          <a:xfrm>
            <a:off x="532598" y="1717678"/>
            <a:ext cx="5139928" cy="4638675"/>
            <a:chOff x="0" y="0"/>
            <a:chExt cx="768" cy="693"/>
          </a:xfrm>
        </p:grpSpPr>
        <p:grpSp>
          <p:nvGrpSpPr>
            <p:cNvPr id="33797" name="Group 13"/>
            <p:cNvGrpSpPr>
              <a:grpSpLocks/>
            </p:cNvGrpSpPr>
            <p:nvPr/>
          </p:nvGrpSpPr>
          <p:grpSpPr bwMode="auto">
            <a:xfrm>
              <a:off x="145" y="-1"/>
              <a:ext cx="623" cy="694"/>
              <a:chOff x="0" y="0"/>
              <a:chExt cx="622" cy="693"/>
            </a:xfrm>
          </p:grpSpPr>
          <p:sp>
            <p:nvSpPr>
              <p:cNvPr id="33843" name="AutoShape 14"/>
              <p:cNvSpPr>
                <a:spLocks/>
              </p:cNvSpPr>
              <p:nvPr/>
            </p:nvSpPr>
            <p:spPr bwMode="auto">
              <a:xfrm rot="2120313">
                <a:off x="149" y="36"/>
                <a:ext cx="324" cy="62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0"/>
                    </a:lnTo>
                    <a:cubicBezTo>
                      <a:pt x="11929" y="0"/>
                      <a:pt x="21600" y="3546"/>
                      <a:pt x="21600" y="7922"/>
                    </a:cubicBezTo>
                    <a:cubicBezTo>
                      <a:pt x="21600" y="7922"/>
                      <a:pt x="21600" y="7922"/>
                      <a:pt x="21600" y="7922"/>
                    </a:cubicBezTo>
                    <a:lnTo>
                      <a:pt x="21600" y="11701"/>
                    </a:lnTo>
                    <a:cubicBezTo>
                      <a:pt x="21599" y="14940"/>
                      <a:pt x="16225" y="17852"/>
                      <a:pt x="8028" y="19055"/>
                    </a:cubicBezTo>
                    <a:lnTo>
                      <a:pt x="8027" y="21600"/>
                    </a:lnTo>
                    <a:lnTo>
                      <a:pt x="0" y="17734"/>
                    </a:lnTo>
                    <a:lnTo>
                      <a:pt x="8027" y="12732"/>
                    </a:lnTo>
                    <a:lnTo>
                      <a:pt x="8028" y="15277"/>
                    </a:lnTo>
                    <a:cubicBezTo>
                      <a:pt x="14493" y="14327"/>
                      <a:pt x="19314" y="12292"/>
                      <a:pt x="20976" y="9812"/>
                    </a:cubicBezTo>
                    <a:lnTo>
                      <a:pt x="20977" y="9812"/>
                    </a:lnTo>
                    <a:cubicBezTo>
                      <a:pt x="18605" y="6269"/>
                      <a:pt x="9945" y="3778"/>
                      <a:pt x="0" y="3778"/>
                    </a:cubicBezTo>
                    <a:lnTo>
                      <a:pt x="0" y="0"/>
                    </a:lnTo>
                    <a:close/>
                  </a:path>
                </a:pathLst>
              </a:custGeom>
              <a:solidFill>
                <a:srgbClr val="FFFF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44" name="AutoShape 15"/>
              <p:cNvSpPr>
                <a:spLocks/>
              </p:cNvSpPr>
              <p:nvPr/>
            </p:nvSpPr>
            <p:spPr bwMode="auto">
              <a:xfrm rot="2120313">
                <a:off x="231" y="62"/>
                <a:ext cx="324" cy="337"/>
              </a:xfrm>
              <a:custGeom>
                <a:avLst/>
                <a:gdLst>
                  <a:gd name="T0" fmla="*/ 0 w 21599"/>
                  <a:gd name="T1" fmla="*/ 0 h 21600"/>
                  <a:gd name="T2" fmla="*/ 0 w 21599"/>
                  <a:gd name="T3" fmla="*/ 0 h 21600"/>
                  <a:gd name="T4" fmla="*/ 0 w 21599"/>
                  <a:gd name="T5" fmla="*/ 0 h 21600"/>
                  <a:gd name="T6" fmla="*/ 0 w 21599"/>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9" h="21600">
                    <a:moveTo>
                      <a:pt x="0" y="0"/>
                    </a:moveTo>
                    <a:lnTo>
                      <a:pt x="0" y="0"/>
                    </a:lnTo>
                    <a:cubicBezTo>
                      <a:pt x="11928" y="0"/>
                      <a:pt x="21599" y="6547"/>
                      <a:pt x="21599" y="14623"/>
                    </a:cubicBezTo>
                    <a:cubicBezTo>
                      <a:pt x="21599" y="14624"/>
                      <a:pt x="21599" y="14624"/>
                      <a:pt x="21599" y="14624"/>
                    </a:cubicBezTo>
                    <a:lnTo>
                      <a:pt x="21599" y="21600"/>
                    </a:lnTo>
                    <a:cubicBezTo>
                      <a:pt x="21600" y="13523"/>
                      <a:pt x="11930" y="6975"/>
                      <a:pt x="1" y="6975"/>
                    </a:cubicBezTo>
                    <a:cubicBezTo>
                      <a:pt x="0" y="6975"/>
                      <a:pt x="0" y="6975"/>
                      <a:pt x="0" y="6975"/>
                    </a:cubicBezTo>
                    <a:lnTo>
                      <a:pt x="0" y="0"/>
                    </a:lnTo>
                    <a:close/>
                  </a:path>
                </a:pathLst>
              </a:custGeom>
              <a:solidFill>
                <a:srgbClr val="CC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45" name="AutoShape 16"/>
              <p:cNvSpPr>
                <a:spLocks/>
              </p:cNvSpPr>
              <p:nvPr/>
            </p:nvSpPr>
            <p:spPr bwMode="auto">
              <a:xfrm rot="2120329">
                <a:off x="434" y="408"/>
                <a:ext cx="11" cy="55"/>
              </a:xfrm>
              <a:custGeom>
                <a:avLst/>
                <a:gdLst>
                  <a:gd name="T0" fmla="*/ 0 w 21596"/>
                  <a:gd name="T1" fmla="*/ 0 h 21600"/>
                  <a:gd name="T2" fmla="*/ 0 w 21596"/>
                  <a:gd name="T3" fmla="*/ 0 h 21600"/>
                  <a:gd name="T4" fmla="*/ 0 w 21596"/>
                  <a:gd name="T5" fmla="*/ 0 h 21600"/>
                  <a:gd name="T6" fmla="*/ 0 w 21596"/>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600">
                    <a:moveTo>
                      <a:pt x="21596" y="21600"/>
                    </a:moveTo>
                    <a:cubicBezTo>
                      <a:pt x="21600" y="14321"/>
                      <a:pt x="14348" y="7068"/>
                      <a:pt x="0" y="0"/>
                    </a:cubicBezTo>
                  </a:path>
                </a:pathLst>
              </a:custGeom>
              <a:solidFill>
                <a:srgbClr val="000000">
                  <a:alpha val="0"/>
                </a:srgbClr>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grpSp>
          <p:nvGrpSpPr>
            <p:cNvPr id="33798" name="Group 17"/>
            <p:cNvGrpSpPr>
              <a:grpSpLocks/>
            </p:cNvGrpSpPr>
            <p:nvPr/>
          </p:nvGrpSpPr>
          <p:grpSpPr bwMode="auto">
            <a:xfrm>
              <a:off x="0" y="43"/>
              <a:ext cx="515" cy="545"/>
              <a:chOff x="0" y="0"/>
              <a:chExt cx="515" cy="545"/>
            </a:xfrm>
          </p:grpSpPr>
          <p:sp>
            <p:nvSpPr>
              <p:cNvPr id="33799" name="AutoShape 18"/>
              <p:cNvSpPr>
                <a:spLocks/>
              </p:cNvSpPr>
              <p:nvPr/>
            </p:nvSpPr>
            <p:spPr bwMode="auto">
              <a:xfrm>
                <a:off x="11" y="0"/>
                <a:ext cx="265" cy="545"/>
              </a:xfrm>
              <a:custGeom>
                <a:avLst/>
                <a:gdLst>
                  <a:gd name="T0" fmla="*/ 0 w 20369"/>
                  <a:gd name="T1" fmla="*/ 0 h 21263"/>
                  <a:gd name="T2" fmla="*/ 0 w 20369"/>
                  <a:gd name="T3" fmla="*/ 0 h 21263"/>
                  <a:gd name="T4" fmla="*/ 0 w 20369"/>
                  <a:gd name="T5" fmla="*/ 0 h 21263"/>
                  <a:gd name="T6" fmla="*/ 0 w 20369"/>
                  <a:gd name="T7" fmla="*/ 0 h 212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9" h="21263">
                    <a:moveTo>
                      <a:pt x="8612" y="10130"/>
                    </a:moveTo>
                    <a:lnTo>
                      <a:pt x="9662" y="11413"/>
                    </a:lnTo>
                    <a:cubicBezTo>
                      <a:pt x="10872" y="12296"/>
                      <a:pt x="17079" y="13406"/>
                      <a:pt x="18674" y="12598"/>
                    </a:cubicBezTo>
                    <a:cubicBezTo>
                      <a:pt x="20429" y="11798"/>
                      <a:pt x="20548" y="8576"/>
                      <a:pt x="20229" y="6591"/>
                    </a:cubicBezTo>
                    <a:cubicBezTo>
                      <a:pt x="19910" y="4606"/>
                      <a:pt x="19924" y="1602"/>
                      <a:pt x="16773" y="681"/>
                    </a:cubicBezTo>
                    <a:cubicBezTo>
                      <a:pt x="13623" y="-239"/>
                      <a:pt x="3800" y="-337"/>
                      <a:pt x="1341" y="1074"/>
                    </a:cubicBezTo>
                    <a:cubicBezTo>
                      <a:pt x="-1051" y="2123"/>
                      <a:pt x="118" y="5783"/>
                      <a:pt x="2032" y="9149"/>
                    </a:cubicBezTo>
                    <a:cubicBezTo>
                      <a:pt x="3946" y="12515"/>
                      <a:pt x="10539" y="18742"/>
                      <a:pt x="12786" y="21263"/>
                    </a:cubicBezTo>
                  </a:path>
                </a:pathLst>
              </a:custGeom>
              <a:solidFill>
                <a:srgbClr val="000000">
                  <a:alpha val="0"/>
                </a:srgbClr>
              </a:solidFill>
              <a:ln w="36124">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0" name="AutoShape 19"/>
              <p:cNvSpPr>
                <a:spLocks/>
              </p:cNvSpPr>
              <p:nvPr/>
            </p:nvSpPr>
            <p:spPr bwMode="auto">
              <a:xfrm>
                <a:off x="65" y="159"/>
                <a:ext cx="32" cy="66"/>
              </a:xfrm>
              <a:custGeom>
                <a:avLst/>
                <a:gdLst>
                  <a:gd name="T0" fmla="*/ 0 w 20883"/>
                  <a:gd name="T1" fmla="*/ 0 h 20614"/>
                  <a:gd name="T2" fmla="*/ 0 w 20883"/>
                  <a:gd name="T3" fmla="*/ 0 h 20614"/>
                  <a:gd name="T4" fmla="*/ 0 w 20883"/>
                  <a:gd name="T5" fmla="*/ 0 h 20614"/>
                  <a:gd name="T6" fmla="*/ 0 w 20883"/>
                  <a:gd name="T7" fmla="*/ 0 h 206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83" h="20614">
                    <a:moveTo>
                      <a:pt x="17764" y="4447"/>
                    </a:moveTo>
                    <a:cubicBezTo>
                      <a:pt x="16262" y="3772"/>
                      <a:pt x="11411" y="950"/>
                      <a:pt x="8754" y="459"/>
                    </a:cubicBezTo>
                    <a:cubicBezTo>
                      <a:pt x="6097" y="-32"/>
                      <a:pt x="2632" y="-584"/>
                      <a:pt x="1477" y="1441"/>
                    </a:cubicBezTo>
                    <a:cubicBezTo>
                      <a:pt x="-717" y="3343"/>
                      <a:pt x="-255" y="9356"/>
                      <a:pt x="1477" y="12547"/>
                    </a:cubicBezTo>
                    <a:cubicBezTo>
                      <a:pt x="3325" y="15738"/>
                      <a:pt x="8985" y="20156"/>
                      <a:pt x="12219" y="20586"/>
                    </a:cubicBezTo>
                    <a:cubicBezTo>
                      <a:pt x="15338" y="21016"/>
                      <a:pt x="19150" y="16168"/>
                      <a:pt x="20883" y="15002"/>
                    </a:cubicBezTo>
                  </a:path>
                </a:pathLst>
              </a:custGeom>
              <a:solidFill>
                <a:srgbClr val="000000">
                  <a:alpha val="0"/>
                </a:srgbClr>
              </a:solidFill>
              <a:ln w="36124">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01" name="AutoShape 20"/>
              <p:cNvSpPr>
                <a:spLocks/>
              </p:cNvSpPr>
              <p:nvPr/>
            </p:nvSpPr>
            <p:spPr bwMode="auto">
              <a:xfrm rot="-1024523">
                <a:off x="34" y="42"/>
                <a:ext cx="59"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35" y="0"/>
                      <a:pt x="0" y="4835"/>
                      <a:pt x="0" y="10800"/>
                    </a:cubicBezTo>
                    <a:cubicBezTo>
                      <a:pt x="0" y="16764"/>
                      <a:pt x="4835" y="21600"/>
                      <a:pt x="10799" y="21600"/>
                    </a:cubicBezTo>
                    <a:cubicBezTo>
                      <a:pt x="10799" y="21600"/>
                      <a:pt x="10799" y="21600"/>
                      <a:pt x="10800" y="21600"/>
                    </a:cubicBezTo>
                    <a:cubicBezTo>
                      <a:pt x="16764" y="21600"/>
                      <a:pt x="21600" y="16764"/>
                      <a:pt x="21600" y="10800"/>
                    </a:cubicBezTo>
                    <a:cubicBezTo>
                      <a:pt x="21600" y="4835"/>
                      <a:pt x="16764" y="0"/>
                      <a:pt x="10800" y="0"/>
                    </a:cubicBezTo>
                    <a:close/>
                  </a:path>
                </a:pathLst>
              </a:custGeom>
              <a:solidFill>
                <a:srgbClr val="FF9900"/>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2" name="AutoShape 21"/>
              <p:cNvSpPr>
                <a:spLocks/>
              </p:cNvSpPr>
              <p:nvPr/>
            </p:nvSpPr>
            <p:spPr bwMode="auto">
              <a:xfrm>
                <a:off x="242" y="216"/>
                <a:ext cx="25" cy="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640"/>
                    </a:moveTo>
                    <a:lnTo>
                      <a:pt x="12363" y="21600"/>
                    </a:lnTo>
                    <a:lnTo>
                      <a:pt x="21600" y="0"/>
                    </a:lnTo>
                  </a:path>
                </a:pathLst>
              </a:custGeom>
              <a:solidFill>
                <a:srgbClr val="000000">
                  <a:alpha val="0"/>
                </a:srgbClr>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03" name="AutoShape 22"/>
              <p:cNvSpPr>
                <a:spLocks/>
              </p:cNvSpPr>
              <p:nvPr/>
            </p:nvSpPr>
            <p:spPr bwMode="auto">
              <a:xfrm>
                <a:off x="222" y="250"/>
                <a:ext cx="46" cy="2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02" y="7664"/>
                    </a:moveTo>
                    <a:lnTo>
                      <a:pt x="8395" y="4877"/>
                    </a:lnTo>
                    <a:lnTo>
                      <a:pt x="10838" y="2961"/>
                    </a:lnTo>
                    <a:lnTo>
                      <a:pt x="13204" y="0"/>
                    </a:lnTo>
                    <a:lnTo>
                      <a:pt x="14196" y="2612"/>
                    </a:lnTo>
                    <a:lnTo>
                      <a:pt x="15570" y="4006"/>
                    </a:lnTo>
                    <a:lnTo>
                      <a:pt x="16944" y="2612"/>
                    </a:lnTo>
                    <a:lnTo>
                      <a:pt x="17783" y="0"/>
                    </a:lnTo>
                    <a:lnTo>
                      <a:pt x="19386" y="1916"/>
                    </a:lnTo>
                    <a:lnTo>
                      <a:pt x="21600" y="6619"/>
                    </a:lnTo>
                    <a:lnTo>
                      <a:pt x="20760" y="8883"/>
                    </a:lnTo>
                    <a:lnTo>
                      <a:pt x="18318" y="9580"/>
                    </a:lnTo>
                    <a:lnTo>
                      <a:pt x="15570" y="10103"/>
                    </a:lnTo>
                    <a:lnTo>
                      <a:pt x="12746" y="10451"/>
                    </a:lnTo>
                    <a:lnTo>
                      <a:pt x="9998" y="10451"/>
                    </a:lnTo>
                    <a:lnTo>
                      <a:pt x="6792" y="10103"/>
                    </a:lnTo>
                    <a:lnTo>
                      <a:pt x="381" y="7141"/>
                    </a:lnTo>
                    <a:lnTo>
                      <a:pt x="0" y="6967"/>
                    </a:lnTo>
                    <a:lnTo>
                      <a:pt x="7785" y="16025"/>
                    </a:lnTo>
                    <a:lnTo>
                      <a:pt x="10532" y="19161"/>
                    </a:lnTo>
                    <a:lnTo>
                      <a:pt x="12975" y="21251"/>
                    </a:lnTo>
                    <a:lnTo>
                      <a:pt x="15036" y="21600"/>
                    </a:lnTo>
                    <a:lnTo>
                      <a:pt x="16944" y="21251"/>
                    </a:lnTo>
                    <a:lnTo>
                      <a:pt x="19004" y="20206"/>
                    </a:lnTo>
                    <a:lnTo>
                      <a:pt x="20378" y="17419"/>
                    </a:lnTo>
                    <a:lnTo>
                      <a:pt x="21065" y="9580"/>
                    </a:lnTo>
                  </a:path>
                </a:pathLst>
              </a:custGeom>
              <a:solidFill>
                <a:srgbClr val="FF9999"/>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4" name="AutoShape 23"/>
              <p:cNvSpPr>
                <a:spLocks/>
              </p:cNvSpPr>
              <p:nvPr/>
            </p:nvSpPr>
            <p:spPr bwMode="auto">
              <a:xfrm rot="-1024523">
                <a:off x="12" y="13"/>
                <a:ext cx="105" cy="10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2" y="6320"/>
                    </a:lnTo>
                    <a:lnTo>
                      <a:pt x="370" y="2295"/>
                    </a:lnTo>
                    <a:lnTo>
                      <a:pt x="4627" y="7617"/>
                    </a:lnTo>
                    <a:lnTo>
                      <a:pt x="0" y="8615"/>
                    </a:lnTo>
                    <a:lnTo>
                      <a:pt x="3722" y="11775"/>
                    </a:lnTo>
                    <a:lnTo>
                      <a:pt x="135" y="14587"/>
                    </a:lnTo>
                    <a:lnTo>
                      <a:pt x="5667" y="13937"/>
                    </a:lnTo>
                    <a:lnTo>
                      <a:pt x="4762" y="17617"/>
                    </a:lnTo>
                    <a:lnTo>
                      <a:pt x="7715" y="15627"/>
                    </a:lnTo>
                    <a:lnTo>
                      <a:pt x="8485" y="21600"/>
                    </a:lnTo>
                    <a:lnTo>
                      <a:pt x="10531" y="14935"/>
                    </a:lnTo>
                    <a:lnTo>
                      <a:pt x="13247" y="19737"/>
                    </a:lnTo>
                    <a:lnTo>
                      <a:pt x="14020" y="14457"/>
                    </a:lnTo>
                    <a:lnTo>
                      <a:pt x="18145" y="18095"/>
                    </a:lnTo>
                    <a:lnTo>
                      <a:pt x="16837" y="12942"/>
                    </a:lnTo>
                    <a:lnTo>
                      <a:pt x="21600" y="13290"/>
                    </a:lnTo>
                    <a:lnTo>
                      <a:pt x="17607" y="10475"/>
                    </a:lnTo>
                    <a:lnTo>
                      <a:pt x="21097" y="8137"/>
                    </a:lnTo>
                    <a:lnTo>
                      <a:pt x="16702" y="7315"/>
                    </a:lnTo>
                    <a:lnTo>
                      <a:pt x="18380" y="4457"/>
                    </a:lnTo>
                    <a:lnTo>
                      <a:pt x="14154" y="5325"/>
                    </a:lnTo>
                    <a:lnTo>
                      <a:pt x="14521" y="0"/>
                    </a:lnTo>
                    <a:lnTo>
                      <a:pt x="10800" y="5800"/>
                    </a:lnTo>
                    <a:close/>
                  </a:path>
                </a:pathLst>
              </a:custGeom>
              <a:solidFill>
                <a:srgbClr val="66CCFF"/>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5" name="AutoShape 24"/>
              <p:cNvSpPr>
                <a:spLocks/>
              </p:cNvSpPr>
              <p:nvPr/>
            </p:nvSpPr>
            <p:spPr bwMode="auto">
              <a:xfrm rot="-1024523">
                <a:off x="30" y="31"/>
                <a:ext cx="69" cy="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799"/>
                    </a:moveTo>
                    <a:lnTo>
                      <a:pt x="8351" y="2294"/>
                    </a:lnTo>
                    <a:lnTo>
                      <a:pt x="7311" y="6320"/>
                    </a:lnTo>
                    <a:lnTo>
                      <a:pt x="370" y="2294"/>
                    </a:lnTo>
                    <a:lnTo>
                      <a:pt x="4627" y="7617"/>
                    </a:lnTo>
                    <a:lnTo>
                      <a:pt x="0" y="8615"/>
                    </a:lnTo>
                    <a:lnTo>
                      <a:pt x="3722" y="11775"/>
                    </a:lnTo>
                    <a:lnTo>
                      <a:pt x="134" y="14586"/>
                    </a:lnTo>
                    <a:lnTo>
                      <a:pt x="5667" y="13936"/>
                    </a:lnTo>
                    <a:lnTo>
                      <a:pt x="4762" y="17617"/>
                    </a:lnTo>
                    <a:lnTo>
                      <a:pt x="7714" y="15627"/>
                    </a:lnTo>
                    <a:lnTo>
                      <a:pt x="8484" y="21600"/>
                    </a:lnTo>
                    <a:lnTo>
                      <a:pt x="10532" y="14934"/>
                    </a:lnTo>
                    <a:lnTo>
                      <a:pt x="13247" y="19737"/>
                    </a:lnTo>
                    <a:lnTo>
                      <a:pt x="14019" y="14457"/>
                    </a:lnTo>
                    <a:lnTo>
                      <a:pt x="18145" y="18094"/>
                    </a:lnTo>
                    <a:lnTo>
                      <a:pt x="16837" y="12942"/>
                    </a:lnTo>
                    <a:lnTo>
                      <a:pt x="21600" y="13290"/>
                    </a:lnTo>
                    <a:lnTo>
                      <a:pt x="17606" y="10475"/>
                    </a:lnTo>
                    <a:lnTo>
                      <a:pt x="21097" y="8137"/>
                    </a:lnTo>
                    <a:lnTo>
                      <a:pt x="16702" y="7314"/>
                    </a:lnTo>
                    <a:lnTo>
                      <a:pt x="18380" y="4456"/>
                    </a:lnTo>
                    <a:lnTo>
                      <a:pt x="14155" y="5324"/>
                    </a:lnTo>
                    <a:lnTo>
                      <a:pt x="14522" y="0"/>
                    </a:lnTo>
                    <a:lnTo>
                      <a:pt x="10800" y="5799"/>
                    </a:lnTo>
                    <a:close/>
                  </a:path>
                </a:pathLst>
              </a:custGeom>
              <a:solidFill>
                <a:srgbClr val="0066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15375" name="AutoShape 25"/>
              <p:cNvSpPr>
                <a:spLocks/>
              </p:cNvSpPr>
              <p:nvPr/>
            </p:nvSpPr>
            <p:spPr bwMode="auto">
              <a:xfrm rot="-1200555">
                <a:off x="281" y="218"/>
                <a:ext cx="131" cy="19"/>
              </a:xfrm>
              <a:prstGeom prst="leftRightArrow">
                <a:avLst>
                  <a:gd name="adj1" fmla="val 44046"/>
                  <a:gd name="adj2" fmla="val 84173"/>
                </a:avLst>
              </a:prstGeom>
              <a:gradFill rotWithShape="0">
                <a:gsLst>
                  <a:gs pos="0">
                    <a:srgbClr val="FFDDDD"/>
                  </a:gs>
                  <a:gs pos="100000">
                    <a:srgbClr val="FF9999"/>
                  </a:gs>
                </a:gsLst>
                <a:path path="rect">
                  <a:fillToRect l="50000" t="50000" r="50000" b="50000"/>
                </a:path>
              </a:gradFill>
              <a:ln w="18062">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33807" name="AutoShape 26"/>
              <p:cNvSpPr>
                <a:spLocks/>
              </p:cNvSpPr>
              <p:nvPr/>
            </p:nvSpPr>
            <p:spPr bwMode="auto">
              <a:xfrm rot="918063">
                <a:off x="468" y="128"/>
                <a:ext cx="40"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2" y="6319"/>
                    </a:lnTo>
                    <a:lnTo>
                      <a:pt x="369" y="2295"/>
                    </a:lnTo>
                    <a:lnTo>
                      <a:pt x="4627" y="7616"/>
                    </a:lnTo>
                    <a:lnTo>
                      <a:pt x="0" y="8614"/>
                    </a:lnTo>
                    <a:lnTo>
                      <a:pt x="3721" y="11775"/>
                    </a:lnTo>
                    <a:lnTo>
                      <a:pt x="134" y="14587"/>
                    </a:lnTo>
                    <a:lnTo>
                      <a:pt x="5667" y="13937"/>
                    </a:lnTo>
                    <a:lnTo>
                      <a:pt x="4761" y="17617"/>
                    </a:lnTo>
                    <a:lnTo>
                      <a:pt x="7715" y="15627"/>
                    </a:lnTo>
                    <a:lnTo>
                      <a:pt x="8485" y="21600"/>
                    </a:lnTo>
                    <a:lnTo>
                      <a:pt x="10532" y="14934"/>
                    </a:lnTo>
                    <a:lnTo>
                      <a:pt x="13247" y="19737"/>
                    </a:lnTo>
                    <a:lnTo>
                      <a:pt x="14020" y="14457"/>
                    </a:lnTo>
                    <a:lnTo>
                      <a:pt x="18144" y="18094"/>
                    </a:lnTo>
                    <a:lnTo>
                      <a:pt x="16837" y="12942"/>
                    </a:lnTo>
                    <a:lnTo>
                      <a:pt x="21600" y="13289"/>
                    </a:lnTo>
                    <a:lnTo>
                      <a:pt x="17607" y="10475"/>
                    </a:lnTo>
                    <a:lnTo>
                      <a:pt x="21097" y="8137"/>
                    </a:lnTo>
                    <a:lnTo>
                      <a:pt x="16702" y="7314"/>
                    </a:lnTo>
                    <a:lnTo>
                      <a:pt x="18380" y="4457"/>
                    </a:lnTo>
                    <a:lnTo>
                      <a:pt x="14155" y="5324"/>
                    </a:lnTo>
                    <a:lnTo>
                      <a:pt x="14521" y="0"/>
                    </a:lnTo>
                    <a:lnTo>
                      <a:pt x="10800" y="5800"/>
                    </a:lnTo>
                    <a:close/>
                  </a:path>
                </a:pathLst>
              </a:custGeom>
              <a:solidFill>
                <a:srgbClr val="66CC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8" name="AutoShape 27"/>
              <p:cNvSpPr>
                <a:spLocks/>
              </p:cNvSpPr>
              <p:nvPr/>
            </p:nvSpPr>
            <p:spPr bwMode="auto">
              <a:xfrm rot="918063">
                <a:off x="475" y="140"/>
                <a:ext cx="25" cy="2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1" y="6320"/>
                    </a:lnTo>
                    <a:lnTo>
                      <a:pt x="369" y="2295"/>
                    </a:lnTo>
                    <a:lnTo>
                      <a:pt x="4626" y="7617"/>
                    </a:lnTo>
                    <a:lnTo>
                      <a:pt x="0" y="8615"/>
                    </a:lnTo>
                    <a:lnTo>
                      <a:pt x="3721" y="11775"/>
                    </a:lnTo>
                    <a:lnTo>
                      <a:pt x="134" y="14587"/>
                    </a:lnTo>
                    <a:lnTo>
                      <a:pt x="5667" y="13937"/>
                    </a:lnTo>
                    <a:lnTo>
                      <a:pt x="4762" y="17617"/>
                    </a:lnTo>
                    <a:lnTo>
                      <a:pt x="7715" y="15627"/>
                    </a:lnTo>
                    <a:lnTo>
                      <a:pt x="8485" y="21600"/>
                    </a:lnTo>
                    <a:lnTo>
                      <a:pt x="10532" y="14934"/>
                    </a:lnTo>
                    <a:lnTo>
                      <a:pt x="13247" y="19737"/>
                    </a:lnTo>
                    <a:lnTo>
                      <a:pt x="14020" y="14457"/>
                    </a:lnTo>
                    <a:lnTo>
                      <a:pt x="18145" y="18095"/>
                    </a:lnTo>
                    <a:lnTo>
                      <a:pt x="16837" y="12942"/>
                    </a:lnTo>
                    <a:lnTo>
                      <a:pt x="21600" y="13290"/>
                    </a:lnTo>
                    <a:lnTo>
                      <a:pt x="17606" y="10475"/>
                    </a:lnTo>
                    <a:lnTo>
                      <a:pt x="21096" y="8137"/>
                    </a:lnTo>
                    <a:lnTo>
                      <a:pt x="16702" y="7315"/>
                    </a:lnTo>
                    <a:lnTo>
                      <a:pt x="18379" y="4457"/>
                    </a:lnTo>
                    <a:lnTo>
                      <a:pt x="14154" y="5325"/>
                    </a:lnTo>
                    <a:lnTo>
                      <a:pt x="14521" y="0"/>
                    </a:lnTo>
                    <a:lnTo>
                      <a:pt x="10800" y="5800"/>
                    </a:lnTo>
                    <a:close/>
                  </a:path>
                </a:pathLst>
              </a:custGeom>
              <a:gradFill rotWithShape="0">
                <a:gsLst>
                  <a:gs pos="0">
                    <a:srgbClr val="3399FF"/>
                  </a:gs>
                  <a:gs pos="100000">
                    <a:srgbClr val="000066"/>
                  </a:gs>
                </a:gsLst>
                <a:path path="rect">
                  <a:fillToRect l="50000" t="50000" r="50000" b="50000"/>
                </a:path>
              </a:gra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nvGrpSpPr>
              <p:cNvPr id="33809" name="Group 28"/>
              <p:cNvGrpSpPr>
                <a:grpSpLocks/>
              </p:cNvGrpSpPr>
              <p:nvPr/>
            </p:nvGrpSpPr>
            <p:grpSpPr bwMode="auto">
              <a:xfrm>
                <a:off x="242" y="164"/>
                <a:ext cx="28" cy="56"/>
                <a:chOff x="0" y="0"/>
                <a:chExt cx="27" cy="55"/>
              </a:xfrm>
            </p:grpSpPr>
            <p:sp>
              <p:nvSpPr>
                <p:cNvPr id="33840" name="AutoShape 29"/>
                <p:cNvSpPr>
                  <a:spLocks/>
                </p:cNvSpPr>
                <p:nvPr/>
              </p:nvSpPr>
              <p:spPr bwMode="auto">
                <a:xfrm>
                  <a:off x="0" y="51"/>
                  <a:ext cx="24" cy="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640"/>
                      </a:moveTo>
                      <a:lnTo>
                        <a:pt x="12363" y="21600"/>
                      </a:lnTo>
                      <a:lnTo>
                        <a:pt x="21600" y="0"/>
                      </a:ln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15410" name="Line 30"/>
                <p:cNvSpPr>
                  <a:spLocks noChangeShapeType="1"/>
                </p:cNvSpPr>
                <p:nvPr/>
              </p:nvSpPr>
              <p:spPr bwMode="auto">
                <a:xfrm>
                  <a:off x="11" y="0"/>
                  <a:ext cx="16" cy="46"/>
                </a:xfrm>
                <a:prstGeom prst="line">
                  <a:avLst/>
                </a:prstGeom>
                <a:noFill/>
                <a:ln w="27093">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5411" name="Line 31"/>
                <p:cNvSpPr>
                  <a:spLocks noChangeShapeType="1"/>
                </p:cNvSpPr>
                <p:nvPr/>
              </p:nvSpPr>
              <p:spPr bwMode="auto">
                <a:xfrm flipH="1">
                  <a:off x="23" y="44"/>
                  <a:ext cx="4" cy="8"/>
                </a:xfrm>
                <a:prstGeom prst="line">
                  <a:avLst/>
                </a:prstGeom>
                <a:noFill/>
                <a:ln w="27093">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grpSp>
          <p:sp>
            <p:nvSpPr>
              <p:cNvPr id="33810" name="AutoShape 32"/>
              <p:cNvSpPr>
                <a:spLocks/>
              </p:cNvSpPr>
              <p:nvPr/>
            </p:nvSpPr>
            <p:spPr bwMode="auto">
              <a:xfrm rot="-5536221">
                <a:off x="420" y="181"/>
                <a:ext cx="10" cy="5"/>
              </a:xfrm>
              <a:custGeom>
                <a:avLst/>
                <a:gdLst>
                  <a:gd name="T0" fmla="*/ 0 w 21600"/>
                  <a:gd name="T1" fmla="*/ 0 h 20358"/>
                  <a:gd name="T2" fmla="*/ 0 w 21600"/>
                  <a:gd name="T3" fmla="*/ 0 h 20358"/>
                  <a:gd name="T4" fmla="*/ 0 w 21600"/>
                  <a:gd name="T5" fmla="*/ 0 h 20358"/>
                  <a:gd name="T6" fmla="*/ 0 w 21600"/>
                  <a:gd name="T7" fmla="*/ 0 h 203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358">
                    <a:moveTo>
                      <a:pt x="0" y="8786"/>
                    </a:moveTo>
                    <a:cubicBezTo>
                      <a:pt x="3260" y="3386"/>
                      <a:pt x="6928" y="-1242"/>
                      <a:pt x="10596" y="300"/>
                    </a:cubicBezTo>
                    <a:cubicBezTo>
                      <a:pt x="14264" y="1843"/>
                      <a:pt x="19969" y="17272"/>
                      <a:pt x="21600" y="20358"/>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1" name="AutoShape 33"/>
              <p:cNvSpPr>
                <a:spLocks/>
              </p:cNvSpPr>
              <p:nvPr/>
            </p:nvSpPr>
            <p:spPr bwMode="auto">
              <a:xfrm rot="777645">
                <a:off x="475" y="186"/>
                <a:ext cx="8" cy="19"/>
              </a:xfrm>
              <a:custGeom>
                <a:avLst/>
                <a:gdLst>
                  <a:gd name="T0" fmla="*/ 0 w 20106"/>
                  <a:gd name="T1" fmla="*/ 0 h 20267"/>
                  <a:gd name="T2" fmla="*/ 0 w 20106"/>
                  <a:gd name="T3" fmla="*/ 0 h 20267"/>
                  <a:gd name="T4" fmla="*/ 0 w 20106"/>
                  <a:gd name="T5" fmla="*/ 0 h 20267"/>
                  <a:gd name="T6" fmla="*/ 0 w 20106"/>
                  <a:gd name="T7" fmla="*/ 0 h 202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06" h="20267">
                    <a:moveTo>
                      <a:pt x="881" y="1805"/>
                    </a:moveTo>
                    <a:cubicBezTo>
                      <a:pt x="2204" y="1603"/>
                      <a:pt x="5730" y="190"/>
                      <a:pt x="8816" y="190"/>
                    </a:cubicBezTo>
                    <a:cubicBezTo>
                      <a:pt x="11902" y="190"/>
                      <a:pt x="17191" y="-819"/>
                      <a:pt x="18514" y="1805"/>
                    </a:cubicBezTo>
                    <a:cubicBezTo>
                      <a:pt x="21600" y="4025"/>
                      <a:pt x="19836" y="11091"/>
                      <a:pt x="16310" y="14926"/>
                    </a:cubicBezTo>
                    <a:cubicBezTo>
                      <a:pt x="14546" y="17954"/>
                      <a:pt x="9257" y="18964"/>
                      <a:pt x="6612" y="20175"/>
                    </a:cubicBezTo>
                    <a:cubicBezTo>
                      <a:pt x="3967" y="20781"/>
                      <a:pt x="881" y="18156"/>
                      <a:pt x="0" y="18560"/>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2" name="AutoShape 34"/>
              <p:cNvSpPr>
                <a:spLocks/>
              </p:cNvSpPr>
              <p:nvPr/>
            </p:nvSpPr>
            <p:spPr bwMode="auto">
              <a:xfrm>
                <a:off x="233" y="258"/>
                <a:ext cx="20" cy="2"/>
              </a:xfrm>
              <a:custGeom>
                <a:avLst/>
                <a:gdLst>
                  <a:gd name="T0" fmla="*/ 0 w 21600"/>
                  <a:gd name="T1" fmla="*/ 0 h 19200"/>
                  <a:gd name="T2" fmla="*/ 0 w 21600"/>
                  <a:gd name="T3" fmla="*/ 0 h 19200"/>
                  <a:gd name="T4" fmla="*/ 0 w 21600"/>
                  <a:gd name="T5" fmla="*/ 0 h 19200"/>
                  <a:gd name="T6" fmla="*/ 0 w 21600"/>
                  <a:gd name="T7" fmla="*/ 0 h 192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200">
                    <a:moveTo>
                      <a:pt x="0" y="0"/>
                    </a:moveTo>
                    <a:cubicBezTo>
                      <a:pt x="1714" y="4320"/>
                      <a:pt x="7200" y="12960"/>
                      <a:pt x="10800" y="17280"/>
                    </a:cubicBezTo>
                    <a:cubicBezTo>
                      <a:pt x="14399" y="21600"/>
                      <a:pt x="19371" y="17280"/>
                      <a:pt x="21600" y="17280"/>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3" name="AutoShape 35"/>
              <p:cNvSpPr>
                <a:spLocks/>
              </p:cNvSpPr>
              <p:nvPr/>
            </p:nvSpPr>
            <p:spPr bwMode="auto">
              <a:xfrm>
                <a:off x="419" y="200"/>
                <a:ext cx="15" cy="10"/>
              </a:xfrm>
              <a:custGeom>
                <a:avLst/>
                <a:gdLst>
                  <a:gd name="T0" fmla="*/ 0 w 20648"/>
                  <a:gd name="T1" fmla="*/ 0 h 21077"/>
                  <a:gd name="T2" fmla="*/ 0 w 20648"/>
                  <a:gd name="T3" fmla="*/ 0 h 21077"/>
                  <a:gd name="T4" fmla="*/ 0 w 20648"/>
                  <a:gd name="T5" fmla="*/ 0 h 21077"/>
                  <a:gd name="T6" fmla="*/ 0 w 20648"/>
                  <a:gd name="T7" fmla="*/ 0 h 210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8" h="21077">
                    <a:moveTo>
                      <a:pt x="277" y="2103"/>
                    </a:moveTo>
                    <a:cubicBezTo>
                      <a:pt x="45" y="1288"/>
                      <a:pt x="2600" y="65"/>
                      <a:pt x="4225" y="65"/>
                    </a:cubicBezTo>
                    <a:cubicBezTo>
                      <a:pt x="6083" y="65"/>
                      <a:pt x="8406" y="-342"/>
                      <a:pt x="11193" y="880"/>
                    </a:cubicBezTo>
                    <a:cubicBezTo>
                      <a:pt x="13980" y="2103"/>
                      <a:pt x="19554" y="5363"/>
                      <a:pt x="20483" y="6993"/>
                    </a:cubicBezTo>
                    <a:cubicBezTo>
                      <a:pt x="21413" y="8624"/>
                      <a:pt x="18161" y="9846"/>
                      <a:pt x="16303" y="11884"/>
                    </a:cubicBezTo>
                    <a:cubicBezTo>
                      <a:pt x="14445" y="13922"/>
                      <a:pt x="11193" y="17997"/>
                      <a:pt x="9335" y="19627"/>
                    </a:cubicBezTo>
                    <a:cubicBezTo>
                      <a:pt x="7477" y="21258"/>
                      <a:pt x="6316" y="21258"/>
                      <a:pt x="4922" y="20850"/>
                    </a:cubicBezTo>
                    <a:cubicBezTo>
                      <a:pt x="3761" y="20035"/>
                      <a:pt x="2135" y="20035"/>
                      <a:pt x="1206" y="17997"/>
                    </a:cubicBezTo>
                    <a:cubicBezTo>
                      <a:pt x="509" y="15959"/>
                      <a:pt x="-187" y="8624"/>
                      <a:pt x="45" y="7401"/>
                    </a:cubicBezTo>
                    <a:cubicBezTo>
                      <a:pt x="509" y="6178"/>
                      <a:pt x="1206" y="10661"/>
                      <a:pt x="2135" y="11476"/>
                    </a:cubicBezTo>
                    <a:cubicBezTo>
                      <a:pt x="3064" y="12291"/>
                      <a:pt x="3064" y="13922"/>
                      <a:pt x="5619" y="13107"/>
                    </a:cubicBezTo>
                    <a:cubicBezTo>
                      <a:pt x="8174" y="12291"/>
                      <a:pt x="17464" y="8216"/>
                      <a:pt x="17696" y="6993"/>
                    </a:cubicBezTo>
                    <a:cubicBezTo>
                      <a:pt x="17929" y="5771"/>
                      <a:pt x="10496" y="5363"/>
                      <a:pt x="7709" y="5363"/>
                    </a:cubicBezTo>
                    <a:cubicBezTo>
                      <a:pt x="4922" y="5363"/>
                      <a:pt x="2135" y="6586"/>
                      <a:pt x="974" y="6178"/>
                    </a:cubicBezTo>
                    <a:cubicBezTo>
                      <a:pt x="-187" y="5771"/>
                      <a:pt x="742" y="2918"/>
                      <a:pt x="277" y="2103"/>
                    </a:cubicBezTo>
                    <a:close/>
                  </a:path>
                </a:pathLst>
              </a:custGeom>
              <a:solidFill>
                <a:srgbClr val="FF99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nvGrpSpPr>
              <p:cNvPr id="33814" name="Group 36"/>
              <p:cNvGrpSpPr>
                <a:grpSpLocks/>
              </p:cNvGrpSpPr>
              <p:nvPr/>
            </p:nvGrpSpPr>
            <p:grpSpPr bwMode="auto">
              <a:xfrm>
                <a:off x="164" y="123"/>
                <a:ext cx="138" cy="44"/>
                <a:chOff x="0" y="0"/>
                <a:chExt cx="137" cy="43"/>
              </a:xfrm>
            </p:grpSpPr>
            <p:sp>
              <p:nvSpPr>
                <p:cNvPr id="33829" name="AutoShape 37"/>
                <p:cNvSpPr>
                  <a:spLocks/>
                </p:cNvSpPr>
                <p:nvPr/>
              </p:nvSpPr>
              <p:spPr bwMode="auto">
                <a:xfrm>
                  <a:off x="101" y="21"/>
                  <a:ext cx="8" cy="1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99" y="0"/>
                      </a:moveTo>
                      <a:cubicBezTo>
                        <a:pt x="4835" y="0"/>
                        <a:pt x="0" y="4835"/>
                        <a:pt x="0" y="10799"/>
                      </a:cubicBezTo>
                      <a:lnTo>
                        <a:pt x="0" y="10800"/>
                      </a:lnTo>
                      <a:cubicBezTo>
                        <a:pt x="0" y="16764"/>
                        <a:pt x="4835" y="21600"/>
                        <a:pt x="10799" y="21600"/>
                      </a:cubicBezTo>
                      <a:cubicBezTo>
                        <a:pt x="10799" y="21600"/>
                        <a:pt x="10799" y="21600"/>
                        <a:pt x="10799" y="21600"/>
                      </a:cubicBezTo>
                      <a:cubicBezTo>
                        <a:pt x="16764" y="21600"/>
                        <a:pt x="21600" y="16764"/>
                        <a:pt x="21600" y="10799"/>
                      </a:cubicBezTo>
                      <a:cubicBezTo>
                        <a:pt x="21600" y="4835"/>
                        <a:pt x="16764" y="0"/>
                        <a:pt x="10799" y="0"/>
                      </a:cubicBezTo>
                      <a:close/>
                    </a:path>
                  </a:pathLst>
                </a:custGeom>
                <a:solidFill>
                  <a:srgbClr val="00007A"/>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30" name="AutoShape 38"/>
                <p:cNvSpPr>
                  <a:spLocks/>
                </p:cNvSpPr>
                <p:nvPr/>
              </p:nvSpPr>
              <p:spPr bwMode="auto">
                <a:xfrm rot="21261222" flipH="1">
                  <a:off x="90" y="1"/>
                  <a:ext cx="33" cy="17"/>
                </a:xfrm>
                <a:custGeom>
                  <a:avLst/>
                  <a:gdLst>
                    <a:gd name="T0" fmla="*/ 0 w 21600"/>
                    <a:gd name="T1" fmla="*/ 0 h 21316"/>
                    <a:gd name="T2" fmla="*/ 0 w 21600"/>
                    <a:gd name="T3" fmla="*/ 0 h 21316"/>
                    <a:gd name="T4" fmla="*/ 0 w 21600"/>
                    <a:gd name="T5" fmla="*/ 0 h 21316"/>
                    <a:gd name="T6" fmla="*/ 0 w 21600"/>
                    <a:gd name="T7" fmla="*/ 0 h 21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16">
                      <a:moveTo>
                        <a:pt x="0" y="19601"/>
                      </a:moveTo>
                      <a:cubicBezTo>
                        <a:pt x="1379" y="16687"/>
                        <a:pt x="3180" y="13944"/>
                        <a:pt x="4560" y="11201"/>
                      </a:cubicBezTo>
                      <a:cubicBezTo>
                        <a:pt x="5939" y="8458"/>
                        <a:pt x="6959" y="4687"/>
                        <a:pt x="8400" y="2801"/>
                      </a:cubicBezTo>
                      <a:cubicBezTo>
                        <a:pt x="9840" y="915"/>
                        <a:pt x="11640" y="-284"/>
                        <a:pt x="13200" y="58"/>
                      </a:cubicBezTo>
                      <a:cubicBezTo>
                        <a:pt x="14760" y="401"/>
                        <a:pt x="16620" y="1601"/>
                        <a:pt x="17760" y="4344"/>
                      </a:cubicBezTo>
                      <a:cubicBezTo>
                        <a:pt x="18900" y="7087"/>
                        <a:pt x="19500" y="13258"/>
                        <a:pt x="20160" y="16173"/>
                      </a:cubicBezTo>
                      <a:cubicBezTo>
                        <a:pt x="20820" y="19258"/>
                        <a:pt x="21180" y="20116"/>
                        <a:pt x="21600" y="21315"/>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1" name="AutoShape 39"/>
                <p:cNvSpPr>
                  <a:spLocks/>
                </p:cNvSpPr>
                <p:nvPr/>
              </p:nvSpPr>
              <p:spPr bwMode="auto">
                <a:xfrm rot="-1403112">
                  <a:off x="1" y="24"/>
                  <a:ext cx="16" cy="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2742" y="1079"/>
                        <a:pt x="5657" y="2159"/>
                        <a:pt x="9257" y="5760"/>
                      </a:cubicBezTo>
                      <a:cubicBezTo>
                        <a:pt x="12857" y="9359"/>
                        <a:pt x="19542" y="19079"/>
                        <a:pt x="21600" y="21600"/>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2" name="AutoShape 40"/>
                <p:cNvSpPr>
                  <a:spLocks/>
                </p:cNvSpPr>
                <p:nvPr/>
              </p:nvSpPr>
              <p:spPr bwMode="auto">
                <a:xfrm>
                  <a:off x="94" y="20"/>
                  <a:ext cx="24" cy="19"/>
                </a:xfrm>
                <a:custGeom>
                  <a:avLst/>
                  <a:gdLst>
                    <a:gd name="T0" fmla="*/ 0 w 21333"/>
                    <a:gd name="T1" fmla="*/ 0 h 20947"/>
                    <a:gd name="T2" fmla="*/ 0 w 21333"/>
                    <a:gd name="T3" fmla="*/ 0 h 20947"/>
                    <a:gd name="T4" fmla="*/ 0 w 21333"/>
                    <a:gd name="T5" fmla="*/ 0 h 20947"/>
                    <a:gd name="T6" fmla="*/ 0 w 21333"/>
                    <a:gd name="T7" fmla="*/ 0 h 209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3" h="20947">
                      <a:moveTo>
                        <a:pt x="9468" y="666"/>
                      </a:moveTo>
                      <a:cubicBezTo>
                        <a:pt x="11243" y="49"/>
                        <a:pt x="13019" y="-362"/>
                        <a:pt x="14498" y="460"/>
                      </a:cubicBezTo>
                      <a:cubicBezTo>
                        <a:pt x="15978" y="1283"/>
                        <a:pt x="17161" y="3752"/>
                        <a:pt x="18197" y="5192"/>
                      </a:cubicBezTo>
                      <a:cubicBezTo>
                        <a:pt x="19528" y="6838"/>
                        <a:pt x="21600" y="7455"/>
                        <a:pt x="21304" y="9306"/>
                      </a:cubicBezTo>
                      <a:cubicBezTo>
                        <a:pt x="20712" y="10335"/>
                        <a:pt x="18789" y="14655"/>
                        <a:pt x="16273" y="16506"/>
                      </a:cubicBezTo>
                      <a:cubicBezTo>
                        <a:pt x="14794" y="18358"/>
                        <a:pt x="13610" y="20003"/>
                        <a:pt x="12723" y="20620"/>
                      </a:cubicBezTo>
                      <a:cubicBezTo>
                        <a:pt x="11835" y="21238"/>
                        <a:pt x="11687" y="20826"/>
                        <a:pt x="10652" y="20620"/>
                      </a:cubicBezTo>
                      <a:cubicBezTo>
                        <a:pt x="9616" y="20415"/>
                        <a:pt x="7545" y="19592"/>
                        <a:pt x="6213" y="18975"/>
                      </a:cubicBezTo>
                      <a:cubicBezTo>
                        <a:pt x="4882" y="18358"/>
                        <a:pt x="3402" y="17535"/>
                        <a:pt x="2367" y="16712"/>
                      </a:cubicBezTo>
                      <a:cubicBezTo>
                        <a:pt x="1331" y="15889"/>
                        <a:pt x="147" y="15272"/>
                        <a:pt x="0" y="14243"/>
                      </a:cubicBezTo>
                      <a:cubicBezTo>
                        <a:pt x="0" y="13009"/>
                        <a:pt x="739" y="11569"/>
                        <a:pt x="1775" y="9923"/>
                      </a:cubicBezTo>
                      <a:cubicBezTo>
                        <a:pt x="2810" y="8278"/>
                        <a:pt x="4586" y="5603"/>
                        <a:pt x="5917" y="4163"/>
                      </a:cubicBezTo>
                      <a:cubicBezTo>
                        <a:pt x="7249" y="2723"/>
                        <a:pt x="8728" y="1489"/>
                        <a:pt x="9468" y="666"/>
                      </a:cubicBezTo>
                      <a:close/>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3" name="AutoShape 41"/>
                <p:cNvSpPr>
                  <a:spLocks/>
                </p:cNvSpPr>
                <p:nvPr/>
              </p:nvSpPr>
              <p:spPr bwMode="auto">
                <a:xfrm>
                  <a:off x="94" y="9"/>
                  <a:ext cx="7" cy="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21600" y="14896"/>
                      </a:lnTo>
                      <a:lnTo>
                        <a:pt x="20492" y="8937"/>
                      </a:lnTo>
                      <a:lnTo>
                        <a:pt x="11630" y="0"/>
                      </a:lnTo>
                      <a:lnTo>
                        <a:pt x="3876" y="5958"/>
                      </a:lnTo>
                      <a:lnTo>
                        <a:pt x="0" y="21600"/>
                      </a:lnTo>
                      <a:close/>
                    </a:path>
                  </a:pathLst>
                </a:custGeom>
                <a:solidFill>
                  <a:srgbClr val="000066"/>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34" name="AutoShape 42"/>
                <p:cNvSpPr>
                  <a:spLocks/>
                </p:cNvSpPr>
                <p:nvPr/>
              </p:nvSpPr>
              <p:spPr bwMode="auto">
                <a:xfrm>
                  <a:off x="92" y="11"/>
                  <a:ext cx="45" cy="20"/>
                </a:xfrm>
                <a:custGeom>
                  <a:avLst/>
                  <a:gdLst>
                    <a:gd name="T0" fmla="*/ 0 w 21600"/>
                    <a:gd name="T1" fmla="*/ 0 h 21353"/>
                    <a:gd name="T2" fmla="*/ 0 w 21600"/>
                    <a:gd name="T3" fmla="*/ 0 h 21353"/>
                    <a:gd name="T4" fmla="*/ 0 w 21600"/>
                    <a:gd name="T5" fmla="*/ 0 h 21353"/>
                    <a:gd name="T6" fmla="*/ 0 w 21600"/>
                    <a:gd name="T7" fmla="*/ 0 h 213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53">
                      <a:moveTo>
                        <a:pt x="21600" y="7553"/>
                      </a:moveTo>
                      <a:cubicBezTo>
                        <a:pt x="20828" y="6953"/>
                        <a:pt x="18514" y="4753"/>
                        <a:pt x="16971" y="3752"/>
                      </a:cubicBezTo>
                      <a:cubicBezTo>
                        <a:pt x="15351" y="2552"/>
                        <a:pt x="13037" y="552"/>
                        <a:pt x="11957" y="152"/>
                      </a:cubicBezTo>
                      <a:cubicBezTo>
                        <a:pt x="10877" y="-247"/>
                        <a:pt x="11725" y="152"/>
                        <a:pt x="10491" y="1152"/>
                      </a:cubicBezTo>
                      <a:cubicBezTo>
                        <a:pt x="9257" y="2152"/>
                        <a:pt x="6171" y="3352"/>
                        <a:pt x="4628" y="5753"/>
                      </a:cubicBezTo>
                      <a:cubicBezTo>
                        <a:pt x="3085" y="8153"/>
                        <a:pt x="1928" y="13553"/>
                        <a:pt x="1157" y="16153"/>
                      </a:cubicBezTo>
                      <a:cubicBezTo>
                        <a:pt x="385" y="18753"/>
                        <a:pt x="385" y="19953"/>
                        <a:pt x="0" y="21353"/>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5" name="AutoShape 43"/>
                <p:cNvSpPr>
                  <a:spLocks/>
                </p:cNvSpPr>
                <p:nvPr/>
              </p:nvSpPr>
              <p:spPr bwMode="auto">
                <a:xfrm>
                  <a:off x="44" y="18"/>
                  <a:ext cx="14" cy="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35" y="0"/>
                        <a:pt x="0" y="4835"/>
                        <a:pt x="0" y="10799"/>
                      </a:cubicBezTo>
                      <a:lnTo>
                        <a:pt x="0" y="10800"/>
                      </a:lnTo>
                      <a:cubicBezTo>
                        <a:pt x="0" y="16764"/>
                        <a:pt x="4835" y="21600"/>
                        <a:pt x="10799" y="21600"/>
                      </a:cubicBezTo>
                      <a:cubicBezTo>
                        <a:pt x="10799" y="21600"/>
                        <a:pt x="10799" y="21600"/>
                        <a:pt x="10800" y="21600"/>
                      </a:cubicBezTo>
                      <a:cubicBezTo>
                        <a:pt x="16764" y="21600"/>
                        <a:pt x="21600" y="16764"/>
                        <a:pt x="21600" y="10800"/>
                      </a:cubicBezTo>
                      <a:cubicBezTo>
                        <a:pt x="21600" y="4835"/>
                        <a:pt x="16764" y="0"/>
                        <a:pt x="10800" y="0"/>
                      </a:cubicBezTo>
                      <a:close/>
                    </a:path>
                  </a:pathLst>
                </a:custGeom>
                <a:solidFill>
                  <a:srgbClr val="00007A"/>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6" name="AutoShape 44"/>
                <p:cNvSpPr>
                  <a:spLocks/>
                </p:cNvSpPr>
                <p:nvPr/>
              </p:nvSpPr>
              <p:spPr bwMode="auto">
                <a:xfrm>
                  <a:off x="26" y="21"/>
                  <a:ext cx="42" cy="22"/>
                </a:xfrm>
                <a:custGeom>
                  <a:avLst/>
                  <a:gdLst>
                    <a:gd name="T0" fmla="*/ 0 w 21450"/>
                    <a:gd name="T1" fmla="*/ 0 h 21120"/>
                    <a:gd name="T2" fmla="*/ 0 w 21450"/>
                    <a:gd name="T3" fmla="*/ 0 h 21120"/>
                    <a:gd name="T4" fmla="*/ 0 w 21450"/>
                    <a:gd name="T5" fmla="*/ 0 h 21120"/>
                    <a:gd name="T6" fmla="*/ 0 w 21450"/>
                    <a:gd name="T7" fmla="*/ 0 h 21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50" h="21120">
                      <a:moveTo>
                        <a:pt x="13010" y="178"/>
                      </a:moveTo>
                      <a:cubicBezTo>
                        <a:pt x="11258" y="-340"/>
                        <a:pt x="9006" y="351"/>
                        <a:pt x="7422" y="1215"/>
                      </a:cubicBezTo>
                      <a:cubicBezTo>
                        <a:pt x="5837" y="2079"/>
                        <a:pt x="4503" y="3807"/>
                        <a:pt x="3252" y="5016"/>
                      </a:cubicBezTo>
                      <a:lnTo>
                        <a:pt x="0" y="8127"/>
                      </a:lnTo>
                      <a:cubicBezTo>
                        <a:pt x="667" y="9164"/>
                        <a:pt x="2418" y="12792"/>
                        <a:pt x="4753" y="14520"/>
                      </a:cubicBezTo>
                      <a:cubicBezTo>
                        <a:pt x="6254" y="16594"/>
                        <a:pt x="7672" y="18495"/>
                        <a:pt x="8923" y="19704"/>
                      </a:cubicBezTo>
                      <a:cubicBezTo>
                        <a:pt x="10174" y="20741"/>
                        <a:pt x="11175" y="21260"/>
                        <a:pt x="12426" y="21087"/>
                      </a:cubicBezTo>
                      <a:cubicBezTo>
                        <a:pt x="13593" y="21087"/>
                        <a:pt x="14761" y="19877"/>
                        <a:pt x="15928" y="18840"/>
                      </a:cubicBezTo>
                      <a:cubicBezTo>
                        <a:pt x="17013" y="17976"/>
                        <a:pt x="18180" y="16421"/>
                        <a:pt x="19098" y="15730"/>
                      </a:cubicBezTo>
                      <a:cubicBezTo>
                        <a:pt x="20015" y="14866"/>
                        <a:pt x="21349" y="14693"/>
                        <a:pt x="21433" y="13829"/>
                      </a:cubicBezTo>
                      <a:cubicBezTo>
                        <a:pt x="21600" y="12792"/>
                        <a:pt x="20515" y="11410"/>
                        <a:pt x="19848" y="10028"/>
                      </a:cubicBezTo>
                      <a:cubicBezTo>
                        <a:pt x="19264" y="8645"/>
                        <a:pt x="18847" y="6744"/>
                        <a:pt x="17680" y="5016"/>
                      </a:cubicBezTo>
                      <a:cubicBezTo>
                        <a:pt x="16596" y="3461"/>
                        <a:pt x="14677" y="1215"/>
                        <a:pt x="13010" y="178"/>
                      </a:cubicBezTo>
                      <a:close/>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7" name="AutoShape 45"/>
                <p:cNvSpPr>
                  <a:spLocks/>
                </p:cNvSpPr>
                <p:nvPr/>
              </p:nvSpPr>
              <p:spPr bwMode="auto">
                <a:xfrm>
                  <a:off x="22" y="15"/>
                  <a:ext cx="47" cy="19"/>
                </a:xfrm>
                <a:custGeom>
                  <a:avLst/>
                  <a:gdLst>
                    <a:gd name="T0" fmla="*/ 0 w 21600"/>
                    <a:gd name="T1" fmla="*/ 0 h 21250"/>
                    <a:gd name="T2" fmla="*/ 0 w 21600"/>
                    <a:gd name="T3" fmla="*/ 0 h 21250"/>
                    <a:gd name="T4" fmla="*/ 0 w 21600"/>
                    <a:gd name="T5" fmla="*/ 0 h 21250"/>
                    <a:gd name="T6" fmla="*/ 0 w 21600"/>
                    <a:gd name="T7" fmla="*/ 0 h 21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50">
                      <a:moveTo>
                        <a:pt x="0" y="15955"/>
                      </a:moveTo>
                      <a:cubicBezTo>
                        <a:pt x="750" y="14897"/>
                        <a:pt x="3224" y="12144"/>
                        <a:pt x="4725" y="10026"/>
                      </a:cubicBezTo>
                      <a:cubicBezTo>
                        <a:pt x="6224" y="7908"/>
                        <a:pt x="7649" y="4520"/>
                        <a:pt x="9150" y="2826"/>
                      </a:cubicBezTo>
                      <a:cubicBezTo>
                        <a:pt x="10649" y="1132"/>
                        <a:pt x="12225" y="-350"/>
                        <a:pt x="13650" y="73"/>
                      </a:cubicBezTo>
                      <a:cubicBezTo>
                        <a:pt x="15149" y="285"/>
                        <a:pt x="16875" y="1555"/>
                        <a:pt x="18000" y="4308"/>
                      </a:cubicBezTo>
                      <a:cubicBezTo>
                        <a:pt x="19050" y="7061"/>
                        <a:pt x="19650" y="13202"/>
                        <a:pt x="20250" y="16167"/>
                      </a:cubicBezTo>
                      <a:cubicBezTo>
                        <a:pt x="20849" y="19132"/>
                        <a:pt x="21225" y="19979"/>
                        <a:pt x="21600" y="21250"/>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8" name="AutoShape 46"/>
                <p:cNvSpPr>
                  <a:spLocks/>
                </p:cNvSpPr>
                <p:nvPr/>
              </p:nvSpPr>
              <p:spPr bwMode="auto">
                <a:xfrm>
                  <a:off x="45" y="17"/>
                  <a:ext cx="12" cy="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960"/>
                      </a:moveTo>
                      <a:lnTo>
                        <a:pt x="9078" y="13680"/>
                      </a:lnTo>
                      <a:lnTo>
                        <a:pt x="15652" y="13680"/>
                      </a:lnTo>
                      <a:lnTo>
                        <a:pt x="21600" y="21600"/>
                      </a:lnTo>
                      <a:lnTo>
                        <a:pt x="19408" y="8640"/>
                      </a:lnTo>
                      <a:lnTo>
                        <a:pt x="11895" y="0"/>
                      </a:lnTo>
                      <a:lnTo>
                        <a:pt x="3756" y="2879"/>
                      </a:lnTo>
                      <a:lnTo>
                        <a:pt x="0" y="12960"/>
                      </a:lnTo>
                      <a:close/>
                    </a:path>
                  </a:pathLst>
                </a:custGeom>
                <a:solidFill>
                  <a:srgbClr val="000066"/>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9" name="AutoShape 47"/>
                <p:cNvSpPr>
                  <a:spLocks/>
                </p:cNvSpPr>
                <p:nvPr/>
              </p:nvSpPr>
              <p:spPr bwMode="auto">
                <a:xfrm>
                  <a:off x="14" y="0"/>
                  <a:ext cx="58" cy="17"/>
                </a:xfrm>
                <a:custGeom>
                  <a:avLst/>
                  <a:gdLst>
                    <a:gd name="T0" fmla="*/ 0 w 21600"/>
                    <a:gd name="T1" fmla="*/ 0 h 21316"/>
                    <a:gd name="T2" fmla="*/ 0 w 21600"/>
                    <a:gd name="T3" fmla="*/ 0 h 21316"/>
                    <a:gd name="T4" fmla="*/ 0 w 21600"/>
                    <a:gd name="T5" fmla="*/ 0 h 21316"/>
                    <a:gd name="T6" fmla="*/ 0 w 21600"/>
                    <a:gd name="T7" fmla="*/ 0 h 21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16">
                      <a:moveTo>
                        <a:pt x="0" y="19601"/>
                      </a:moveTo>
                      <a:cubicBezTo>
                        <a:pt x="1379" y="16687"/>
                        <a:pt x="3179" y="13944"/>
                        <a:pt x="4559" y="11201"/>
                      </a:cubicBezTo>
                      <a:cubicBezTo>
                        <a:pt x="5940" y="8458"/>
                        <a:pt x="6959" y="4687"/>
                        <a:pt x="8400" y="2801"/>
                      </a:cubicBezTo>
                      <a:cubicBezTo>
                        <a:pt x="9840" y="915"/>
                        <a:pt x="11640" y="-284"/>
                        <a:pt x="13199" y="58"/>
                      </a:cubicBezTo>
                      <a:cubicBezTo>
                        <a:pt x="14759" y="401"/>
                        <a:pt x="16620" y="1601"/>
                        <a:pt x="17760" y="4344"/>
                      </a:cubicBezTo>
                      <a:cubicBezTo>
                        <a:pt x="18900" y="7087"/>
                        <a:pt x="19500" y="13258"/>
                        <a:pt x="20160" y="16173"/>
                      </a:cubicBezTo>
                      <a:cubicBezTo>
                        <a:pt x="20820" y="19258"/>
                        <a:pt x="21180" y="20116"/>
                        <a:pt x="21600" y="21315"/>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grpSp>
          <p:sp>
            <p:nvSpPr>
              <p:cNvPr id="33815" name="AutoShape 48"/>
              <p:cNvSpPr>
                <a:spLocks/>
              </p:cNvSpPr>
              <p:nvPr/>
            </p:nvSpPr>
            <p:spPr bwMode="auto">
              <a:xfrm>
                <a:off x="269" y="85"/>
                <a:ext cx="33" cy="7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449"/>
                    </a:moveTo>
                    <a:lnTo>
                      <a:pt x="3298" y="21600"/>
                    </a:lnTo>
                    <a:lnTo>
                      <a:pt x="21600" y="21600"/>
                    </a:lnTo>
                    <a:lnTo>
                      <a:pt x="20748" y="0"/>
                    </a:lnTo>
                    <a:lnTo>
                      <a:pt x="0" y="5449"/>
                    </a:lnTo>
                    <a:close/>
                  </a:path>
                </a:pathLst>
              </a:custGeom>
              <a:solidFill>
                <a:srgbClr val="000066"/>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6" name="AutoShape 49"/>
              <p:cNvSpPr>
                <a:spLocks/>
              </p:cNvSpPr>
              <p:nvPr/>
            </p:nvSpPr>
            <p:spPr bwMode="auto">
              <a:xfrm>
                <a:off x="217" y="148"/>
                <a:ext cx="5" cy="12"/>
              </a:xfrm>
              <a:custGeom>
                <a:avLst/>
                <a:gdLst>
                  <a:gd name="T0" fmla="*/ 0 w 20066"/>
                  <a:gd name="T1" fmla="*/ 0 h 21600"/>
                  <a:gd name="T2" fmla="*/ 0 w 20066"/>
                  <a:gd name="T3" fmla="*/ 0 h 21600"/>
                  <a:gd name="T4" fmla="*/ 0 w 20066"/>
                  <a:gd name="T5" fmla="*/ 0 h 21600"/>
                  <a:gd name="T6" fmla="*/ 0 w 20066"/>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66" h="21600">
                    <a:moveTo>
                      <a:pt x="1058" y="0"/>
                    </a:moveTo>
                    <a:cubicBezTo>
                      <a:pt x="2786" y="0"/>
                      <a:pt x="20066" y="6331"/>
                      <a:pt x="20066" y="10055"/>
                    </a:cubicBezTo>
                    <a:cubicBezTo>
                      <a:pt x="20066" y="13779"/>
                      <a:pt x="1922" y="21600"/>
                      <a:pt x="194" y="21600"/>
                    </a:cubicBezTo>
                    <a:cubicBezTo>
                      <a:pt x="-1534" y="21600"/>
                      <a:pt x="8834" y="13779"/>
                      <a:pt x="8834" y="10055"/>
                    </a:cubicBezTo>
                    <a:cubicBezTo>
                      <a:pt x="8834" y="6331"/>
                      <a:pt x="-1534" y="0"/>
                      <a:pt x="1058" y="0"/>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7" name="AutoShape 50"/>
              <p:cNvSpPr>
                <a:spLocks/>
              </p:cNvSpPr>
              <p:nvPr/>
            </p:nvSpPr>
            <p:spPr bwMode="auto">
              <a:xfrm>
                <a:off x="269" y="148"/>
                <a:ext cx="3"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8" name="AutoShape 51"/>
              <p:cNvSpPr>
                <a:spLocks/>
              </p:cNvSpPr>
              <p:nvPr/>
            </p:nvSpPr>
            <p:spPr bwMode="auto">
              <a:xfrm rot="-1013331">
                <a:off x="423" y="155"/>
                <a:ext cx="9" cy="9"/>
              </a:xfrm>
              <a:custGeom>
                <a:avLst/>
                <a:gdLst>
                  <a:gd name="T0" fmla="*/ 0 w 21600"/>
                  <a:gd name="T1" fmla="*/ 0 h 20018"/>
                  <a:gd name="T2" fmla="*/ 0 w 21600"/>
                  <a:gd name="T3" fmla="*/ 0 h 20018"/>
                  <a:gd name="T4" fmla="*/ 0 w 21600"/>
                  <a:gd name="T5" fmla="*/ 0 h 20018"/>
                  <a:gd name="T6" fmla="*/ 0 w 21600"/>
                  <a:gd name="T7" fmla="*/ 0 h 200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018">
                    <a:moveTo>
                      <a:pt x="0" y="3818"/>
                    </a:moveTo>
                    <a:cubicBezTo>
                      <a:pt x="4559" y="1118"/>
                      <a:pt x="9359" y="-1582"/>
                      <a:pt x="12960" y="1118"/>
                    </a:cubicBezTo>
                    <a:cubicBezTo>
                      <a:pt x="16560" y="3818"/>
                      <a:pt x="20159" y="17318"/>
                      <a:pt x="21600" y="20018"/>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9" name="AutoShape 52"/>
              <p:cNvSpPr>
                <a:spLocks/>
              </p:cNvSpPr>
              <p:nvPr/>
            </p:nvSpPr>
            <p:spPr bwMode="auto">
              <a:xfrm rot="858117">
                <a:off x="419" y="164"/>
                <a:ext cx="5" cy="1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29" y="0"/>
                    </a:moveTo>
                    <a:cubicBezTo>
                      <a:pt x="8731" y="0"/>
                      <a:pt x="5514" y="960"/>
                      <a:pt x="3676" y="2879"/>
                    </a:cubicBezTo>
                    <a:cubicBezTo>
                      <a:pt x="1838" y="4799"/>
                      <a:pt x="0" y="8640"/>
                      <a:pt x="0" y="11040"/>
                    </a:cubicBezTo>
                    <a:cubicBezTo>
                      <a:pt x="0" y="13439"/>
                      <a:pt x="1838" y="16320"/>
                      <a:pt x="3676" y="18240"/>
                    </a:cubicBezTo>
                    <a:cubicBezTo>
                      <a:pt x="5514" y="20160"/>
                      <a:pt x="8731" y="21600"/>
                      <a:pt x="11029" y="21600"/>
                    </a:cubicBezTo>
                    <a:lnTo>
                      <a:pt x="18842" y="18720"/>
                    </a:lnTo>
                    <a:cubicBezTo>
                      <a:pt x="20680" y="16800"/>
                      <a:pt x="21600" y="13439"/>
                      <a:pt x="21600" y="11040"/>
                    </a:cubicBezTo>
                    <a:cubicBezTo>
                      <a:pt x="21600" y="8640"/>
                      <a:pt x="19761" y="4799"/>
                      <a:pt x="17923" y="2879"/>
                    </a:cubicBezTo>
                    <a:cubicBezTo>
                      <a:pt x="16085" y="960"/>
                      <a:pt x="12408" y="479"/>
                      <a:pt x="11029" y="0"/>
                    </a:cubicBezTo>
                    <a:close/>
                  </a:path>
                </a:pathLst>
              </a:custGeom>
              <a:solidFill>
                <a:srgbClr val="3366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20" name="AutoShape 53"/>
              <p:cNvSpPr>
                <a:spLocks/>
              </p:cNvSpPr>
              <p:nvPr/>
            </p:nvSpPr>
            <p:spPr bwMode="auto">
              <a:xfrm>
                <a:off x="419" y="164"/>
                <a:ext cx="8" cy="11"/>
              </a:xfrm>
              <a:custGeom>
                <a:avLst/>
                <a:gdLst>
                  <a:gd name="T0" fmla="*/ 0 w 20859"/>
                  <a:gd name="T1" fmla="*/ 0 h 19076"/>
                  <a:gd name="T2" fmla="*/ 0 w 20859"/>
                  <a:gd name="T3" fmla="*/ 0 h 19076"/>
                  <a:gd name="T4" fmla="*/ 0 w 20859"/>
                  <a:gd name="T5" fmla="*/ 0 h 19076"/>
                  <a:gd name="T6" fmla="*/ 0 w 20859"/>
                  <a:gd name="T7" fmla="*/ 0 h 190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 h="19076">
                    <a:moveTo>
                      <a:pt x="6365" y="285"/>
                    </a:moveTo>
                    <a:cubicBezTo>
                      <a:pt x="4444" y="285"/>
                      <a:pt x="604" y="-1004"/>
                      <a:pt x="124" y="1897"/>
                    </a:cubicBezTo>
                    <a:cubicBezTo>
                      <a:pt x="-355" y="4798"/>
                      <a:pt x="604" y="15437"/>
                      <a:pt x="2045" y="18016"/>
                    </a:cubicBezTo>
                    <a:cubicBezTo>
                      <a:pt x="3485" y="20596"/>
                      <a:pt x="6365" y="17694"/>
                      <a:pt x="8285" y="17372"/>
                    </a:cubicBezTo>
                    <a:cubicBezTo>
                      <a:pt x="10205" y="17049"/>
                      <a:pt x="11165" y="16082"/>
                      <a:pt x="13085" y="15437"/>
                    </a:cubicBezTo>
                    <a:cubicBezTo>
                      <a:pt x="14525" y="14470"/>
                      <a:pt x="16445" y="13181"/>
                      <a:pt x="17405" y="12536"/>
                    </a:cubicBezTo>
                    <a:cubicBezTo>
                      <a:pt x="18364" y="11891"/>
                      <a:pt x="20285" y="11891"/>
                      <a:pt x="20765" y="10924"/>
                    </a:cubicBezTo>
                    <a:cubicBezTo>
                      <a:pt x="21245" y="10601"/>
                      <a:pt x="19805" y="9634"/>
                      <a:pt x="18364" y="8345"/>
                    </a:cubicBezTo>
                    <a:cubicBezTo>
                      <a:pt x="16925" y="7055"/>
                      <a:pt x="14045" y="3831"/>
                      <a:pt x="12125" y="2542"/>
                    </a:cubicBezTo>
                    <a:cubicBezTo>
                      <a:pt x="10205" y="1252"/>
                      <a:pt x="7325" y="607"/>
                      <a:pt x="6365" y="285"/>
                    </a:cubicBezTo>
                    <a:close/>
                  </a:path>
                </a:pathLst>
              </a:custGeom>
              <a:solidFill>
                <a:srgbClr val="000000">
                  <a:alpha val="0"/>
                </a:srgbClr>
              </a:solidFill>
              <a:ln w="9031">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21" name="AutoShape 54"/>
              <p:cNvSpPr>
                <a:spLocks/>
              </p:cNvSpPr>
              <p:nvPr/>
            </p:nvSpPr>
            <p:spPr bwMode="auto">
              <a:xfrm rot="1154892" flipH="1">
                <a:off x="433" y="167"/>
                <a:ext cx="15" cy="11"/>
              </a:xfrm>
              <a:custGeom>
                <a:avLst/>
                <a:gdLst>
                  <a:gd name="T0" fmla="*/ 0 w 21295"/>
                  <a:gd name="T1" fmla="*/ 0 h 21132"/>
                  <a:gd name="T2" fmla="*/ 0 w 21295"/>
                  <a:gd name="T3" fmla="*/ 0 h 21132"/>
                  <a:gd name="T4" fmla="*/ 0 w 21295"/>
                  <a:gd name="T5" fmla="*/ 0 h 21132"/>
                  <a:gd name="T6" fmla="*/ 0 w 21295"/>
                  <a:gd name="T7" fmla="*/ 0 h 21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95" h="21132">
                    <a:moveTo>
                      <a:pt x="12881" y="215"/>
                    </a:moveTo>
                    <a:cubicBezTo>
                      <a:pt x="11174" y="-368"/>
                      <a:pt x="8941" y="332"/>
                      <a:pt x="7366" y="1149"/>
                    </a:cubicBezTo>
                    <a:cubicBezTo>
                      <a:pt x="5790" y="1967"/>
                      <a:pt x="4477" y="3835"/>
                      <a:pt x="3229" y="5002"/>
                    </a:cubicBezTo>
                    <a:cubicBezTo>
                      <a:pt x="1982" y="6170"/>
                      <a:pt x="-184" y="6520"/>
                      <a:pt x="12" y="8038"/>
                    </a:cubicBezTo>
                    <a:cubicBezTo>
                      <a:pt x="603" y="9206"/>
                      <a:pt x="2376" y="12825"/>
                      <a:pt x="4740" y="14576"/>
                    </a:cubicBezTo>
                    <a:cubicBezTo>
                      <a:pt x="6184" y="16561"/>
                      <a:pt x="7563" y="18429"/>
                      <a:pt x="8810" y="19597"/>
                    </a:cubicBezTo>
                    <a:cubicBezTo>
                      <a:pt x="10057" y="20764"/>
                      <a:pt x="11108" y="21232"/>
                      <a:pt x="12290" y="21115"/>
                    </a:cubicBezTo>
                    <a:cubicBezTo>
                      <a:pt x="13471" y="20998"/>
                      <a:pt x="14653" y="19830"/>
                      <a:pt x="15769" y="18896"/>
                    </a:cubicBezTo>
                    <a:cubicBezTo>
                      <a:pt x="16885" y="17962"/>
                      <a:pt x="18002" y="16444"/>
                      <a:pt x="18921" y="15627"/>
                    </a:cubicBezTo>
                    <a:cubicBezTo>
                      <a:pt x="19840" y="14810"/>
                      <a:pt x="21153" y="14693"/>
                      <a:pt x="21284" y="13759"/>
                    </a:cubicBezTo>
                    <a:cubicBezTo>
                      <a:pt x="21416" y="12825"/>
                      <a:pt x="20299" y="11424"/>
                      <a:pt x="19709" y="10023"/>
                    </a:cubicBezTo>
                    <a:cubicBezTo>
                      <a:pt x="19118" y="8622"/>
                      <a:pt x="18658" y="6637"/>
                      <a:pt x="17542" y="5002"/>
                    </a:cubicBezTo>
                    <a:cubicBezTo>
                      <a:pt x="16426" y="3368"/>
                      <a:pt x="14522" y="1149"/>
                      <a:pt x="12881" y="215"/>
                    </a:cubicBezTo>
                    <a:close/>
                  </a:path>
                </a:pathLst>
              </a:custGeom>
              <a:solidFill>
                <a:srgbClr val="000000">
                  <a:alpha val="0"/>
                </a:srgbClr>
              </a:solidFill>
              <a:ln w="9031">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2" name="AutoShape 55"/>
              <p:cNvSpPr>
                <a:spLocks/>
              </p:cNvSpPr>
              <p:nvPr/>
            </p:nvSpPr>
            <p:spPr bwMode="auto">
              <a:xfrm rot="849010">
                <a:off x="437" y="167"/>
                <a:ext cx="6" cy="1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29" y="0"/>
                    </a:moveTo>
                    <a:cubicBezTo>
                      <a:pt x="8731" y="0"/>
                      <a:pt x="5514" y="960"/>
                      <a:pt x="3676" y="2880"/>
                    </a:cubicBezTo>
                    <a:cubicBezTo>
                      <a:pt x="1838" y="4800"/>
                      <a:pt x="0" y="8640"/>
                      <a:pt x="0" y="11040"/>
                    </a:cubicBezTo>
                    <a:cubicBezTo>
                      <a:pt x="0" y="13440"/>
                      <a:pt x="1838" y="16320"/>
                      <a:pt x="3676" y="18239"/>
                    </a:cubicBezTo>
                    <a:cubicBezTo>
                      <a:pt x="5514" y="20160"/>
                      <a:pt x="8731" y="21600"/>
                      <a:pt x="11029" y="21600"/>
                    </a:cubicBezTo>
                    <a:lnTo>
                      <a:pt x="18842" y="18720"/>
                    </a:lnTo>
                    <a:cubicBezTo>
                      <a:pt x="20680" y="16800"/>
                      <a:pt x="21600" y="13440"/>
                      <a:pt x="21600" y="11040"/>
                    </a:cubicBezTo>
                    <a:cubicBezTo>
                      <a:pt x="21600" y="8640"/>
                      <a:pt x="19761" y="4800"/>
                      <a:pt x="17923" y="2880"/>
                    </a:cubicBezTo>
                    <a:cubicBezTo>
                      <a:pt x="16085" y="960"/>
                      <a:pt x="12408" y="480"/>
                      <a:pt x="11029" y="0"/>
                    </a:cubicBezTo>
                    <a:close/>
                  </a:path>
                </a:pathLst>
              </a:custGeom>
              <a:solidFill>
                <a:srgbClr val="3366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3" name="AutoShape 56"/>
              <p:cNvSpPr>
                <a:spLocks/>
              </p:cNvSpPr>
              <p:nvPr/>
            </p:nvSpPr>
            <p:spPr bwMode="auto">
              <a:xfrm>
                <a:off x="438" y="159"/>
                <a:ext cx="15" cy="9"/>
              </a:xfrm>
              <a:custGeom>
                <a:avLst/>
                <a:gdLst>
                  <a:gd name="T0" fmla="*/ 0 w 21600"/>
                  <a:gd name="T1" fmla="*/ 0 h 20018"/>
                  <a:gd name="T2" fmla="*/ 0 w 21600"/>
                  <a:gd name="T3" fmla="*/ 0 h 20018"/>
                  <a:gd name="T4" fmla="*/ 0 w 21600"/>
                  <a:gd name="T5" fmla="*/ 0 h 20018"/>
                  <a:gd name="T6" fmla="*/ 0 w 21600"/>
                  <a:gd name="T7" fmla="*/ 0 h 200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018">
                    <a:moveTo>
                      <a:pt x="0" y="3818"/>
                    </a:moveTo>
                    <a:cubicBezTo>
                      <a:pt x="4560" y="1118"/>
                      <a:pt x="9359" y="-1582"/>
                      <a:pt x="12960" y="1118"/>
                    </a:cubicBezTo>
                    <a:cubicBezTo>
                      <a:pt x="16560" y="3818"/>
                      <a:pt x="20160" y="17318"/>
                      <a:pt x="21600" y="20017"/>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4" name="AutoShape 57"/>
              <p:cNvSpPr>
                <a:spLocks/>
              </p:cNvSpPr>
              <p:nvPr/>
            </p:nvSpPr>
            <p:spPr bwMode="auto">
              <a:xfrm rot="637158">
                <a:off x="438" y="169"/>
                <a:ext cx="2"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5" name="AutoShape 58"/>
              <p:cNvSpPr>
                <a:spLocks/>
              </p:cNvSpPr>
              <p:nvPr/>
            </p:nvSpPr>
            <p:spPr bwMode="auto">
              <a:xfrm rot="1357185">
                <a:off x="420" y="167"/>
                <a:ext cx="3"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6" name="AutoShape 59"/>
              <p:cNvSpPr>
                <a:spLocks/>
              </p:cNvSpPr>
              <p:nvPr/>
            </p:nvSpPr>
            <p:spPr bwMode="auto">
              <a:xfrm>
                <a:off x="419" y="127"/>
                <a:ext cx="96" cy="240"/>
              </a:xfrm>
              <a:custGeom>
                <a:avLst/>
                <a:gdLst>
                  <a:gd name="T0" fmla="*/ 0 w 21023"/>
                  <a:gd name="T1" fmla="*/ 0 h 21485"/>
                  <a:gd name="T2" fmla="*/ 0 w 21023"/>
                  <a:gd name="T3" fmla="*/ 0 h 21485"/>
                  <a:gd name="T4" fmla="*/ 0 w 21023"/>
                  <a:gd name="T5" fmla="*/ 0 h 21485"/>
                  <a:gd name="T6" fmla="*/ 0 w 21023"/>
                  <a:gd name="T7" fmla="*/ 0 h 214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3" h="21485">
                    <a:moveTo>
                      <a:pt x="12132" y="8818"/>
                    </a:moveTo>
                    <a:cubicBezTo>
                      <a:pt x="11182" y="9424"/>
                      <a:pt x="10267" y="10030"/>
                      <a:pt x="8473" y="10094"/>
                    </a:cubicBezTo>
                    <a:cubicBezTo>
                      <a:pt x="6679" y="10158"/>
                      <a:pt x="2844" y="9967"/>
                      <a:pt x="1437" y="9201"/>
                    </a:cubicBezTo>
                    <a:cubicBezTo>
                      <a:pt x="30" y="8435"/>
                      <a:pt x="-75" y="6776"/>
                      <a:pt x="30" y="5500"/>
                    </a:cubicBezTo>
                    <a:cubicBezTo>
                      <a:pt x="136" y="4224"/>
                      <a:pt x="628" y="2437"/>
                      <a:pt x="2000" y="1544"/>
                    </a:cubicBezTo>
                    <a:cubicBezTo>
                      <a:pt x="3372" y="650"/>
                      <a:pt x="5694" y="331"/>
                      <a:pt x="8192" y="140"/>
                    </a:cubicBezTo>
                    <a:cubicBezTo>
                      <a:pt x="10689" y="-52"/>
                      <a:pt x="14805" y="-115"/>
                      <a:pt x="16916" y="395"/>
                    </a:cubicBezTo>
                    <a:cubicBezTo>
                      <a:pt x="19027" y="905"/>
                      <a:pt x="20610" y="1990"/>
                      <a:pt x="20856" y="3203"/>
                    </a:cubicBezTo>
                    <a:cubicBezTo>
                      <a:pt x="21102" y="4415"/>
                      <a:pt x="21525" y="4654"/>
                      <a:pt x="18323" y="7701"/>
                    </a:cubicBezTo>
                    <a:cubicBezTo>
                      <a:pt x="15122" y="10748"/>
                      <a:pt x="4427" y="19187"/>
                      <a:pt x="1648" y="21485"/>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15396" name="Rectangle 60"/>
              <p:cNvSpPr>
                <a:spLocks/>
              </p:cNvSpPr>
              <p:nvPr/>
            </p:nvSpPr>
            <p:spPr bwMode="auto">
              <a:xfrm rot="666841">
                <a:off x="410" y="158"/>
                <a:ext cx="11" cy="22"/>
              </a:xfrm>
              <a:prstGeom prst="rect">
                <a:avLst/>
              </a:prstGeom>
              <a:solidFill>
                <a:srgbClr val="000066"/>
              </a:solidFill>
              <a:ln w="451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5397" name="AutoShape 61"/>
              <p:cNvSpPr>
                <a:spLocks/>
              </p:cNvSpPr>
              <p:nvPr/>
            </p:nvSpPr>
            <p:spPr bwMode="auto">
              <a:xfrm rot="11086368" flipH="1">
                <a:off x="286" y="145"/>
                <a:ext cx="123" cy="19"/>
              </a:xfrm>
              <a:prstGeom prst="rightArrow">
                <a:avLst>
                  <a:gd name="adj1" fmla="val 50444"/>
                  <a:gd name="adj2" fmla="val 65126"/>
                </a:avLst>
              </a:prstGeom>
              <a:gradFill rotWithShape="0">
                <a:gsLst>
                  <a:gs pos="0">
                    <a:srgbClr val="3366FF"/>
                  </a:gs>
                  <a:gs pos="100000">
                    <a:srgbClr val="66CCFF"/>
                  </a:gs>
                </a:gsLst>
                <a:lin ang="5400000"/>
              </a:gradFill>
              <a:ln w="18062">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grpSp>
      </p:grpSp>
      <p:sp>
        <p:nvSpPr>
          <p:cNvPr id="16388" name="TextBox 1"/>
          <p:cNvSpPr txBox="1">
            <a:spLocks noChangeArrowheads="1"/>
          </p:cNvSpPr>
          <p:nvPr/>
        </p:nvSpPr>
        <p:spPr bwMode="auto">
          <a:xfrm>
            <a:off x="146980" y="338575"/>
            <a:ext cx="899702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altLang="x-none" sz="4400" b="1" dirty="0">
                <a:solidFill>
                  <a:srgbClr val="0070C0"/>
                </a:solidFill>
              </a:rPr>
              <a:t>Brains Develop </a:t>
            </a:r>
            <a:r>
              <a:rPr lang="en-US" altLang="x-none" sz="4400" b="1" dirty="0" smtClean="0">
                <a:solidFill>
                  <a:srgbClr val="0070C0"/>
                </a:solidFill>
              </a:rPr>
              <a:t>in </a:t>
            </a:r>
            <a:r>
              <a:rPr lang="en-US" altLang="x-none" sz="4400" b="1" dirty="0">
                <a:solidFill>
                  <a:srgbClr val="0070C0"/>
                </a:solidFill>
              </a:rPr>
              <a:t>a</a:t>
            </a:r>
            <a:r>
              <a:rPr lang="en-US" altLang="x-none" sz="4400" b="1" dirty="0" smtClean="0">
                <a:solidFill>
                  <a:srgbClr val="0070C0"/>
                </a:solidFill>
              </a:rPr>
              <a:t>nd </a:t>
            </a:r>
            <a:r>
              <a:rPr lang="en-US" altLang="x-none" sz="4400" b="1" dirty="0">
                <a:solidFill>
                  <a:srgbClr val="0070C0"/>
                </a:solidFill>
              </a:rPr>
              <a:t>w</a:t>
            </a:r>
            <a:r>
              <a:rPr lang="en-US" altLang="x-none" sz="4400" b="1" dirty="0" smtClean="0">
                <a:solidFill>
                  <a:srgbClr val="0070C0"/>
                </a:solidFill>
              </a:rPr>
              <a:t>ith </a:t>
            </a:r>
            <a:r>
              <a:rPr lang="en-US" altLang="x-none" sz="4400" b="1" dirty="0">
                <a:solidFill>
                  <a:srgbClr val="0070C0"/>
                </a:solidFill>
              </a:rPr>
              <a:t>Interactions</a:t>
            </a:r>
            <a:endParaRPr lang="en-AU" altLang="x-none" sz="4400" b="1" dirty="0">
              <a:solidFill>
                <a:srgbClr val="0070C0"/>
              </a:solidFill>
            </a:endParaRPr>
          </a:p>
        </p:txBody>
      </p:sp>
      <p:sp>
        <p:nvSpPr>
          <p:cNvPr id="55" name="TextBox 54"/>
          <p:cNvSpPr txBox="1">
            <a:spLocks noChangeArrowheads="1"/>
          </p:cNvSpPr>
          <p:nvPr/>
        </p:nvSpPr>
        <p:spPr bwMode="auto">
          <a:xfrm>
            <a:off x="528159" y="5696367"/>
            <a:ext cx="483154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altLang="x-none" sz="1350" dirty="0" smtClean="0"/>
              <a:t>Image from </a:t>
            </a:r>
            <a:r>
              <a:rPr lang="en-US" altLang="x-none" sz="1350" dirty="0" err="1"/>
              <a:t>Dr</a:t>
            </a:r>
            <a:r>
              <a:rPr lang="en-US" altLang="x-none" sz="1350" dirty="0"/>
              <a:t> Bruce Perry </a:t>
            </a:r>
            <a:r>
              <a:rPr lang="en-US" altLang="x-none" sz="1350" dirty="0">
                <a:hlinkClick r:id="rId2"/>
              </a:rPr>
              <a:t>http://childtrauma.org</a:t>
            </a:r>
            <a:r>
              <a:rPr lang="en-US" altLang="x-none" sz="1350" dirty="0"/>
              <a:t> </a:t>
            </a:r>
          </a:p>
        </p:txBody>
      </p:sp>
      <p:sp>
        <p:nvSpPr>
          <p:cNvPr id="2" name="Slide Number Placeholder 1"/>
          <p:cNvSpPr>
            <a:spLocks noGrp="1"/>
          </p:cNvSpPr>
          <p:nvPr>
            <p:ph type="sldNum" sz="quarter" idx="12"/>
          </p:nvPr>
        </p:nvSpPr>
        <p:spPr/>
        <p:txBody>
          <a:bodyPr/>
          <a:lstStyle/>
          <a:p>
            <a:pPr>
              <a:defRPr/>
            </a:pPr>
            <a:fld id="{D6D61626-E2AA-3E4A-B858-8640FB537999}" type="slidenum">
              <a:rPr lang="en-AU" altLang="x-none" smtClean="0"/>
              <a:pPr>
                <a:defRPr/>
              </a:pPr>
              <a:t>12</a:t>
            </a:fld>
            <a:endParaRPr lang="en-AU" altLang="x-none"/>
          </a:p>
        </p:txBody>
      </p:sp>
      <p:pic>
        <p:nvPicPr>
          <p:cNvPr id="3" name="Picture 2"/>
          <p:cNvPicPr>
            <a:picLocks noChangeAspect="1"/>
          </p:cNvPicPr>
          <p:nvPr/>
        </p:nvPicPr>
        <p:blipFill>
          <a:blip r:embed="rId3"/>
          <a:stretch>
            <a:fillRect/>
          </a:stretch>
        </p:blipFill>
        <p:spPr>
          <a:xfrm>
            <a:off x="5490782" y="1854356"/>
            <a:ext cx="3233240" cy="3992052"/>
          </a:xfrm>
          <a:prstGeom prst="rect">
            <a:avLst/>
          </a:prstGeom>
        </p:spPr>
      </p:pic>
    </p:spTree>
    <p:extLst>
      <p:ext uri="{BB962C8B-B14F-4D97-AF65-F5344CB8AC3E}">
        <p14:creationId xmlns:p14="http://schemas.microsoft.com/office/powerpoint/2010/main" val="885991175"/>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506BA9F7-C778-314C-8191-C0DA57524364}" type="slidenum">
              <a:rPr lang="en-AU" altLang="x-none" smtClean="0"/>
              <a:pPr>
                <a:defRPr/>
              </a:pPr>
              <a:t>13</a:t>
            </a:fld>
            <a:endParaRPr lang="en-AU" altLang="x-none"/>
          </a:p>
        </p:txBody>
      </p:sp>
      <p:sp>
        <p:nvSpPr>
          <p:cNvPr id="17409" name="Title 1"/>
          <p:cNvSpPr>
            <a:spLocks noGrp="1"/>
          </p:cNvSpPr>
          <p:nvPr>
            <p:ph type="title" idx="4294967295"/>
          </p:nvPr>
        </p:nvSpPr>
        <p:spPr>
          <a:xfrm>
            <a:off x="535259" y="405380"/>
            <a:ext cx="8073482" cy="857250"/>
          </a:xfrm>
        </p:spPr>
        <p:txBody>
          <a:bodyPr>
            <a:noAutofit/>
          </a:bodyPr>
          <a:lstStyle/>
          <a:p>
            <a:pPr eaLnBrk="1" hangingPunct="1">
              <a:defRPr/>
            </a:pPr>
            <a:r>
              <a:rPr lang="en-AU" altLang="x-none" sz="4400" b="1" dirty="0">
                <a:latin typeface="Arial" charset="0"/>
              </a:rPr>
              <a:t>Developing </a:t>
            </a:r>
            <a:r>
              <a:rPr lang="en-AU" altLang="x-none" sz="4400" b="1" dirty="0" smtClean="0">
                <a:latin typeface="Arial" charset="0"/>
              </a:rPr>
              <a:t>Brain - bottom up</a:t>
            </a:r>
            <a:endParaRPr lang="en-AU" altLang="x-none" sz="4400" b="1" dirty="0">
              <a:latin typeface="Arial" charset="0"/>
            </a:endParaRPr>
          </a:p>
        </p:txBody>
      </p:sp>
      <p:pic>
        <p:nvPicPr>
          <p:cNvPr id="3481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150269" y="1970999"/>
            <a:ext cx="4248150" cy="3394472"/>
          </a:xfrm>
        </p:spPr>
      </p:pic>
      <p:sp>
        <p:nvSpPr>
          <p:cNvPr id="16388" name="Text Box 4"/>
          <p:cNvSpPr txBox="1">
            <a:spLocks noChangeArrowheads="1"/>
          </p:cNvSpPr>
          <p:nvPr/>
        </p:nvSpPr>
        <p:spPr bwMode="auto">
          <a:xfrm>
            <a:off x="302329" y="1544251"/>
            <a:ext cx="159026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AU" altLang="x-none" sz="2800" b="1" dirty="0">
                <a:solidFill>
                  <a:schemeClr val="accent1"/>
                </a:solidFill>
              </a:rPr>
              <a:t>Person brain</a:t>
            </a:r>
          </a:p>
        </p:txBody>
      </p:sp>
      <p:sp>
        <p:nvSpPr>
          <p:cNvPr id="16389" name="Text Box 5"/>
          <p:cNvSpPr txBox="1">
            <a:spLocks noChangeArrowheads="1"/>
          </p:cNvSpPr>
          <p:nvPr/>
        </p:nvSpPr>
        <p:spPr bwMode="auto">
          <a:xfrm>
            <a:off x="6139521" y="1493945"/>
            <a:ext cx="185925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defRPr/>
            </a:pPr>
            <a:r>
              <a:rPr lang="en-AU" altLang="x-none" sz="2800" b="1" dirty="0">
                <a:solidFill>
                  <a:schemeClr val="accent6"/>
                </a:solidFill>
              </a:rPr>
              <a:t>Mammal      brain</a:t>
            </a:r>
          </a:p>
        </p:txBody>
      </p:sp>
      <p:sp>
        <p:nvSpPr>
          <p:cNvPr id="16390" name="Text Box 6"/>
          <p:cNvSpPr txBox="1">
            <a:spLocks noChangeArrowheads="1"/>
          </p:cNvSpPr>
          <p:nvPr/>
        </p:nvSpPr>
        <p:spPr bwMode="auto">
          <a:xfrm>
            <a:off x="6996540" y="3734087"/>
            <a:ext cx="204818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AU" altLang="x-none" sz="2800" b="1" dirty="0">
                <a:solidFill>
                  <a:srgbClr val="CC6600"/>
                </a:solidFill>
              </a:rPr>
              <a:t>Crocodile brain</a:t>
            </a:r>
          </a:p>
        </p:txBody>
      </p:sp>
      <p:sp>
        <p:nvSpPr>
          <p:cNvPr id="34822" name="TextBox 1"/>
          <p:cNvSpPr txBox="1">
            <a:spLocks noChangeArrowheads="1"/>
          </p:cNvSpPr>
          <p:nvPr/>
        </p:nvSpPr>
        <p:spPr bwMode="auto">
          <a:xfrm>
            <a:off x="3466214" y="5507214"/>
            <a:ext cx="53372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x-none" sz="1400" dirty="0"/>
              <a:t>Graphic from Australian Childhood Foundation SMART Training </a:t>
            </a:r>
            <a:r>
              <a:rPr lang="en-US" altLang="x-none" sz="1400" dirty="0">
                <a:hlinkClick r:id="rId3"/>
              </a:rPr>
              <a:t>https://professionals.childhood.org.au/smart-online-training</a:t>
            </a:r>
            <a:r>
              <a:rPr lang="en-US" altLang="x-none" sz="1400" dirty="0"/>
              <a:t> </a:t>
            </a:r>
          </a:p>
        </p:txBody>
      </p:sp>
      <p:cxnSp>
        <p:nvCxnSpPr>
          <p:cNvPr id="4" name="Straight Arrow Connector 3"/>
          <p:cNvCxnSpPr/>
          <p:nvPr/>
        </p:nvCxnSpPr>
        <p:spPr>
          <a:xfrm>
            <a:off x="1594885" y="2113031"/>
            <a:ext cx="746771" cy="18345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5597236" y="2113031"/>
            <a:ext cx="860714" cy="91728"/>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34818" idx="3"/>
          </p:cNvCxnSpPr>
          <p:nvPr/>
        </p:nvCxnSpPr>
        <p:spPr>
          <a:xfrm flipH="1" flipV="1">
            <a:off x="6398419" y="3668235"/>
            <a:ext cx="598121" cy="339608"/>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16390" idx="1"/>
          </p:cNvCxnSpPr>
          <p:nvPr/>
        </p:nvCxnSpPr>
        <p:spPr>
          <a:xfrm flipH="1">
            <a:off x="6398420" y="4211141"/>
            <a:ext cx="598120" cy="353943"/>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02329" y="5365471"/>
            <a:ext cx="229201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AU" sz="1400" dirty="0" smtClean="0"/>
              <a:t>Triune brain concept by </a:t>
            </a:r>
            <a:r>
              <a:rPr lang="en-AU" sz="1400" dirty="0"/>
              <a:t>American neuroscientist </a:t>
            </a:r>
            <a:r>
              <a:rPr lang="en-AU" sz="1400" b="1" dirty="0"/>
              <a:t>Paul D. MacLean</a:t>
            </a:r>
            <a:endParaRPr lang="en-AU" sz="1400" dirty="0"/>
          </a:p>
        </p:txBody>
      </p:sp>
    </p:spTree>
    <p:extLst>
      <p:ext uri="{BB962C8B-B14F-4D97-AF65-F5344CB8AC3E}">
        <p14:creationId xmlns:p14="http://schemas.microsoft.com/office/powerpoint/2010/main" val="20206992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813" y="387927"/>
            <a:ext cx="8809798" cy="5735781"/>
          </a:xfrm>
          <a:prstGeom prst="rect">
            <a:avLst/>
          </a:prstGeom>
        </p:spPr>
      </p:pic>
    </p:spTree>
    <p:extLst>
      <p:ext uri="{BB962C8B-B14F-4D97-AF65-F5344CB8AC3E}">
        <p14:creationId xmlns:p14="http://schemas.microsoft.com/office/powerpoint/2010/main" val="101761718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9097" y="2259869"/>
            <a:ext cx="8165805" cy="2862322"/>
          </a:xfrm>
          <a:prstGeom prst="rect">
            <a:avLst/>
          </a:prstGeom>
          <a:solidFill>
            <a:schemeClr val="accent5">
              <a:lumMod val="20000"/>
              <a:lumOff val="80000"/>
            </a:schemeClr>
          </a:solidFill>
        </p:spPr>
        <p:txBody>
          <a:bodyPr wrap="square" rtlCol="0">
            <a:spAutoFit/>
          </a:bodyPr>
          <a:lstStyle/>
          <a:p>
            <a:endParaRPr lang="en-US" sz="3600" dirty="0">
              <a:latin typeface="Arial" charset="0"/>
              <a:ea typeface="Arial" charset="0"/>
              <a:cs typeface="Arial" charset="0"/>
            </a:endParaRPr>
          </a:p>
          <a:p>
            <a:r>
              <a:rPr lang="en-US" sz="3600" dirty="0">
                <a:latin typeface="Arial" charset="0"/>
                <a:ea typeface="Arial" charset="0"/>
                <a:cs typeface="Arial" charset="0"/>
              </a:rPr>
              <a:t>On your page, write a brief summary of what the different parts of the brain do</a:t>
            </a:r>
          </a:p>
          <a:p>
            <a:endParaRPr lang="en-US" sz="3600" dirty="0">
              <a:latin typeface="Arial" charset="0"/>
              <a:ea typeface="Arial" charset="0"/>
              <a:cs typeface="Arial" charset="0"/>
            </a:endParaRPr>
          </a:p>
          <a:p>
            <a:r>
              <a:rPr lang="en-US" sz="3600" dirty="0">
                <a:latin typeface="Arial" charset="0"/>
                <a:ea typeface="Arial" charset="0"/>
                <a:cs typeface="Arial" charset="0"/>
              </a:rPr>
              <a:t> </a:t>
            </a:r>
          </a:p>
        </p:txBody>
      </p:sp>
      <p:sp>
        <p:nvSpPr>
          <p:cNvPr id="3" name="Rectangle 2">
            <a:extLst>
              <a:ext uri="{FF2B5EF4-FFF2-40B4-BE49-F238E27FC236}">
                <a16:creationId xmlns="" xmlns:a16="http://schemas.microsoft.com/office/drawing/2014/main" id="{C01BFA22-19C6-7044-95B9-7C9F231366C0}"/>
              </a:ext>
            </a:extLst>
          </p:cNvPr>
          <p:cNvSpPr/>
          <p:nvPr/>
        </p:nvSpPr>
        <p:spPr>
          <a:xfrm>
            <a:off x="489097" y="289260"/>
            <a:ext cx="7431843" cy="1446550"/>
          </a:xfrm>
          <a:prstGeom prst="rect">
            <a:avLst/>
          </a:prstGeom>
        </p:spPr>
        <p:txBody>
          <a:bodyPr wrap="none">
            <a:spAutoFit/>
          </a:bodyPr>
          <a:lstStyle/>
          <a:p>
            <a:pPr algn="ctr"/>
            <a:r>
              <a:rPr lang="en-US" sz="4400" b="1" dirty="0">
                <a:solidFill>
                  <a:srgbClr val="0070C0"/>
                </a:solidFill>
                <a:latin typeface="Arial" charset="0"/>
                <a:ea typeface="Arial" charset="0"/>
                <a:cs typeface="Arial" charset="0"/>
              </a:rPr>
              <a:t>Professional Development </a:t>
            </a:r>
          </a:p>
          <a:p>
            <a:pPr algn="ctr"/>
            <a:r>
              <a:rPr lang="en-US" sz="4400" b="1" dirty="0">
                <a:solidFill>
                  <a:srgbClr val="0070C0"/>
                </a:solidFill>
                <a:latin typeface="Arial" charset="0"/>
                <a:ea typeface="Arial" charset="0"/>
                <a:cs typeface="Arial" charset="0"/>
              </a:rPr>
              <a:t>Record</a:t>
            </a:r>
          </a:p>
        </p:txBody>
      </p:sp>
      <p:pic>
        <p:nvPicPr>
          <p:cNvPr id="4" name="Picture 3">
            <a:extLst>
              <a:ext uri="{FF2B5EF4-FFF2-40B4-BE49-F238E27FC236}">
                <a16:creationId xmlns="" xmlns:a16="http://schemas.microsoft.com/office/drawing/2014/main" id="{D5485645-55BF-B049-A956-C0E9A1CA1197}"/>
              </a:ext>
            </a:extLst>
          </p:cNvPr>
          <p:cNvPicPr>
            <a:picLocks noChangeAspect="1"/>
          </p:cNvPicPr>
          <p:nvPr/>
        </p:nvPicPr>
        <p:blipFill>
          <a:blip r:embed="rId2"/>
          <a:stretch>
            <a:fillRect/>
          </a:stretch>
        </p:blipFill>
        <p:spPr>
          <a:xfrm>
            <a:off x="7532370" y="437850"/>
            <a:ext cx="1362710" cy="1736482"/>
          </a:xfrm>
          <a:prstGeom prst="rect">
            <a:avLst/>
          </a:prstGeom>
        </p:spPr>
      </p:pic>
    </p:spTree>
    <p:extLst>
      <p:ext uri="{BB962C8B-B14F-4D97-AF65-F5344CB8AC3E}">
        <p14:creationId xmlns:p14="http://schemas.microsoft.com/office/powerpoint/2010/main" val="2063503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http://www.changelab.be/wp-content/uploads/2015/03/Croc-Bra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852" y="446567"/>
            <a:ext cx="5305003" cy="503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8" name="TextBox 1"/>
          <p:cNvSpPr txBox="1">
            <a:spLocks noChangeArrowheads="1"/>
          </p:cNvSpPr>
          <p:nvPr/>
        </p:nvSpPr>
        <p:spPr bwMode="auto">
          <a:xfrm>
            <a:off x="6004699" y="1951321"/>
            <a:ext cx="2592891"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altLang="x-none" sz="2700" b="1" dirty="0">
                <a:solidFill>
                  <a:srgbClr val="0070C0"/>
                </a:solidFill>
              </a:rPr>
              <a:t>The person brain is there to control the crocodile brain</a:t>
            </a:r>
            <a:endParaRPr lang="en-AU" altLang="x-none" sz="2700" b="1" dirty="0">
              <a:solidFill>
                <a:srgbClr val="0070C0"/>
              </a:solidFill>
            </a:endParaRPr>
          </a:p>
        </p:txBody>
      </p:sp>
      <p:sp>
        <p:nvSpPr>
          <p:cNvPr id="3584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557213" indent="-214313">
              <a:defRPr>
                <a:solidFill>
                  <a:schemeClr val="tx1"/>
                </a:solidFill>
                <a:latin typeface="Arial" charset="0"/>
              </a:defRPr>
            </a:lvl2pPr>
            <a:lvl3pPr marL="857250" indent="-171450">
              <a:defRPr>
                <a:solidFill>
                  <a:schemeClr val="tx1"/>
                </a:solidFill>
                <a:latin typeface="Arial" charset="0"/>
              </a:defRPr>
            </a:lvl3pPr>
            <a:lvl4pPr marL="1200150" indent="-171450">
              <a:defRPr>
                <a:solidFill>
                  <a:schemeClr val="tx1"/>
                </a:solidFill>
                <a:latin typeface="Arial" charset="0"/>
              </a:defRPr>
            </a:lvl4pPr>
            <a:lvl5pPr marL="1543050" indent="-171450">
              <a:defRPr>
                <a:solidFill>
                  <a:schemeClr val="tx1"/>
                </a:solidFill>
                <a:latin typeface="Arial" charset="0"/>
              </a:defRPr>
            </a:lvl5pPr>
            <a:lvl6pPr marL="1885950" indent="-171450" eaLnBrk="0" fontAlgn="base" hangingPunct="0">
              <a:spcBef>
                <a:spcPct val="0"/>
              </a:spcBef>
              <a:spcAft>
                <a:spcPct val="0"/>
              </a:spcAft>
              <a:defRPr>
                <a:solidFill>
                  <a:schemeClr val="tx1"/>
                </a:solidFill>
                <a:latin typeface="Arial" charset="0"/>
              </a:defRPr>
            </a:lvl6pPr>
            <a:lvl7pPr marL="2228850" indent="-171450" eaLnBrk="0" fontAlgn="base" hangingPunct="0">
              <a:spcBef>
                <a:spcPct val="0"/>
              </a:spcBef>
              <a:spcAft>
                <a:spcPct val="0"/>
              </a:spcAft>
              <a:defRPr>
                <a:solidFill>
                  <a:schemeClr val="tx1"/>
                </a:solidFill>
                <a:latin typeface="Arial" charset="0"/>
              </a:defRPr>
            </a:lvl7pPr>
            <a:lvl8pPr marL="2571750" indent="-171450" eaLnBrk="0" fontAlgn="base" hangingPunct="0">
              <a:spcBef>
                <a:spcPct val="0"/>
              </a:spcBef>
              <a:spcAft>
                <a:spcPct val="0"/>
              </a:spcAft>
              <a:defRPr>
                <a:solidFill>
                  <a:schemeClr val="tx1"/>
                </a:solidFill>
                <a:latin typeface="Arial" charset="0"/>
              </a:defRPr>
            </a:lvl8pPr>
            <a:lvl9pPr marL="2914650" indent="-171450" eaLnBrk="0" fontAlgn="base" hangingPunct="0">
              <a:spcBef>
                <a:spcPct val="0"/>
              </a:spcBef>
              <a:spcAft>
                <a:spcPct val="0"/>
              </a:spcAft>
              <a:defRPr>
                <a:solidFill>
                  <a:schemeClr val="tx1"/>
                </a:solidFill>
                <a:latin typeface="Arial" charset="0"/>
              </a:defRPr>
            </a:lvl9pPr>
          </a:lstStyle>
          <a:p>
            <a:fld id="{B4A7553C-F3F7-BC42-9905-52F0C7A008C3}" type="slidenum">
              <a:rPr lang="en-AU" altLang="x-none">
                <a:solidFill>
                  <a:srgbClr val="FFFFFF"/>
                </a:solidFill>
              </a:rPr>
              <a:pPr/>
              <a:t>16</a:t>
            </a:fld>
            <a:endParaRPr lang="en-AU" altLang="x-none">
              <a:solidFill>
                <a:srgbClr val="FFFFFF"/>
              </a:solidFill>
            </a:endParaRPr>
          </a:p>
        </p:txBody>
      </p:sp>
      <p:sp>
        <p:nvSpPr>
          <p:cNvPr id="2" name="TextBox 1"/>
          <p:cNvSpPr txBox="1"/>
          <p:nvPr/>
        </p:nvSpPr>
        <p:spPr>
          <a:xfrm>
            <a:off x="372718" y="5667524"/>
            <a:ext cx="7718770" cy="253916"/>
          </a:xfrm>
          <a:prstGeom prst="rect">
            <a:avLst/>
          </a:prstGeom>
          <a:noFill/>
        </p:spPr>
        <p:txBody>
          <a:bodyPr wrap="square" rtlCol="0">
            <a:spAutoFit/>
          </a:bodyPr>
          <a:lstStyle/>
          <a:p>
            <a:r>
              <a:rPr lang="en-US" sz="1050" dirty="0">
                <a:latin typeface="Arial" charset="0"/>
              </a:rPr>
              <a:t>Image downloaded from </a:t>
            </a:r>
            <a:r>
              <a:rPr lang="en-US" sz="1050" dirty="0">
                <a:latin typeface="Arial" charset="0"/>
                <a:hlinkClick r:id="rId4"/>
              </a:rPr>
              <a:t>https://i0.wp.com/www.new-synapse.com/aps/wordpress/wp-content/uploads/2012/10/BRAIN4web.gif</a:t>
            </a:r>
            <a:r>
              <a:rPr lang="en-US" sz="1050" dirty="0">
                <a:latin typeface="Arial" charset="0"/>
              </a:rPr>
              <a:t> </a:t>
            </a:r>
          </a:p>
        </p:txBody>
      </p:sp>
    </p:spTree>
    <p:extLst>
      <p:ext uri="{BB962C8B-B14F-4D97-AF65-F5344CB8AC3E}">
        <p14:creationId xmlns:p14="http://schemas.microsoft.com/office/powerpoint/2010/main" val="532213166"/>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txBox="1">
            <a:spLocks noGrp="1"/>
          </p:cNvSpPr>
          <p:nvPr/>
        </p:nvSpPr>
        <p:spPr bwMode="auto">
          <a:xfrm>
            <a:off x="6057900" y="5541169"/>
            <a:ext cx="1600200" cy="3571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fld id="{5878E2A2-D97A-BB4F-9F86-7991B5CBD0D4}" type="slidenum">
              <a:rPr lang="en-AU" altLang="x-none" sz="1050">
                <a:solidFill>
                  <a:srgbClr val="FFFFFF"/>
                </a:solidFill>
                <a:effectLst>
                  <a:outerShdw blurRad="38100" dist="38100" dir="2700000" algn="tl">
                    <a:srgbClr val="000000"/>
                  </a:outerShdw>
                </a:effectLst>
              </a:rPr>
              <a:pPr algn="r" eaLnBrk="1" hangingPunct="1">
                <a:defRPr/>
              </a:pPr>
              <a:t>17</a:t>
            </a:fld>
            <a:endParaRPr lang="en-AU" altLang="x-none" sz="1050">
              <a:solidFill>
                <a:srgbClr val="FFFFFF"/>
              </a:solidFill>
              <a:effectLst>
                <a:outerShdw blurRad="38100" dist="38100" dir="2700000" algn="tl">
                  <a:srgbClr val="000000"/>
                </a:outerShdw>
              </a:effectLst>
            </a:endParaRPr>
          </a:p>
        </p:txBody>
      </p:sp>
      <p:sp>
        <p:nvSpPr>
          <p:cNvPr id="2" name="Slide Number Placeholder 1"/>
          <p:cNvSpPr>
            <a:spLocks noGrp="1"/>
          </p:cNvSpPr>
          <p:nvPr>
            <p:ph type="sldNum" sz="quarter" idx="12"/>
          </p:nvPr>
        </p:nvSpPr>
        <p:spPr/>
        <p:txBody>
          <a:bodyPr/>
          <a:lstStyle/>
          <a:p>
            <a:pPr>
              <a:defRPr/>
            </a:pPr>
            <a:fld id="{1AACD048-4BB7-EF49-AC83-C0952603DB50}" type="slidenum">
              <a:rPr lang="en-AU" altLang="x-none" smtClean="0"/>
              <a:pPr>
                <a:defRPr/>
              </a:pPr>
              <a:t>17</a:t>
            </a:fld>
            <a:endParaRPr lang="en-AU" altLang="x-none"/>
          </a:p>
        </p:txBody>
      </p:sp>
      <p:sp>
        <p:nvSpPr>
          <p:cNvPr id="786434" name="Rectangle 2"/>
          <p:cNvSpPr>
            <a:spLocks noGrp="1" noChangeArrowheads="1"/>
          </p:cNvSpPr>
          <p:nvPr>
            <p:ph type="title" idx="4294967295"/>
          </p:nvPr>
        </p:nvSpPr>
        <p:spPr>
          <a:xfrm>
            <a:off x="77186" y="61687"/>
            <a:ext cx="8867552" cy="1119839"/>
          </a:xfrm>
        </p:spPr>
        <p:txBody>
          <a:bodyPr rtlCol="0" anchorCtr="1">
            <a:noAutofit/>
          </a:bodyPr>
          <a:lstStyle/>
          <a:p>
            <a:pPr>
              <a:defRPr/>
            </a:pPr>
            <a:r>
              <a:rPr lang="en-AU" sz="4400" b="1" dirty="0" smtClean="0">
                <a:latin typeface="Arial" charset="0"/>
              </a:rPr>
              <a:t>The </a:t>
            </a:r>
            <a:r>
              <a:rPr lang="en-AU" sz="4400" b="1" dirty="0">
                <a:latin typeface="Arial" charset="0"/>
              </a:rPr>
              <a:t>Person </a:t>
            </a:r>
            <a:r>
              <a:rPr lang="en-AU" sz="4400" b="1" dirty="0" smtClean="0">
                <a:latin typeface="Arial" charset="0"/>
              </a:rPr>
              <a:t>Brain </a:t>
            </a:r>
            <a:r>
              <a:rPr lang="en-AU" sz="4400" b="1" smtClean="0">
                <a:latin typeface="Arial" charset="0"/>
              </a:rPr>
              <a:t>and behaviour</a:t>
            </a:r>
            <a:endParaRPr lang="en-AU" sz="4400" b="1" dirty="0">
              <a:latin typeface="Arial" charset="0"/>
            </a:endParaRPr>
          </a:p>
        </p:txBody>
      </p:sp>
      <p:sp>
        <p:nvSpPr>
          <p:cNvPr id="786435" name="Rectangle 3"/>
          <p:cNvSpPr>
            <a:spLocks noGrp="1" noChangeArrowheads="1"/>
          </p:cNvSpPr>
          <p:nvPr>
            <p:ph type="body" idx="4294967295"/>
          </p:nvPr>
        </p:nvSpPr>
        <p:spPr>
          <a:xfrm>
            <a:off x="276448" y="1181526"/>
            <a:ext cx="4019105" cy="4569193"/>
          </a:xfrm>
        </p:spPr>
        <p:txBody>
          <a:bodyPr rtlCol="0">
            <a:noAutofit/>
          </a:bodyPr>
          <a:lstStyle/>
          <a:p>
            <a:pPr>
              <a:spcBef>
                <a:spcPts val="500"/>
              </a:spcBef>
              <a:spcAft>
                <a:spcPts val="500"/>
              </a:spcAft>
              <a:defRPr/>
            </a:pPr>
            <a:r>
              <a:rPr lang="en-AU" sz="2800" dirty="0" smtClean="0">
                <a:solidFill>
                  <a:schemeClr val="tx1"/>
                </a:solidFill>
              </a:rPr>
              <a:t>Related </a:t>
            </a:r>
            <a:r>
              <a:rPr lang="en-AU" sz="2800" dirty="0">
                <a:solidFill>
                  <a:schemeClr val="tx1"/>
                </a:solidFill>
              </a:rPr>
              <a:t>to </a:t>
            </a:r>
            <a:r>
              <a:rPr lang="en-AU" sz="2800" b="1" u="sng" dirty="0">
                <a:solidFill>
                  <a:schemeClr val="tx1"/>
                </a:solidFill>
              </a:rPr>
              <a:t>self </a:t>
            </a:r>
            <a:r>
              <a:rPr lang="en-AU" sz="2800" b="1" u="sng" dirty="0" smtClean="0">
                <a:solidFill>
                  <a:schemeClr val="tx1"/>
                </a:solidFill>
              </a:rPr>
              <a:t>control</a:t>
            </a:r>
            <a:r>
              <a:rPr lang="en-AU" sz="2800" dirty="0" smtClean="0">
                <a:solidFill>
                  <a:schemeClr val="tx1"/>
                </a:solidFill>
              </a:rPr>
              <a:t>:</a:t>
            </a:r>
            <a:endParaRPr lang="en-AU" sz="2800" dirty="0">
              <a:solidFill>
                <a:schemeClr val="tx1"/>
              </a:solidFill>
            </a:endParaRPr>
          </a:p>
          <a:p>
            <a:pPr lvl="1">
              <a:spcBef>
                <a:spcPts val="500"/>
              </a:spcBef>
              <a:spcAft>
                <a:spcPts val="500"/>
              </a:spcAft>
              <a:defRPr/>
            </a:pPr>
            <a:r>
              <a:rPr lang="en-AU" sz="2800" dirty="0" smtClean="0">
                <a:solidFill>
                  <a:schemeClr val="tx1"/>
                </a:solidFill>
              </a:rPr>
              <a:t>recognise </a:t>
            </a:r>
            <a:r>
              <a:rPr lang="en-AU" sz="2800" dirty="0">
                <a:solidFill>
                  <a:schemeClr val="tx1"/>
                </a:solidFill>
              </a:rPr>
              <a:t>future </a:t>
            </a:r>
            <a:r>
              <a:rPr lang="en-AU" sz="2800" dirty="0" smtClean="0">
                <a:solidFill>
                  <a:schemeClr val="tx1"/>
                </a:solidFill>
              </a:rPr>
              <a:t>consequences</a:t>
            </a:r>
          </a:p>
          <a:p>
            <a:pPr lvl="1">
              <a:spcBef>
                <a:spcPts val="500"/>
              </a:spcBef>
              <a:spcAft>
                <a:spcPts val="500"/>
              </a:spcAft>
              <a:defRPr/>
            </a:pPr>
            <a:r>
              <a:rPr lang="en-AU" sz="2800" dirty="0" smtClean="0">
                <a:solidFill>
                  <a:schemeClr val="tx1"/>
                </a:solidFill>
              </a:rPr>
              <a:t>suppress </a:t>
            </a:r>
            <a:r>
              <a:rPr lang="en-AU" sz="2800" dirty="0">
                <a:solidFill>
                  <a:schemeClr val="tx1"/>
                </a:solidFill>
              </a:rPr>
              <a:t>unacceptable social </a:t>
            </a:r>
            <a:r>
              <a:rPr lang="en-AU" sz="2800" dirty="0" smtClean="0">
                <a:solidFill>
                  <a:schemeClr val="tx1"/>
                </a:solidFill>
              </a:rPr>
              <a:t>responses</a:t>
            </a:r>
          </a:p>
          <a:p>
            <a:pPr lvl="1">
              <a:spcBef>
                <a:spcPts val="500"/>
              </a:spcBef>
              <a:spcAft>
                <a:spcPts val="500"/>
              </a:spcAft>
              <a:defRPr/>
            </a:pPr>
            <a:r>
              <a:rPr lang="en-AU" sz="2800" dirty="0" smtClean="0">
                <a:solidFill>
                  <a:schemeClr val="tx1"/>
                </a:solidFill>
              </a:rPr>
              <a:t>judgement </a:t>
            </a:r>
            <a:r>
              <a:rPr lang="en-AU" sz="2800" dirty="0">
                <a:solidFill>
                  <a:schemeClr val="tx1"/>
                </a:solidFill>
              </a:rPr>
              <a:t>&amp; </a:t>
            </a:r>
            <a:r>
              <a:rPr lang="en-AU" sz="2800" dirty="0" smtClean="0">
                <a:solidFill>
                  <a:schemeClr val="tx1"/>
                </a:solidFill>
              </a:rPr>
              <a:t>problem-solving</a:t>
            </a:r>
          </a:p>
          <a:p>
            <a:pPr marL="0" indent="0">
              <a:spcBef>
                <a:spcPts val="500"/>
              </a:spcBef>
              <a:spcAft>
                <a:spcPts val="500"/>
              </a:spcAft>
              <a:buNone/>
              <a:defRPr/>
            </a:pPr>
            <a:r>
              <a:rPr lang="en-AU" sz="1200" dirty="0">
                <a:solidFill>
                  <a:schemeClr val="tx1"/>
                </a:solidFill>
              </a:rPr>
              <a:t>Graphic from </a:t>
            </a:r>
            <a:r>
              <a:rPr lang="en-AU" sz="1200" dirty="0">
                <a:solidFill>
                  <a:schemeClr val="tx1"/>
                </a:solidFill>
                <a:hlinkClick r:id="rId3"/>
              </a:rPr>
              <a:t>https://eiriu-eolas.org/2012/04/29/strengthening-your-self-control</a:t>
            </a:r>
            <a:r>
              <a:rPr lang="en-AU" sz="1200" dirty="0" smtClean="0">
                <a:solidFill>
                  <a:schemeClr val="tx1"/>
                </a:solidFill>
                <a:hlinkClick r:id="rId3"/>
              </a:rPr>
              <a:t>/</a:t>
            </a:r>
            <a:r>
              <a:rPr lang="en-AU" sz="1200" dirty="0" smtClean="0">
                <a:solidFill>
                  <a:schemeClr val="tx1"/>
                </a:solidFill>
              </a:rPr>
              <a:t> </a:t>
            </a:r>
            <a:endParaRPr lang="en-AU" sz="1200" dirty="0">
              <a:solidFill>
                <a:schemeClr val="tx1"/>
              </a:solidFill>
            </a:endParaRPr>
          </a:p>
        </p:txBody>
      </p:sp>
      <p:pic>
        <p:nvPicPr>
          <p:cNvPr id="3" name="Picture 2"/>
          <p:cNvPicPr>
            <a:picLocks noChangeAspect="1"/>
          </p:cNvPicPr>
          <p:nvPr/>
        </p:nvPicPr>
        <p:blipFill>
          <a:blip r:embed="rId4"/>
          <a:stretch>
            <a:fillRect/>
          </a:stretch>
        </p:blipFill>
        <p:spPr>
          <a:xfrm>
            <a:off x="4082902" y="1100307"/>
            <a:ext cx="4861836" cy="4927749"/>
          </a:xfrm>
          <a:prstGeom prst="rect">
            <a:avLst/>
          </a:prstGeom>
        </p:spPr>
      </p:pic>
    </p:spTree>
    <p:extLst>
      <p:ext uri="{BB962C8B-B14F-4D97-AF65-F5344CB8AC3E}">
        <p14:creationId xmlns:p14="http://schemas.microsoft.com/office/powerpoint/2010/main" val="145236846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8" descr="Incubated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0276" y="259787"/>
            <a:ext cx="7235074" cy="4340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0" name="Rectangle 9"/>
          <p:cNvSpPr>
            <a:spLocks/>
          </p:cNvSpPr>
          <p:nvPr/>
        </p:nvSpPr>
        <p:spPr bwMode="auto">
          <a:xfrm>
            <a:off x="394418" y="4599879"/>
            <a:ext cx="8448499" cy="1004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defRPr/>
            </a:pPr>
            <a:r>
              <a:rPr lang="en-AU" altLang="x-none" sz="1500" dirty="0">
                <a:ea typeface="Arial" charset="0"/>
                <a:sym typeface="Helvetica" charset="0"/>
              </a:rPr>
              <a:t>In the brain of someone who has experienced a variety of emotional, </a:t>
            </a:r>
          </a:p>
          <a:p>
            <a:pPr eaLnBrk="1">
              <a:defRPr/>
            </a:pPr>
            <a:r>
              <a:rPr lang="en-AU" altLang="x-none" sz="1500" dirty="0" err="1">
                <a:ea typeface="Arial" charset="0"/>
                <a:sym typeface="Helvetica" charset="0"/>
              </a:rPr>
              <a:t>behavioral</a:t>
            </a:r>
            <a:r>
              <a:rPr lang="en-AU" altLang="x-none" sz="1500" dirty="0">
                <a:ea typeface="Arial" charset="0"/>
                <a:sym typeface="Helvetica" charset="0"/>
              </a:rPr>
              <a:t> and cognitive stimuli, a “top heavy” ratio develops.  </a:t>
            </a:r>
          </a:p>
          <a:p>
            <a:pPr eaLnBrk="1">
              <a:defRPr/>
            </a:pPr>
            <a:r>
              <a:rPr lang="en-AU" altLang="x-none" sz="1500" dirty="0">
                <a:ea typeface="Arial" charset="0"/>
                <a:sym typeface="Helvetica" charset="0"/>
              </a:rPr>
              <a:t>In this ratio, the cortical (thinking) brain matures to moderate the more primitive instincts of the midbrain/brainstem.</a:t>
            </a:r>
            <a:endParaRPr lang="en-AU" altLang="x-none" sz="1500" dirty="0">
              <a:ea typeface="Arial" charset="0"/>
              <a:sym typeface="Helvetica Light" charset="0"/>
            </a:endParaRPr>
          </a:p>
        </p:txBody>
      </p:sp>
      <p:sp>
        <p:nvSpPr>
          <p:cNvPr id="19461" name="Rectangle 10"/>
          <p:cNvSpPr>
            <a:spLocks/>
          </p:cNvSpPr>
          <p:nvPr/>
        </p:nvSpPr>
        <p:spPr bwMode="auto">
          <a:xfrm>
            <a:off x="6018029" y="5805377"/>
            <a:ext cx="3125972" cy="23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sz="900" dirty="0">
                <a:ea typeface="Arial" charset="0"/>
                <a:cs typeface="Arial" charset="0"/>
                <a:sym typeface="Times New Roman" charset="0"/>
              </a:rPr>
              <a:t>Information from Bruce Perry M.D., Ph.D.</a:t>
            </a:r>
            <a:r>
              <a:rPr lang="en-AU" altLang="x-none" sz="900" dirty="0">
                <a:solidFill>
                  <a:srgbClr val="FFFFFF"/>
                </a:solidFill>
                <a:ea typeface="Arial" charset="0"/>
                <a:cs typeface="Arial" charset="0"/>
                <a:sym typeface="Times New Roman" charset="0"/>
              </a:rPr>
              <a:t> </a:t>
            </a:r>
            <a:r>
              <a:rPr lang="en-AU" altLang="x-none" sz="900" dirty="0">
                <a:ea typeface="Arial" charset="0"/>
                <a:cs typeface="Arial" charset="0"/>
                <a:sym typeface="Times New Roman" charset="0"/>
              </a:rPr>
              <a:t>1997</a:t>
            </a:r>
            <a:endParaRPr lang="en-AU" altLang="x-none" sz="1875" dirty="0">
              <a:ea typeface="Arial" charset="0"/>
              <a:cs typeface="Arial" charset="0"/>
              <a:sym typeface="Helvetica Light" charset="0"/>
            </a:endParaRPr>
          </a:p>
        </p:txBody>
      </p:sp>
      <p:sp>
        <p:nvSpPr>
          <p:cNvPr id="2" name="Slide Number Placeholder 1"/>
          <p:cNvSpPr>
            <a:spLocks noGrp="1"/>
          </p:cNvSpPr>
          <p:nvPr>
            <p:ph type="sldNum" sz="quarter" idx="12"/>
          </p:nvPr>
        </p:nvSpPr>
        <p:spPr/>
        <p:txBody>
          <a:bodyPr/>
          <a:lstStyle/>
          <a:p>
            <a:pPr>
              <a:defRPr/>
            </a:pPr>
            <a:fld id="{D9049EB1-C2C6-7944-A29C-1DE543E333B4}" type="slidenum">
              <a:rPr lang="en-AU" altLang="x-none" smtClean="0"/>
              <a:pPr>
                <a:defRPr/>
              </a:pPr>
              <a:t>18</a:t>
            </a:fld>
            <a:endParaRPr lang="en-AU" altLang="x-none"/>
          </a:p>
        </p:txBody>
      </p:sp>
    </p:spTree>
    <p:extLst>
      <p:ext uri="{BB962C8B-B14F-4D97-AF65-F5344CB8AC3E}">
        <p14:creationId xmlns:p14="http://schemas.microsoft.com/office/powerpoint/2010/main" val="1712181442"/>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8" descr="Incubated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3672" y="151599"/>
            <a:ext cx="7571678" cy="4573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84" name="Rectangle 9"/>
          <p:cNvSpPr>
            <a:spLocks/>
          </p:cNvSpPr>
          <p:nvPr/>
        </p:nvSpPr>
        <p:spPr bwMode="auto">
          <a:xfrm>
            <a:off x="289931" y="4724814"/>
            <a:ext cx="8642196" cy="1121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defRPr/>
            </a:pPr>
            <a:r>
              <a:rPr lang="en-AU" altLang="x-none" sz="1500" dirty="0">
                <a:ea typeface="Arial" charset="0"/>
                <a:sym typeface="Helvetica" charset="0"/>
              </a:rPr>
              <a:t>When key experiences (which develop the cortical/limbic part of the brain) are absent or minimal, the “higher” to “lower” brain ratio is impaired. </a:t>
            </a:r>
          </a:p>
          <a:p>
            <a:pPr eaLnBrk="1">
              <a:defRPr/>
            </a:pPr>
            <a:r>
              <a:rPr lang="en-AU" altLang="x-none" sz="1500" dirty="0">
                <a:ea typeface="Arial" charset="0"/>
                <a:sym typeface="Helvetica" charset="0"/>
              </a:rPr>
              <a:t>In this case, the ability of the brain to moderate impulsive, reactive responses and to work through frustration is diminished significantly.</a:t>
            </a:r>
            <a:r>
              <a:rPr lang="en-AU" altLang="x-none" sz="1500" dirty="0">
                <a:solidFill>
                  <a:srgbClr val="FFFFFF"/>
                </a:solidFill>
                <a:ea typeface="Arial" charset="0"/>
                <a:sym typeface="Helvetica" charset="0"/>
              </a:rPr>
              <a:t> </a:t>
            </a:r>
            <a:endParaRPr lang="en-AU" altLang="x-none" sz="1500" dirty="0">
              <a:solidFill>
                <a:srgbClr val="000000"/>
              </a:solidFill>
              <a:ea typeface="Arial" charset="0"/>
              <a:sym typeface="Helvetica Light" charset="0"/>
            </a:endParaRPr>
          </a:p>
        </p:txBody>
      </p:sp>
      <p:sp>
        <p:nvSpPr>
          <p:cNvPr id="20485" name="Rectangle 10"/>
          <p:cNvSpPr>
            <a:spLocks/>
          </p:cNvSpPr>
          <p:nvPr/>
        </p:nvSpPr>
        <p:spPr bwMode="auto">
          <a:xfrm>
            <a:off x="6218634" y="5763619"/>
            <a:ext cx="2536031" cy="226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sz="900" dirty="0">
                <a:ea typeface="Arial" charset="0"/>
                <a:cs typeface="Arial" charset="0"/>
                <a:sym typeface="Times New Roman" charset="0"/>
              </a:rPr>
              <a:t>Information from Bruce Perry M.D., Ph.D. 1997</a:t>
            </a:r>
            <a:endParaRPr lang="en-AU" altLang="x-none" sz="1875" dirty="0">
              <a:ea typeface="Arial" charset="0"/>
              <a:cs typeface="Arial" charset="0"/>
              <a:sym typeface="Helvetica Light" charset="0"/>
            </a:endParaRPr>
          </a:p>
        </p:txBody>
      </p:sp>
      <p:sp>
        <p:nvSpPr>
          <p:cNvPr id="2" name="Slide Number Placeholder 1"/>
          <p:cNvSpPr>
            <a:spLocks noGrp="1"/>
          </p:cNvSpPr>
          <p:nvPr>
            <p:ph type="sldNum" sz="quarter" idx="12"/>
          </p:nvPr>
        </p:nvSpPr>
        <p:spPr/>
        <p:txBody>
          <a:bodyPr/>
          <a:lstStyle/>
          <a:p>
            <a:pPr>
              <a:defRPr/>
            </a:pPr>
            <a:fld id="{87803F79-7539-7B4D-B7C6-CAF983FF4F5B}" type="slidenum">
              <a:rPr lang="en-AU" altLang="x-none" smtClean="0"/>
              <a:pPr>
                <a:defRPr/>
              </a:pPr>
              <a:t>19</a:t>
            </a:fld>
            <a:endParaRPr lang="en-AU" altLang="x-none"/>
          </a:p>
        </p:txBody>
      </p:sp>
    </p:spTree>
    <p:extLst>
      <p:ext uri="{BB962C8B-B14F-4D97-AF65-F5344CB8AC3E}">
        <p14:creationId xmlns:p14="http://schemas.microsoft.com/office/powerpoint/2010/main" val="352625894"/>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a:extLst>
              <a:ext uri="{FF2B5EF4-FFF2-40B4-BE49-F238E27FC236}">
                <a16:creationId xmlns="" xmlns:a16="http://schemas.microsoft.com/office/drawing/2014/main" id="{3264BCA1-40A8-494C-ADA8-3781096BBFA0}"/>
              </a:ext>
            </a:extLst>
          </p:cNvPr>
          <p:cNvSpPr/>
          <p:nvPr/>
        </p:nvSpPr>
        <p:spPr>
          <a:xfrm>
            <a:off x="129310" y="1242676"/>
            <a:ext cx="818630" cy="704691"/>
          </a:xfrm>
          <a:prstGeom prst="rightArrow">
            <a:avLst/>
          </a:prstGeom>
          <a:solidFill>
            <a:srgbClr val="40A4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ndParaRPr>
          </a:p>
        </p:txBody>
      </p:sp>
      <p:sp>
        <p:nvSpPr>
          <p:cNvPr id="3" name="Content Placeholder 2">
            <a:extLst>
              <a:ext uri="{FF2B5EF4-FFF2-40B4-BE49-F238E27FC236}">
                <a16:creationId xmlns="" xmlns:a16="http://schemas.microsoft.com/office/drawing/2014/main" id="{5EFD2D0F-5200-0D4B-A071-7A796039051E}"/>
              </a:ext>
            </a:extLst>
          </p:cNvPr>
          <p:cNvSpPr>
            <a:spLocks noGrp="1"/>
          </p:cNvSpPr>
          <p:nvPr>
            <p:ph idx="1"/>
          </p:nvPr>
        </p:nvSpPr>
        <p:spPr>
          <a:xfrm>
            <a:off x="856500" y="1321669"/>
            <a:ext cx="8287500" cy="4765094"/>
          </a:xfrm>
        </p:spPr>
        <p:txBody>
          <a:bodyPr>
            <a:noAutofit/>
          </a:bodyPr>
          <a:lstStyle/>
          <a:p>
            <a:pPr marL="514350" indent="-514350">
              <a:lnSpc>
                <a:spcPct val="100000"/>
              </a:lnSpc>
              <a:spcBef>
                <a:spcPts val="0"/>
              </a:spcBef>
              <a:spcAft>
                <a:spcPts val="600"/>
              </a:spcAft>
              <a:buFont typeface="+mj-lt"/>
              <a:buAutoNum type="arabicPeriod"/>
            </a:pPr>
            <a:r>
              <a:rPr lang="en-US" sz="2600" b="1" dirty="0">
                <a:solidFill>
                  <a:srgbClr val="40A49E"/>
                </a:solidFill>
                <a:latin typeface="Arial" panose="020B0604020202020204" pitchFamily="34" charset="0"/>
                <a:cs typeface="Arial" panose="020B0604020202020204" pitchFamily="34" charset="0"/>
              </a:rPr>
              <a:t>Trauma and brain development, effects on behaviour</a:t>
            </a:r>
          </a:p>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What is Positive Behaviour Support? </a:t>
            </a:r>
          </a:p>
          <a:p>
            <a:pPr marL="514350" indent="-514350">
              <a:lnSpc>
                <a:spcPct val="100000"/>
              </a:lnSpc>
              <a:spcBef>
                <a:spcPts val="0"/>
              </a:spcBef>
              <a:spcAft>
                <a:spcPts val="600"/>
              </a:spcAft>
              <a:buFont typeface="+mj-lt"/>
              <a:buAutoNum type="arabicPeriod"/>
            </a:pPr>
            <a:r>
              <a:rPr lang="en-US" sz="2600" dirty="0">
                <a:solidFill>
                  <a:schemeClr val="tx1"/>
                </a:solidFill>
                <a:latin typeface="Arial" panose="020B0604020202020204" pitchFamily="34" charset="0"/>
                <a:cs typeface="Arial" panose="020B0604020202020204" pitchFamily="34" charset="0"/>
              </a:rPr>
              <a:t>Defining expected 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Expectations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Behaviours</a:t>
            </a:r>
          </a:p>
          <a:p>
            <a:pPr marL="1057275" indent="-514350">
              <a:lnSpc>
                <a:spcPct val="100000"/>
              </a:lnSpc>
              <a:spcBef>
                <a:spcPts val="0"/>
              </a:spcBef>
              <a:spcAft>
                <a:spcPts val="600"/>
              </a:spcAft>
              <a:buFont typeface="+mj-lt"/>
              <a:buAutoNum type="alphaLcPeriod"/>
            </a:pPr>
            <a:r>
              <a:rPr lang="en-US" sz="2600" dirty="0">
                <a:solidFill>
                  <a:schemeClr val="tx1"/>
                </a:solidFill>
                <a:latin typeface="Arial" panose="020B0604020202020204" pitchFamily="34" charset="0"/>
                <a:cs typeface="Arial" panose="020B0604020202020204" pitchFamily="34" charset="0"/>
              </a:rPr>
              <a:t>Procedures and Routines</a:t>
            </a:r>
          </a:p>
          <a:p>
            <a:pPr marL="514350" indent="-514350">
              <a:lnSpc>
                <a:spcPct val="100000"/>
              </a:lnSpc>
              <a:spcBef>
                <a:spcPts val="0"/>
              </a:spcBef>
              <a:spcAft>
                <a:spcPts val="600"/>
              </a:spcAft>
              <a:buFont typeface="+mj-lt"/>
              <a:buAutoNum type="arabicPeriod" startAt="4"/>
            </a:pPr>
            <a:r>
              <a:rPr lang="en-US" sz="2600" dirty="0">
                <a:solidFill>
                  <a:schemeClr val="tx1"/>
                </a:solidFill>
                <a:latin typeface="Arial" panose="020B0604020202020204" pitchFamily="34" charset="0"/>
                <a:cs typeface="Arial" panose="020B0604020202020204" pitchFamily="34" charset="0"/>
              </a:rPr>
              <a:t>Precorrections </a:t>
            </a:r>
          </a:p>
          <a:p>
            <a:pPr marL="514350" indent="-514350">
              <a:lnSpc>
                <a:spcPct val="100000"/>
              </a:lnSpc>
              <a:spcBef>
                <a:spcPts val="0"/>
              </a:spcBef>
              <a:spcAft>
                <a:spcPts val="600"/>
              </a:spcAft>
              <a:buFont typeface="+mj-lt"/>
              <a:buAutoNum type="arabicPeriod" startAt="4"/>
            </a:pPr>
            <a:r>
              <a:rPr lang="en-US" sz="2600" dirty="0">
                <a:solidFill>
                  <a:schemeClr val="tx1"/>
                </a:solidFill>
                <a:latin typeface="Arial" panose="020B0604020202020204" pitchFamily="34" charset="0"/>
                <a:cs typeface="Arial" panose="020B0604020202020204" pitchFamily="34" charset="0"/>
              </a:rPr>
              <a:t>Teaching behaviour to all children</a:t>
            </a:r>
            <a:endParaRPr lang="en-US" dirty="0"/>
          </a:p>
          <a:p>
            <a:pPr marL="514350" indent="-514350">
              <a:buFont typeface="+mj-lt"/>
              <a:buAutoNum type="arabicPeriod" startAt="4"/>
            </a:pPr>
            <a:endParaRPr lang="en-US" dirty="0">
              <a:solidFill>
                <a:schemeClr val="tx1"/>
              </a:solidFill>
            </a:endParaRPr>
          </a:p>
          <a:p>
            <a:endParaRPr lang="en-US" dirty="0"/>
          </a:p>
        </p:txBody>
      </p:sp>
      <p:sp>
        <p:nvSpPr>
          <p:cNvPr id="6" name="Title 5">
            <a:extLst>
              <a:ext uri="{FF2B5EF4-FFF2-40B4-BE49-F238E27FC236}">
                <a16:creationId xmlns="" xmlns:a16="http://schemas.microsoft.com/office/drawing/2014/main" id="{815640E5-30A9-D64D-A769-1139035CD7E5}"/>
              </a:ext>
            </a:extLst>
          </p:cNvPr>
          <p:cNvSpPr>
            <a:spLocks noGrp="1"/>
          </p:cNvSpPr>
          <p:nvPr>
            <p:ph type="title"/>
          </p:nvPr>
        </p:nvSpPr>
        <p:spPr>
          <a:xfrm>
            <a:off x="628650" y="152690"/>
            <a:ext cx="7886700" cy="1325563"/>
          </a:xfrm>
        </p:spPr>
        <p:txBody>
          <a:bodyPr/>
          <a:lstStyle/>
          <a:p>
            <a:r>
              <a:rPr lang="en-US" b="1" dirty="0"/>
              <a:t>Phase One Modules</a:t>
            </a:r>
          </a:p>
        </p:txBody>
      </p:sp>
    </p:spTree>
    <p:extLst>
      <p:ext uri="{BB962C8B-B14F-4D97-AF65-F5344CB8AC3E}">
        <p14:creationId xmlns:p14="http://schemas.microsoft.com/office/powerpoint/2010/main" val="2035968846"/>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Video</a:t>
            </a:r>
            <a:endParaRPr lang="en-US" dirty="0"/>
          </a:p>
        </p:txBody>
      </p:sp>
      <p:sp>
        <p:nvSpPr>
          <p:cNvPr id="3" name="Content Placeholder 2"/>
          <p:cNvSpPr>
            <a:spLocks noGrp="1"/>
          </p:cNvSpPr>
          <p:nvPr>
            <p:ph idx="1"/>
          </p:nvPr>
        </p:nvSpPr>
        <p:spPr/>
        <p:txBody>
          <a:bodyPr/>
          <a:lstStyle/>
          <a:p>
            <a:r>
              <a:rPr lang="en-US" dirty="0" smtClean="0"/>
              <a:t>Harvard Centre on the Developing Child</a:t>
            </a:r>
          </a:p>
          <a:p>
            <a:endParaRPr lang="en-US" dirty="0"/>
          </a:p>
          <a:p>
            <a:r>
              <a:rPr lang="en-US" dirty="0" smtClean="0"/>
              <a:t>Impact of neglect on the developing brain</a:t>
            </a:r>
          </a:p>
          <a:p>
            <a:endParaRPr lang="en-US" dirty="0"/>
          </a:p>
          <a:p>
            <a:r>
              <a:rPr lang="en-US" dirty="0">
                <a:hlinkClick r:id="rId2"/>
              </a:rPr>
              <a:t>https://</a:t>
            </a:r>
            <a:r>
              <a:rPr lang="en-US" dirty="0" smtClean="0">
                <a:hlinkClick r:id="rId2"/>
              </a:rPr>
              <a:t>www.youtube.com/watch?v=bF3j5UVCSCA</a:t>
            </a:r>
            <a:endParaRPr lang="en-US" dirty="0" smtClean="0"/>
          </a:p>
          <a:p>
            <a:endParaRPr lang="en-US" dirty="0"/>
          </a:p>
        </p:txBody>
      </p:sp>
    </p:spTree>
    <p:extLst>
      <p:ext uri="{BB962C8B-B14F-4D97-AF65-F5344CB8AC3E}">
        <p14:creationId xmlns:p14="http://schemas.microsoft.com/office/powerpoint/2010/main" val="1676018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9097" y="1902191"/>
            <a:ext cx="8165805" cy="3970318"/>
          </a:xfrm>
          <a:prstGeom prst="rect">
            <a:avLst/>
          </a:prstGeom>
          <a:solidFill>
            <a:schemeClr val="accent5">
              <a:lumMod val="20000"/>
              <a:lumOff val="80000"/>
            </a:schemeClr>
          </a:solidFill>
        </p:spPr>
        <p:txBody>
          <a:bodyPr wrap="square" rtlCol="0">
            <a:spAutoFit/>
          </a:bodyPr>
          <a:lstStyle/>
          <a:p>
            <a:r>
              <a:rPr lang="en-US" sz="3600" dirty="0">
                <a:latin typeface="Arial" charset="0"/>
                <a:ea typeface="Arial" charset="0"/>
                <a:cs typeface="Arial" charset="0"/>
              </a:rPr>
              <a:t>Talk to the person next to you about what you learnt. </a:t>
            </a:r>
          </a:p>
          <a:p>
            <a:endParaRPr lang="en-US" sz="3600" dirty="0">
              <a:latin typeface="Arial" charset="0"/>
              <a:ea typeface="Arial" charset="0"/>
              <a:cs typeface="Arial" charset="0"/>
            </a:endParaRPr>
          </a:p>
          <a:p>
            <a:r>
              <a:rPr lang="en-US" sz="3600" dirty="0">
                <a:latin typeface="Arial" charset="0"/>
                <a:ea typeface="Arial" charset="0"/>
                <a:cs typeface="Arial" charset="0"/>
              </a:rPr>
              <a:t>Write a few notes on your record about how repeated trauma or neglect can impact the brain of a developing child.</a:t>
            </a:r>
          </a:p>
          <a:p>
            <a:r>
              <a:rPr lang="en-US" sz="3600" dirty="0">
                <a:latin typeface="Arial" charset="0"/>
                <a:ea typeface="Arial" charset="0"/>
                <a:cs typeface="Arial" charset="0"/>
              </a:rPr>
              <a:t> </a:t>
            </a:r>
          </a:p>
        </p:txBody>
      </p:sp>
      <p:sp>
        <p:nvSpPr>
          <p:cNvPr id="4" name="Rectangle 3">
            <a:extLst>
              <a:ext uri="{FF2B5EF4-FFF2-40B4-BE49-F238E27FC236}">
                <a16:creationId xmlns="" xmlns:a16="http://schemas.microsoft.com/office/drawing/2014/main" id="{D2FC1186-F6B0-3A42-ADFE-9A517CC1E246}"/>
              </a:ext>
            </a:extLst>
          </p:cNvPr>
          <p:cNvSpPr/>
          <p:nvPr/>
        </p:nvSpPr>
        <p:spPr>
          <a:xfrm>
            <a:off x="937259" y="600770"/>
            <a:ext cx="7269480" cy="769441"/>
          </a:xfrm>
          <a:prstGeom prst="rect">
            <a:avLst/>
          </a:prstGeom>
        </p:spPr>
        <p:txBody>
          <a:bodyPr wrap="square">
            <a:spAutoFit/>
          </a:bodyPr>
          <a:lstStyle/>
          <a:p>
            <a:pPr algn="ctr"/>
            <a:r>
              <a:rPr lang="en-US" sz="4400" b="1" dirty="0">
                <a:solidFill>
                  <a:srgbClr val="0070C0"/>
                </a:solidFill>
                <a:latin typeface="Arial" charset="0"/>
                <a:ea typeface="Arial" charset="0"/>
                <a:cs typeface="Arial" charset="0"/>
              </a:rPr>
              <a:t>Walk and Talk</a:t>
            </a:r>
          </a:p>
        </p:txBody>
      </p:sp>
      <p:pic>
        <p:nvPicPr>
          <p:cNvPr id="3" name="Picture 2">
            <a:extLst>
              <a:ext uri="{FF2B5EF4-FFF2-40B4-BE49-F238E27FC236}">
                <a16:creationId xmlns="" xmlns:a16="http://schemas.microsoft.com/office/drawing/2014/main" id="{D6FE4757-D177-6649-809C-E8921E846921}"/>
              </a:ext>
            </a:extLst>
          </p:cNvPr>
          <p:cNvPicPr>
            <a:picLocks noChangeAspect="1"/>
          </p:cNvPicPr>
          <p:nvPr/>
        </p:nvPicPr>
        <p:blipFill>
          <a:blip r:embed="rId2"/>
          <a:stretch>
            <a:fillRect/>
          </a:stretch>
        </p:blipFill>
        <p:spPr>
          <a:xfrm>
            <a:off x="7523650" y="1902191"/>
            <a:ext cx="1366178" cy="1740901"/>
          </a:xfrm>
          <a:prstGeom prst="rect">
            <a:avLst/>
          </a:prstGeom>
        </p:spPr>
      </p:pic>
    </p:spTree>
    <p:extLst>
      <p:ext uri="{BB962C8B-B14F-4D97-AF65-F5344CB8AC3E}">
        <p14:creationId xmlns:p14="http://schemas.microsoft.com/office/powerpoint/2010/main" val="5736802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8" descr="Incubated6"/>
          <p:cNvPicPr>
            <a:picLocks noChangeAspect="1"/>
          </p:cNvPicPr>
          <p:nvPr/>
        </p:nvPicPr>
        <p:blipFill rotWithShape="1">
          <a:blip r:embed="rId2">
            <a:extLst>
              <a:ext uri="{28A0092B-C50C-407E-A947-70E740481C1C}">
                <a14:useLocalDpi xmlns:a14="http://schemas.microsoft.com/office/drawing/2010/main" val="0"/>
              </a:ext>
            </a:extLst>
          </a:blip>
          <a:srcRect l="4475" t="7757" r="5898" b="4114"/>
          <a:stretch/>
        </p:blipFill>
        <p:spPr bwMode="auto">
          <a:xfrm>
            <a:off x="1601625" y="296660"/>
            <a:ext cx="5940747" cy="43824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1508" name="Rectangle 9"/>
          <p:cNvSpPr>
            <a:spLocks/>
          </p:cNvSpPr>
          <p:nvPr/>
        </p:nvSpPr>
        <p:spPr bwMode="auto">
          <a:xfrm>
            <a:off x="332315" y="4523956"/>
            <a:ext cx="8479369" cy="1467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dirty="0">
                <a:ea typeface="Arial" charset="0"/>
                <a:sym typeface="Helvetica" charset="0"/>
              </a:rPr>
              <a:t>Children raised in environments characterised by domestic violence, physical abuse or other persistent trauma will develop an excessively active midbrain/brainstem. </a:t>
            </a:r>
          </a:p>
          <a:p>
            <a:pPr eaLnBrk="1">
              <a:spcBef>
                <a:spcPts val="525"/>
              </a:spcBef>
              <a:defRPr/>
            </a:pPr>
            <a:r>
              <a:rPr lang="en-AU" altLang="x-none" dirty="0">
                <a:ea typeface="Arial" charset="0"/>
                <a:sym typeface="Helvetica" charset="0"/>
              </a:rPr>
              <a:t>This results in an </a:t>
            </a:r>
            <a:r>
              <a:rPr lang="en-AU" altLang="x-none" b="1" u="sng" dirty="0">
                <a:solidFill>
                  <a:srgbClr val="FF0000"/>
                </a:solidFill>
                <a:ea typeface="Arial" charset="0"/>
                <a:sym typeface="Helvetica" charset="0"/>
              </a:rPr>
              <a:t>overly active and reactive stress response</a:t>
            </a:r>
            <a:r>
              <a:rPr lang="en-AU" altLang="x-none" b="1" u="sng" dirty="0">
                <a:ea typeface="Arial" charset="0"/>
                <a:sym typeface="Helvetica" charset="0"/>
              </a:rPr>
              <a:t> </a:t>
            </a:r>
            <a:r>
              <a:rPr lang="en-AU" altLang="x-none" dirty="0">
                <a:ea typeface="Arial" charset="0"/>
                <a:sym typeface="Helvetica" charset="0"/>
              </a:rPr>
              <a:t>and a predisposition to aggression and impulsiveness.</a:t>
            </a:r>
            <a:endParaRPr lang="en-AU" altLang="x-none" dirty="0">
              <a:ea typeface="Arial" charset="0"/>
              <a:sym typeface="Helvetica Light" charset="0"/>
            </a:endParaRPr>
          </a:p>
        </p:txBody>
      </p:sp>
      <p:sp>
        <p:nvSpPr>
          <p:cNvPr id="21509" name="Rectangle 10"/>
          <p:cNvSpPr>
            <a:spLocks/>
          </p:cNvSpPr>
          <p:nvPr/>
        </p:nvSpPr>
        <p:spPr bwMode="auto">
          <a:xfrm>
            <a:off x="6240066" y="5830294"/>
            <a:ext cx="2859881" cy="1607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sz="900" dirty="0">
                <a:ea typeface="Arial" charset="0"/>
                <a:cs typeface="Arial" charset="0"/>
                <a:sym typeface="Times New Roman" charset="0"/>
              </a:rPr>
              <a:t>Information from Bruce Perry M.D., Ph.D. 1997</a:t>
            </a:r>
            <a:endParaRPr lang="en-AU" altLang="x-none" sz="1875" dirty="0">
              <a:ea typeface="Arial" charset="0"/>
              <a:cs typeface="Arial" charset="0"/>
              <a:sym typeface="Helvetica Light" charset="0"/>
            </a:endParaRPr>
          </a:p>
        </p:txBody>
      </p:sp>
      <p:sp>
        <p:nvSpPr>
          <p:cNvPr id="2" name="Slide Number Placeholder 1"/>
          <p:cNvSpPr>
            <a:spLocks noGrp="1"/>
          </p:cNvSpPr>
          <p:nvPr>
            <p:ph type="sldNum" sz="quarter" idx="12"/>
          </p:nvPr>
        </p:nvSpPr>
        <p:spPr/>
        <p:txBody>
          <a:bodyPr/>
          <a:lstStyle/>
          <a:p>
            <a:pPr>
              <a:defRPr/>
            </a:pPr>
            <a:fld id="{FB977B45-7C79-7149-B21C-3DEE67246C37}" type="slidenum">
              <a:rPr lang="en-AU" altLang="x-none" smtClean="0"/>
              <a:pPr>
                <a:defRPr/>
              </a:pPr>
              <a:t>22</a:t>
            </a:fld>
            <a:endParaRPr lang="en-AU" altLang="x-none"/>
          </a:p>
        </p:txBody>
      </p:sp>
    </p:spTree>
    <p:extLst>
      <p:ext uri="{BB962C8B-B14F-4D97-AF65-F5344CB8AC3E}">
        <p14:creationId xmlns:p14="http://schemas.microsoft.com/office/powerpoint/2010/main" val="29799899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8" descr="Incubated7"/>
          <p:cNvPicPr>
            <a:picLocks noChangeAspect="1"/>
          </p:cNvPicPr>
          <p:nvPr/>
        </p:nvPicPr>
        <p:blipFill rotWithShape="1">
          <a:blip r:embed="rId2">
            <a:extLst>
              <a:ext uri="{28A0092B-C50C-407E-A947-70E740481C1C}">
                <a14:useLocalDpi xmlns:a14="http://schemas.microsoft.com/office/drawing/2010/main" val="0"/>
              </a:ext>
            </a:extLst>
          </a:blip>
          <a:srcRect l="6890" t="5607" r="5148"/>
          <a:stretch/>
        </p:blipFill>
        <p:spPr bwMode="auto">
          <a:xfrm>
            <a:off x="1620583" y="366915"/>
            <a:ext cx="6089904" cy="4537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532" name="Rectangle 9"/>
          <p:cNvSpPr>
            <a:spLocks/>
          </p:cNvSpPr>
          <p:nvPr/>
        </p:nvSpPr>
        <p:spPr bwMode="auto">
          <a:xfrm>
            <a:off x="336105" y="4788747"/>
            <a:ext cx="8471790" cy="510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sz="2400" dirty="0">
                <a:ea typeface="Arial" charset="0"/>
                <a:sym typeface="Helvetica" charset="0"/>
              </a:rPr>
              <a:t>When the developing brain is both deprived of sensory stimuli and experiences traumatic stress, the brainstem/ midbrain to cortical/limbic ratio is profoundly altered.  </a:t>
            </a:r>
            <a:endParaRPr lang="en-AU" altLang="x-none" sz="2400" dirty="0">
              <a:ea typeface="Arial" charset="0"/>
              <a:sym typeface="Helvetica Light" charset="0"/>
            </a:endParaRPr>
          </a:p>
        </p:txBody>
      </p:sp>
      <p:sp>
        <p:nvSpPr>
          <p:cNvPr id="22533" name="Rectangle 10"/>
          <p:cNvSpPr>
            <a:spLocks/>
          </p:cNvSpPr>
          <p:nvPr/>
        </p:nvSpPr>
        <p:spPr bwMode="auto">
          <a:xfrm>
            <a:off x="6103088" y="5762846"/>
            <a:ext cx="2859937" cy="1992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a:spcBef>
                <a:spcPts val="525"/>
              </a:spcBef>
              <a:defRPr/>
            </a:pPr>
            <a:r>
              <a:rPr lang="en-AU" altLang="x-none" sz="900" dirty="0">
                <a:ea typeface="Arial" charset="0"/>
                <a:cs typeface="Arial" charset="0"/>
                <a:sym typeface="Times New Roman" charset="0"/>
              </a:rPr>
              <a:t>Information from Bruce Perry M.D., Ph.D. 1997</a:t>
            </a:r>
            <a:endParaRPr lang="en-AU" altLang="x-none" sz="1875" dirty="0">
              <a:ea typeface="Arial" charset="0"/>
              <a:cs typeface="Arial" charset="0"/>
              <a:sym typeface="Helvetica Light" charset="0"/>
            </a:endParaRPr>
          </a:p>
        </p:txBody>
      </p:sp>
      <p:sp>
        <p:nvSpPr>
          <p:cNvPr id="2" name="Slide Number Placeholder 1"/>
          <p:cNvSpPr>
            <a:spLocks noGrp="1"/>
          </p:cNvSpPr>
          <p:nvPr>
            <p:ph type="sldNum" sz="quarter" idx="12"/>
          </p:nvPr>
        </p:nvSpPr>
        <p:spPr/>
        <p:txBody>
          <a:bodyPr/>
          <a:lstStyle/>
          <a:p>
            <a:pPr>
              <a:defRPr/>
            </a:pPr>
            <a:fld id="{E56E1E67-C9FF-8144-8473-4B72961DBCBB}" type="slidenum">
              <a:rPr lang="en-AU" altLang="x-none" smtClean="0"/>
              <a:pPr>
                <a:defRPr/>
              </a:pPr>
              <a:t>23</a:t>
            </a:fld>
            <a:endParaRPr lang="en-AU" altLang="x-none"/>
          </a:p>
        </p:txBody>
      </p:sp>
    </p:spTree>
    <p:extLst>
      <p:ext uri="{BB962C8B-B14F-4D97-AF65-F5344CB8AC3E}">
        <p14:creationId xmlns:p14="http://schemas.microsoft.com/office/powerpoint/2010/main" val="53726096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2772" y="574158"/>
            <a:ext cx="8357191" cy="2985433"/>
          </a:xfrm>
          <a:prstGeom prst="rect">
            <a:avLst/>
          </a:prstGeom>
          <a:noFill/>
        </p:spPr>
        <p:txBody>
          <a:bodyPr wrap="square" rtlCol="0">
            <a:spAutoFit/>
          </a:bodyPr>
          <a:lstStyle/>
          <a:p>
            <a:r>
              <a:rPr lang="en-US" sz="4400" b="1" dirty="0">
                <a:solidFill>
                  <a:schemeClr val="accent5">
                    <a:lumMod val="75000"/>
                  </a:schemeClr>
                </a:solidFill>
                <a:latin typeface="Arial" charset="0"/>
                <a:ea typeface="Arial" charset="0"/>
                <a:cs typeface="Arial" charset="0"/>
              </a:rPr>
              <a:t>So what can we do to help?</a:t>
            </a:r>
          </a:p>
          <a:p>
            <a:endParaRPr lang="en-US" sz="3600" dirty="0">
              <a:solidFill>
                <a:schemeClr val="accent5">
                  <a:lumMod val="75000"/>
                </a:schemeClr>
              </a:solidFill>
              <a:latin typeface="Arial" charset="0"/>
              <a:ea typeface="Arial" charset="0"/>
              <a:cs typeface="Arial" charset="0"/>
            </a:endParaRPr>
          </a:p>
          <a:p>
            <a:endParaRPr lang="en-US" sz="3600" dirty="0">
              <a:latin typeface="Arial" charset="0"/>
              <a:ea typeface="Arial" charset="0"/>
              <a:cs typeface="Arial" charset="0"/>
            </a:endParaRPr>
          </a:p>
          <a:p>
            <a:r>
              <a:rPr lang="en-US" sz="3600" dirty="0">
                <a:latin typeface="Arial" charset="0"/>
                <a:ea typeface="Arial" charset="0"/>
                <a:cs typeface="Arial" charset="0"/>
              </a:rPr>
              <a:t>Your interactions with children are valuable and healing! </a:t>
            </a:r>
          </a:p>
        </p:txBody>
      </p:sp>
    </p:spTree>
    <p:extLst>
      <p:ext uri="{BB962C8B-B14F-4D97-AF65-F5344CB8AC3E}">
        <p14:creationId xmlns:p14="http://schemas.microsoft.com/office/powerpoint/2010/main" val="8141534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12"/>
          <p:cNvGrpSpPr>
            <a:grpSpLocks/>
          </p:cNvGrpSpPr>
          <p:nvPr/>
        </p:nvGrpSpPr>
        <p:grpSpPr bwMode="auto">
          <a:xfrm>
            <a:off x="830310" y="1663431"/>
            <a:ext cx="5139928" cy="4638675"/>
            <a:chOff x="0" y="0"/>
            <a:chExt cx="768" cy="693"/>
          </a:xfrm>
        </p:grpSpPr>
        <p:grpSp>
          <p:nvGrpSpPr>
            <p:cNvPr id="33797" name="Group 13"/>
            <p:cNvGrpSpPr>
              <a:grpSpLocks/>
            </p:cNvGrpSpPr>
            <p:nvPr/>
          </p:nvGrpSpPr>
          <p:grpSpPr bwMode="auto">
            <a:xfrm>
              <a:off x="145" y="-1"/>
              <a:ext cx="623" cy="694"/>
              <a:chOff x="0" y="0"/>
              <a:chExt cx="622" cy="693"/>
            </a:xfrm>
          </p:grpSpPr>
          <p:sp>
            <p:nvSpPr>
              <p:cNvPr id="33843" name="AutoShape 14"/>
              <p:cNvSpPr>
                <a:spLocks/>
              </p:cNvSpPr>
              <p:nvPr/>
            </p:nvSpPr>
            <p:spPr bwMode="auto">
              <a:xfrm rot="2120313">
                <a:off x="149" y="36"/>
                <a:ext cx="324" cy="62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0"/>
                    </a:lnTo>
                    <a:cubicBezTo>
                      <a:pt x="11929" y="0"/>
                      <a:pt x="21600" y="3546"/>
                      <a:pt x="21600" y="7922"/>
                    </a:cubicBezTo>
                    <a:cubicBezTo>
                      <a:pt x="21600" y="7922"/>
                      <a:pt x="21600" y="7922"/>
                      <a:pt x="21600" y="7922"/>
                    </a:cubicBezTo>
                    <a:lnTo>
                      <a:pt x="21600" y="11701"/>
                    </a:lnTo>
                    <a:cubicBezTo>
                      <a:pt x="21599" y="14940"/>
                      <a:pt x="16225" y="17852"/>
                      <a:pt x="8028" y="19055"/>
                    </a:cubicBezTo>
                    <a:lnTo>
                      <a:pt x="8027" y="21600"/>
                    </a:lnTo>
                    <a:lnTo>
                      <a:pt x="0" y="17734"/>
                    </a:lnTo>
                    <a:lnTo>
                      <a:pt x="8027" y="12732"/>
                    </a:lnTo>
                    <a:lnTo>
                      <a:pt x="8028" y="15277"/>
                    </a:lnTo>
                    <a:cubicBezTo>
                      <a:pt x="14493" y="14327"/>
                      <a:pt x="19314" y="12292"/>
                      <a:pt x="20976" y="9812"/>
                    </a:cubicBezTo>
                    <a:lnTo>
                      <a:pt x="20977" y="9812"/>
                    </a:lnTo>
                    <a:cubicBezTo>
                      <a:pt x="18605" y="6269"/>
                      <a:pt x="9945" y="3778"/>
                      <a:pt x="0" y="3778"/>
                    </a:cubicBezTo>
                    <a:lnTo>
                      <a:pt x="0" y="0"/>
                    </a:lnTo>
                    <a:close/>
                  </a:path>
                </a:pathLst>
              </a:custGeom>
              <a:solidFill>
                <a:srgbClr val="FFFF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44" name="AutoShape 15"/>
              <p:cNvSpPr>
                <a:spLocks/>
              </p:cNvSpPr>
              <p:nvPr/>
            </p:nvSpPr>
            <p:spPr bwMode="auto">
              <a:xfrm rot="2120313">
                <a:off x="231" y="62"/>
                <a:ext cx="324" cy="337"/>
              </a:xfrm>
              <a:custGeom>
                <a:avLst/>
                <a:gdLst>
                  <a:gd name="T0" fmla="*/ 0 w 21599"/>
                  <a:gd name="T1" fmla="*/ 0 h 21600"/>
                  <a:gd name="T2" fmla="*/ 0 w 21599"/>
                  <a:gd name="T3" fmla="*/ 0 h 21600"/>
                  <a:gd name="T4" fmla="*/ 0 w 21599"/>
                  <a:gd name="T5" fmla="*/ 0 h 21600"/>
                  <a:gd name="T6" fmla="*/ 0 w 21599"/>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9" h="21600">
                    <a:moveTo>
                      <a:pt x="0" y="0"/>
                    </a:moveTo>
                    <a:lnTo>
                      <a:pt x="0" y="0"/>
                    </a:lnTo>
                    <a:cubicBezTo>
                      <a:pt x="11928" y="0"/>
                      <a:pt x="21599" y="6547"/>
                      <a:pt x="21599" y="14623"/>
                    </a:cubicBezTo>
                    <a:cubicBezTo>
                      <a:pt x="21599" y="14624"/>
                      <a:pt x="21599" y="14624"/>
                      <a:pt x="21599" y="14624"/>
                    </a:cubicBezTo>
                    <a:lnTo>
                      <a:pt x="21599" y="21600"/>
                    </a:lnTo>
                    <a:cubicBezTo>
                      <a:pt x="21600" y="13523"/>
                      <a:pt x="11930" y="6975"/>
                      <a:pt x="1" y="6975"/>
                    </a:cubicBezTo>
                    <a:cubicBezTo>
                      <a:pt x="0" y="6975"/>
                      <a:pt x="0" y="6975"/>
                      <a:pt x="0" y="6975"/>
                    </a:cubicBezTo>
                    <a:lnTo>
                      <a:pt x="0" y="0"/>
                    </a:lnTo>
                    <a:close/>
                  </a:path>
                </a:pathLst>
              </a:custGeom>
              <a:solidFill>
                <a:srgbClr val="CC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45" name="AutoShape 16"/>
              <p:cNvSpPr>
                <a:spLocks/>
              </p:cNvSpPr>
              <p:nvPr/>
            </p:nvSpPr>
            <p:spPr bwMode="auto">
              <a:xfrm rot="2120329">
                <a:off x="434" y="408"/>
                <a:ext cx="11" cy="55"/>
              </a:xfrm>
              <a:custGeom>
                <a:avLst/>
                <a:gdLst>
                  <a:gd name="T0" fmla="*/ 0 w 21596"/>
                  <a:gd name="T1" fmla="*/ 0 h 21600"/>
                  <a:gd name="T2" fmla="*/ 0 w 21596"/>
                  <a:gd name="T3" fmla="*/ 0 h 21600"/>
                  <a:gd name="T4" fmla="*/ 0 w 21596"/>
                  <a:gd name="T5" fmla="*/ 0 h 21600"/>
                  <a:gd name="T6" fmla="*/ 0 w 21596"/>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600">
                    <a:moveTo>
                      <a:pt x="21596" y="21600"/>
                    </a:moveTo>
                    <a:cubicBezTo>
                      <a:pt x="21600" y="14321"/>
                      <a:pt x="14348" y="7068"/>
                      <a:pt x="0" y="0"/>
                    </a:cubicBezTo>
                  </a:path>
                </a:pathLst>
              </a:custGeom>
              <a:solidFill>
                <a:srgbClr val="000000">
                  <a:alpha val="0"/>
                </a:srgbClr>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grpSp>
          <p:nvGrpSpPr>
            <p:cNvPr id="33798" name="Group 17"/>
            <p:cNvGrpSpPr>
              <a:grpSpLocks/>
            </p:cNvGrpSpPr>
            <p:nvPr/>
          </p:nvGrpSpPr>
          <p:grpSpPr bwMode="auto">
            <a:xfrm>
              <a:off x="0" y="43"/>
              <a:ext cx="515" cy="545"/>
              <a:chOff x="0" y="0"/>
              <a:chExt cx="515" cy="545"/>
            </a:xfrm>
          </p:grpSpPr>
          <p:sp>
            <p:nvSpPr>
              <p:cNvPr id="33799" name="AutoShape 18"/>
              <p:cNvSpPr>
                <a:spLocks/>
              </p:cNvSpPr>
              <p:nvPr/>
            </p:nvSpPr>
            <p:spPr bwMode="auto">
              <a:xfrm>
                <a:off x="11" y="0"/>
                <a:ext cx="265" cy="545"/>
              </a:xfrm>
              <a:custGeom>
                <a:avLst/>
                <a:gdLst>
                  <a:gd name="T0" fmla="*/ 0 w 20369"/>
                  <a:gd name="T1" fmla="*/ 0 h 21263"/>
                  <a:gd name="T2" fmla="*/ 0 w 20369"/>
                  <a:gd name="T3" fmla="*/ 0 h 21263"/>
                  <a:gd name="T4" fmla="*/ 0 w 20369"/>
                  <a:gd name="T5" fmla="*/ 0 h 21263"/>
                  <a:gd name="T6" fmla="*/ 0 w 20369"/>
                  <a:gd name="T7" fmla="*/ 0 h 212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9" h="21263">
                    <a:moveTo>
                      <a:pt x="8612" y="10130"/>
                    </a:moveTo>
                    <a:lnTo>
                      <a:pt x="9662" y="11413"/>
                    </a:lnTo>
                    <a:cubicBezTo>
                      <a:pt x="10872" y="12296"/>
                      <a:pt x="17079" y="13406"/>
                      <a:pt x="18674" y="12598"/>
                    </a:cubicBezTo>
                    <a:cubicBezTo>
                      <a:pt x="20429" y="11798"/>
                      <a:pt x="20548" y="8576"/>
                      <a:pt x="20229" y="6591"/>
                    </a:cubicBezTo>
                    <a:cubicBezTo>
                      <a:pt x="19910" y="4606"/>
                      <a:pt x="19924" y="1602"/>
                      <a:pt x="16773" y="681"/>
                    </a:cubicBezTo>
                    <a:cubicBezTo>
                      <a:pt x="13623" y="-239"/>
                      <a:pt x="3800" y="-337"/>
                      <a:pt x="1341" y="1074"/>
                    </a:cubicBezTo>
                    <a:cubicBezTo>
                      <a:pt x="-1051" y="2123"/>
                      <a:pt x="118" y="5783"/>
                      <a:pt x="2032" y="9149"/>
                    </a:cubicBezTo>
                    <a:cubicBezTo>
                      <a:pt x="3946" y="12515"/>
                      <a:pt x="10539" y="18742"/>
                      <a:pt x="12786" y="21263"/>
                    </a:cubicBezTo>
                  </a:path>
                </a:pathLst>
              </a:custGeom>
              <a:solidFill>
                <a:srgbClr val="000000">
                  <a:alpha val="0"/>
                </a:srgbClr>
              </a:solidFill>
              <a:ln w="36124">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0" name="AutoShape 19"/>
              <p:cNvSpPr>
                <a:spLocks/>
              </p:cNvSpPr>
              <p:nvPr/>
            </p:nvSpPr>
            <p:spPr bwMode="auto">
              <a:xfrm>
                <a:off x="65" y="159"/>
                <a:ext cx="32" cy="66"/>
              </a:xfrm>
              <a:custGeom>
                <a:avLst/>
                <a:gdLst>
                  <a:gd name="T0" fmla="*/ 0 w 20883"/>
                  <a:gd name="T1" fmla="*/ 0 h 20614"/>
                  <a:gd name="T2" fmla="*/ 0 w 20883"/>
                  <a:gd name="T3" fmla="*/ 0 h 20614"/>
                  <a:gd name="T4" fmla="*/ 0 w 20883"/>
                  <a:gd name="T5" fmla="*/ 0 h 20614"/>
                  <a:gd name="T6" fmla="*/ 0 w 20883"/>
                  <a:gd name="T7" fmla="*/ 0 h 206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83" h="20614">
                    <a:moveTo>
                      <a:pt x="17764" y="4447"/>
                    </a:moveTo>
                    <a:cubicBezTo>
                      <a:pt x="16262" y="3772"/>
                      <a:pt x="11411" y="950"/>
                      <a:pt x="8754" y="459"/>
                    </a:cubicBezTo>
                    <a:cubicBezTo>
                      <a:pt x="6097" y="-32"/>
                      <a:pt x="2632" y="-584"/>
                      <a:pt x="1477" y="1441"/>
                    </a:cubicBezTo>
                    <a:cubicBezTo>
                      <a:pt x="-717" y="3343"/>
                      <a:pt x="-255" y="9356"/>
                      <a:pt x="1477" y="12547"/>
                    </a:cubicBezTo>
                    <a:cubicBezTo>
                      <a:pt x="3325" y="15738"/>
                      <a:pt x="8985" y="20156"/>
                      <a:pt x="12219" y="20586"/>
                    </a:cubicBezTo>
                    <a:cubicBezTo>
                      <a:pt x="15338" y="21016"/>
                      <a:pt x="19150" y="16168"/>
                      <a:pt x="20883" y="15002"/>
                    </a:cubicBezTo>
                  </a:path>
                </a:pathLst>
              </a:custGeom>
              <a:solidFill>
                <a:srgbClr val="000000">
                  <a:alpha val="0"/>
                </a:srgbClr>
              </a:solidFill>
              <a:ln w="36124">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01" name="AutoShape 20"/>
              <p:cNvSpPr>
                <a:spLocks/>
              </p:cNvSpPr>
              <p:nvPr/>
            </p:nvSpPr>
            <p:spPr bwMode="auto">
              <a:xfrm rot="-1024523">
                <a:off x="34" y="42"/>
                <a:ext cx="59"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35" y="0"/>
                      <a:pt x="0" y="4835"/>
                      <a:pt x="0" y="10800"/>
                    </a:cubicBezTo>
                    <a:cubicBezTo>
                      <a:pt x="0" y="16764"/>
                      <a:pt x="4835" y="21600"/>
                      <a:pt x="10799" y="21600"/>
                    </a:cubicBezTo>
                    <a:cubicBezTo>
                      <a:pt x="10799" y="21600"/>
                      <a:pt x="10799" y="21600"/>
                      <a:pt x="10800" y="21600"/>
                    </a:cubicBezTo>
                    <a:cubicBezTo>
                      <a:pt x="16764" y="21600"/>
                      <a:pt x="21600" y="16764"/>
                      <a:pt x="21600" y="10800"/>
                    </a:cubicBezTo>
                    <a:cubicBezTo>
                      <a:pt x="21600" y="4835"/>
                      <a:pt x="16764" y="0"/>
                      <a:pt x="10800" y="0"/>
                    </a:cubicBezTo>
                    <a:close/>
                  </a:path>
                </a:pathLst>
              </a:custGeom>
              <a:solidFill>
                <a:srgbClr val="FF9900"/>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2" name="AutoShape 21"/>
              <p:cNvSpPr>
                <a:spLocks/>
              </p:cNvSpPr>
              <p:nvPr/>
            </p:nvSpPr>
            <p:spPr bwMode="auto">
              <a:xfrm>
                <a:off x="242" y="216"/>
                <a:ext cx="25" cy="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640"/>
                    </a:moveTo>
                    <a:lnTo>
                      <a:pt x="12363" y="21600"/>
                    </a:lnTo>
                    <a:lnTo>
                      <a:pt x="21600" y="0"/>
                    </a:lnTo>
                  </a:path>
                </a:pathLst>
              </a:custGeom>
              <a:solidFill>
                <a:srgbClr val="000000">
                  <a:alpha val="0"/>
                </a:srgbClr>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03" name="AutoShape 22"/>
              <p:cNvSpPr>
                <a:spLocks/>
              </p:cNvSpPr>
              <p:nvPr/>
            </p:nvSpPr>
            <p:spPr bwMode="auto">
              <a:xfrm>
                <a:off x="222" y="250"/>
                <a:ext cx="46" cy="2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02" y="7664"/>
                    </a:moveTo>
                    <a:lnTo>
                      <a:pt x="8395" y="4877"/>
                    </a:lnTo>
                    <a:lnTo>
                      <a:pt x="10838" y="2961"/>
                    </a:lnTo>
                    <a:lnTo>
                      <a:pt x="13204" y="0"/>
                    </a:lnTo>
                    <a:lnTo>
                      <a:pt x="14196" y="2612"/>
                    </a:lnTo>
                    <a:lnTo>
                      <a:pt x="15570" y="4006"/>
                    </a:lnTo>
                    <a:lnTo>
                      <a:pt x="16944" y="2612"/>
                    </a:lnTo>
                    <a:lnTo>
                      <a:pt x="17783" y="0"/>
                    </a:lnTo>
                    <a:lnTo>
                      <a:pt x="19386" y="1916"/>
                    </a:lnTo>
                    <a:lnTo>
                      <a:pt x="21600" y="6619"/>
                    </a:lnTo>
                    <a:lnTo>
                      <a:pt x="20760" y="8883"/>
                    </a:lnTo>
                    <a:lnTo>
                      <a:pt x="18318" y="9580"/>
                    </a:lnTo>
                    <a:lnTo>
                      <a:pt x="15570" y="10103"/>
                    </a:lnTo>
                    <a:lnTo>
                      <a:pt x="12746" y="10451"/>
                    </a:lnTo>
                    <a:lnTo>
                      <a:pt x="9998" y="10451"/>
                    </a:lnTo>
                    <a:lnTo>
                      <a:pt x="6792" y="10103"/>
                    </a:lnTo>
                    <a:lnTo>
                      <a:pt x="381" y="7141"/>
                    </a:lnTo>
                    <a:lnTo>
                      <a:pt x="0" y="6967"/>
                    </a:lnTo>
                    <a:lnTo>
                      <a:pt x="7785" y="16025"/>
                    </a:lnTo>
                    <a:lnTo>
                      <a:pt x="10532" y="19161"/>
                    </a:lnTo>
                    <a:lnTo>
                      <a:pt x="12975" y="21251"/>
                    </a:lnTo>
                    <a:lnTo>
                      <a:pt x="15036" y="21600"/>
                    </a:lnTo>
                    <a:lnTo>
                      <a:pt x="16944" y="21251"/>
                    </a:lnTo>
                    <a:lnTo>
                      <a:pt x="19004" y="20206"/>
                    </a:lnTo>
                    <a:lnTo>
                      <a:pt x="20378" y="17419"/>
                    </a:lnTo>
                    <a:lnTo>
                      <a:pt x="21065" y="9580"/>
                    </a:lnTo>
                  </a:path>
                </a:pathLst>
              </a:custGeom>
              <a:solidFill>
                <a:srgbClr val="FF9999"/>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4" name="AutoShape 23"/>
              <p:cNvSpPr>
                <a:spLocks/>
              </p:cNvSpPr>
              <p:nvPr/>
            </p:nvSpPr>
            <p:spPr bwMode="auto">
              <a:xfrm rot="-1024523">
                <a:off x="12" y="13"/>
                <a:ext cx="105" cy="10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2" y="6320"/>
                    </a:lnTo>
                    <a:lnTo>
                      <a:pt x="370" y="2295"/>
                    </a:lnTo>
                    <a:lnTo>
                      <a:pt x="4627" y="7617"/>
                    </a:lnTo>
                    <a:lnTo>
                      <a:pt x="0" y="8615"/>
                    </a:lnTo>
                    <a:lnTo>
                      <a:pt x="3722" y="11775"/>
                    </a:lnTo>
                    <a:lnTo>
                      <a:pt x="135" y="14587"/>
                    </a:lnTo>
                    <a:lnTo>
                      <a:pt x="5667" y="13937"/>
                    </a:lnTo>
                    <a:lnTo>
                      <a:pt x="4762" y="17617"/>
                    </a:lnTo>
                    <a:lnTo>
                      <a:pt x="7715" y="15627"/>
                    </a:lnTo>
                    <a:lnTo>
                      <a:pt x="8485" y="21600"/>
                    </a:lnTo>
                    <a:lnTo>
                      <a:pt x="10531" y="14935"/>
                    </a:lnTo>
                    <a:lnTo>
                      <a:pt x="13247" y="19737"/>
                    </a:lnTo>
                    <a:lnTo>
                      <a:pt x="14020" y="14457"/>
                    </a:lnTo>
                    <a:lnTo>
                      <a:pt x="18145" y="18095"/>
                    </a:lnTo>
                    <a:lnTo>
                      <a:pt x="16837" y="12942"/>
                    </a:lnTo>
                    <a:lnTo>
                      <a:pt x="21600" y="13290"/>
                    </a:lnTo>
                    <a:lnTo>
                      <a:pt x="17607" y="10475"/>
                    </a:lnTo>
                    <a:lnTo>
                      <a:pt x="21097" y="8137"/>
                    </a:lnTo>
                    <a:lnTo>
                      <a:pt x="16702" y="7315"/>
                    </a:lnTo>
                    <a:lnTo>
                      <a:pt x="18380" y="4457"/>
                    </a:lnTo>
                    <a:lnTo>
                      <a:pt x="14154" y="5325"/>
                    </a:lnTo>
                    <a:lnTo>
                      <a:pt x="14521" y="0"/>
                    </a:lnTo>
                    <a:lnTo>
                      <a:pt x="10800" y="5800"/>
                    </a:lnTo>
                    <a:close/>
                  </a:path>
                </a:pathLst>
              </a:custGeom>
              <a:solidFill>
                <a:srgbClr val="66CCFF"/>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5" name="AutoShape 24"/>
              <p:cNvSpPr>
                <a:spLocks/>
              </p:cNvSpPr>
              <p:nvPr/>
            </p:nvSpPr>
            <p:spPr bwMode="auto">
              <a:xfrm rot="-1024523">
                <a:off x="30" y="31"/>
                <a:ext cx="69" cy="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799"/>
                    </a:moveTo>
                    <a:lnTo>
                      <a:pt x="8351" y="2294"/>
                    </a:lnTo>
                    <a:lnTo>
                      <a:pt x="7311" y="6320"/>
                    </a:lnTo>
                    <a:lnTo>
                      <a:pt x="370" y="2294"/>
                    </a:lnTo>
                    <a:lnTo>
                      <a:pt x="4627" y="7617"/>
                    </a:lnTo>
                    <a:lnTo>
                      <a:pt x="0" y="8615"/>
                    </a:lnTo>
                    <a:lnTo>
                      <a:pt x="3722" y="11775"/>
                    </a:lnTo>
                    <a:lnTo>
                      <a:pt x="134" y="14586"/>
                    </a:lnTo>
                    <a:lnTo>
                      <a:pt x="5667" y="13936"/>
                    </a:lnTo>
                    <a:lnTo>
                      <a:pt x="4762" y="17617"/>
                    </a:lnTo>
                    <a:lnTo>
                      <a:pt x="7714" y="15627"/>
                    </a:lnTo>
                    <a:lnTo>
                      <a:pt x="8484" y="21600"/>
                    </a:lnTo>
                    <a:lnTo>
                      <a:pt x="10532" y="14934"/>
                    </a:lnTo>
                    <a:lnTo>
                      <a:pt x="13247" y="19737"/>
                    </a:lnTo>
                    <a:lnTo>
                      <a:pt x="14019" y="14457"/>
                    </a:lnTo>
                    <a:lnTo>
                      <a:pt x="18145" y="18094"/>
                    </a:lnTo>
                    <a:lnTo>
                      <a:pt x="16837" y="12942"/>
                    </a:lnTo>
                    <a:lnTo>
                      <a:pt x="21600" y="13290"/>
                    </a:lnTo>
                    <a:lnTo>
                      <a:pt x="17606" y="10475"/>
                    </a:lnTo>
                    <a:lnTo>
                      <a:pt x="21097" y="8137"/>
                    </a:lnTo>
                    <a:lnTo>
                      <a:pt x="16702" y="7314"/>
                    </a:lnTo>
                    <a:lnTo>
                      <a:pt x="18380" y="4456"/>
                    </a:lnTo>
                    <a:lnTo>
                      <a:pt x="14155" y="5324"/>
                    </a:lnTo>
                    <a:lnTo>
                      <a:pt x="14522" y="0"/>
                    </a:lnTo>
                    <a:lnTo>
                      <a:pt x="10800" y="5799"/>
                    </a:lnTo>
                    <a:close/>
                  </a:path>
                </a:pathLst>
              </a:custGeom>
              <a:solidFill>
                <a:srgbClr val="0066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15375" name="AutoShape 25"/>
              <p:cNvSpPr>
                <a:spLocks/>
              </p:cNvSpPr>
              <p:nvPr/>
            </p:nvSpPr>
            <p:spPr bwMode="auto">
              <a:xfrm rot="-1200555">
                <a:off x="281" y="218"/>
                <a:ext cx="131" cy="19"/>
              </a:xfrm>
              <a:prstGeom prst="leftRightArrow">
                <a:avLst>
                  <a:gd name="adj1" fmla="val 44046"/>
                  <a:gd name="adj2" fmla="val 84173"/>
                </a:avLst>
              </a:prstGeom>
              <a:gradFill rotWithShape="0">
                <a:gsLst>
                  <a:gs pos="0">
                    <a:srgbClr val="FFDDDD"/>
                  </a:gs>
                  <a:gs pos="100000">
                    <a:srgbClr val="FF9999"/>
                  </a:gs>
                </a:gsLst>
                <a:path path="rect">
                  <a:fillToRect l="50000" t="50000" r="50000" b="50000"/>
                </a:path>
              </a:gradFill>
              <a:ln w="18062">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33807" name="AutoShape 26"/>
              <p:cNvSpPr>
                <a:spLocks/>
              </p:cNvSpPr>
              <p:nvPr/>
            </p:nvSpPr>
            <p:spPr bwMode="auto">
              <a:xfrm rot="918063">
                <a:off x="468" y="128"/>
                <a:ext cx="40"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2" y="6319"/>
                    </a:lnTo>
                    <a:lnTo>
                      <a:pt x="369" y="2295"/>
                    </a:lnTo>
                    <a:lnTo>
                      <a:pt x="4627" y="7616"/>
                    </a:lnTo>
                    <a:lnTo>
                      <a:pt x="0" y="8614"/>
                    </a:lnTo>
                    <a:lnTo>
                      <a:pt x="3721" y="11775"/>
                    </a:lnTo>
                    <a:lnTo>
                      <a:pt x="134" y="14587"/>
                    </a:lnTo>
                    <a:lnTo>
                      <a:pt x="5667" y="13937"/>
                    </a:lnTo>
                    <a:lnTo>
                      <a:pt x="4761" y="17617"/>
                    </a:lnTo>
                    <a:lnTo>
                      <a:pt x="7715" y="15627"/>
                    </a:lnTo>
                    <a:lnTo>
                      <a:pt x="8485" y="21600"/>
                    </a:lnTo>
                    <a:lnTo>
                      <a:pt x="10532" y="14934"/>
                    </a:lnTo>
                    <a:lnTo>
                      <a:pt x="13247" y="19737"/>
                    </a:lnTo>
                    <a:lnTo>
                      <a:pt x="14020" y="14457"/>
                    </a:lnTo>
                    <a:lnTo>
                      <a:pt x="18144" y="18094"/>
                    </a:lnTo>
                    <a:lnTo>
                      <a:pt x="16837" y="12942"/>
                    </a:lnTo>
                    <a:lnTo>
                      <a:pt x="21600" y="13289"/>
                    </a:lnTo>
                    <a:lnTo>
                      <a:pt x="17607" y="10475"/>
                    </a:lnTo>
                    <a:lnTo>
                      <a:pt x="21097" y="8137"/>
                    </a:lnTo>
                    <a:lnTo>
                      <a:pt x="16702" y="7314"/>
                    </a:lnTo>
                    <a:lnTo>
                      <a:pt x="18380" y="4457"/>
                    </a:lnTo>
                    <a:lnTo>
                      <a:pt x="14155" y="5324"/>
                    </a:lnTo>
                    <a:lnTo>
                      <a:pt x="14521" y="0"/>
                    </a:lnTo>
                    <a:lnTo>
                      <a:pt x="10800" y="5800"/>
                    </a:lnTo>
                    <a:close/>
                  </a:path>
                </a:pathLst>
              </a:custGeom>
              <a:solidFill>
                <a:srgbClr val="66CCFF"/>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08" name="AutoShape 27"/>
              <p:cNvSpPr>
                <a:spLocks/>
              </p:cNvSpPr>
              <p:nvPr/>
            </p:nvSpPr>
            <p:spPr bwMode="auto">
              <a:xfrm rot="918063">
                <a:off x="475" y="140"/>
                <a:ext cx="25" cy="2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5800"/>
                    </a:moveTo>
                    <a:lnTo>
                      <a:pt x="8352" y="2295"/>
                    </a:lnTo>
                    <a:lnTo>
                      <a:pt x="7311" y="6320"/>
                    </a:lnTo>
                    <a:lnTo>
                      <a:pt x="369" y="2295"/>
                    </a:lnTo>
                    <a:lnTo>
                      <a:pt x="4626" y="7617"/>
                    </a:lnTo>
                    <a:lnTo>
                      <a:pt x="0" y="8615"/>
                    </a:lnTo>
                    <a:lnTo>
                      <a:pt x="3721" y="11775"/>
                    </a:lnTo>
                    <a:lnTo>
                      <a:pt x="134" y="14587"/>
                    </a:lnTo>
                    <a:lnTo>
                      <a:pt x="5667" y="13937"/>
                    </a:lnTo>
                    <a:lnTo>
                      <a:pt x="4762" y="17617"/>
                    </a:lnTo>
                    <a:lnTo>
                      <a:pt x="7715" y="15627"/>
                    </a:lnTo>
                    <a:lnTo>
                      <a:pt x="8485" y="21600"/>
                    </a:lnTo>
                    <a:lnTo>
                      <a:pt x="10532" y="14934"/>
                    </a:lnTo>
                    <a:lnTo>
                      <a:pt x="13247" y="19737"/>
                    </a:lnTo>
                    <a:lnTo>
                      <a:pt x="14020" y="14457"/>
                    </a:lnTo>
                    <a:lnTo>
                      <a:pt x="18145" y="18095"/>
                    </a:lnTo>
                    <a:lnTo>
                      <a:pt x="16837" y="12942"/>
                    </a:lnTo>
                    <a:lnTo>
                      <a:pt x="21600" y="13290"/>
                    </a:lnTo>
                    <a:lnTo>
                      <a:pt x="17606" y="10475"/>
                    </a:lnTo>
                    <a:lnTo>
                      <a:pt x="21096" y="8137"/>
                    </a:lnTo>
                    <a:lnTo>
                      <a:pt x="16702" y="7315"/>
                    </a:lnTo>
                    <a:lnTo>
                      <a:pt x="18379" y="4457"/>
                    </a:lnTo>
                    <a:lnTo>
                      <a:pt x="14154" y="5325"/>
                    </a:lnTo>
                    <a:lnTo>
                      <a:pt x="14521" y="0"/>
                    </a:lnTo>
                    <a:lnTo>
                      <a:pt x="10800" y="5800"/>
                    </a:lnTo>
                    <a:close/>
                  </a:path>
                </a:pathLst>
              </a:custGeom>
              <a:gradFill rotWithShape="0">
                <a:gsLst>
                  <a:gs pos="0">
                    <a:srgbClr val="3399FF"/>
                  </a:gs>
                  <a:gs pos="100000">
                    <a:srgbClr val="000066"/>
                  </a:gs>
                </a:gsLst>
                <a:path path="rect">
                  <a:fillToRect l="50000" t="50000" r="50000" b="50000"/>
                </a:path>
              </a:gra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nvGrpSpPr>
              <p:cNvPr id="33809" name="Group 28"/>
              <p:cNvGrpSpPr>
                <a:grpSpLocks/>
              </p:cNvGrpSpPr>
              <p:nvPr/>
            </p:nvGrpSpPr>
            <p:grpSpPr bwMode="auto">
              <a:xfrm>
                <a:off x="242" y="164"/>
                <a:ext cx="28" cy="56"/>
                <a:chOff x="0" y="0"/>
                <a:chExt cx="27" cy="55"/>
              </a:xfrm>
            </p:grpSpPr>
            <p:sp>
              <p:nvSpPr>
                <p:cNvPr id="33840" name="AutoShape 29"/>
                <p:cNvSpPr>
                  <a:spLocks/>
                </p:cNvSpPr>
                <p:nvPr/>
              </p:nvSpPr>
              <p:spPr bwMode="auto">
                <a:xfrm>
                  <a:off x="0" y="51"/>
                  <a:ext cx="24" cy="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640"/>
                      </a:moveTo>
                      <a:lnTo>
                        <a:pt x="12363" y="21600"/>
                      </a:lnTo>
                      <a:lnTo>
                        <a:pt x="21600" y="0"/>
                      </a:ln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15410" name="Line 30"/>
                <p:cNvSpPr>
                  <a:spLocks noChangeShapeType="1"/>
                </p:cNvSpPr>
                <p:nvPr/>
              </p:nvSpPr>
              <p:spPr bwMode="auto">
                <a:xfrm>
                  <a:off x="11" y="0"/>
                  <a:ext cx="16" cy="46"/>
                </a:xfrm>
                <a:prstGeom prst="line">
                  <a:avLst/>
                </a:prstGeom>
                <a:noFill/>
                <a:ln w="27093">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5411" name="Line 31"/>
                <p:cNvSpPr>
                  <a:spLocks noChangeShapeType="1"/>
                </p:cNvSpPr>
                <p:nvPr/>
              </p:nvSpPr>
              <p:spPr bwMode="auto">
                <a:xfrm flipH="1">
                  <a:off x="23" y="44"/>
                  <a:ext cx="4" cy="8"/>
                </a:xfrm>
                <a:prstGeom prst="line">
                  <a:avLst/>
                </a:prstGeom>
                <a:noFill/>
                <a:ln w="27093">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grpSp>
          <p:sp>
            <p:nvSpPr>
              <p:cNvPr id="33810" name="AutoShape 32"/>
              <p:cNvSpPr>
                <a:spLocks/>
              </p:cNvSpPr>
              <p:nvPr/>
            </p:nvSpPr>
            <p:spPr bwMode="auto">
              <a:xfrm rot="-5536221">
                <a:off x="420" y="181"/>
                <a:ext cx="10" cy="5"/>
              </a:xfrm>
              <a:custGeom>
                <a:avLst/>
                <a:gdLst>
                  <a:gd name="T0" fmla="*/ 0 w 21600"/>
                  <a:gd name="T1" fmla="*/ 0 h 20358"/>
                  <a:gd name="T2" fmla="*/ 0 w 21600"/>
                  <a:gd name="T3" fmla="*/ 0 h 20358"/>
                  <a:gd name="T4" fmla="*/ 0 w 21600"/>
                  <a:gd name="T5" fmla="*/ 0 h 20358"/>
                  <a:gd name="T6" fmla="*/ 0 w 21600"/>
                  <a:gd name="T7" fmla="*/ 0 h 203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358">
                    <a:moveTo>
                      <a:pt x="0" y="8786"/>
                    </a:moveTo>
                    <a:cubicBezTo>
                      <a:pt x="3260" y="3386"/>
                      <a:pt x="6928" y="-1242"/>
                      <a:pt x="10596" y="300"/>
                    </a:cubicBezTo>
                    <a:cubicBezTo>
                      <a:pt x="14264" y="1843"/>
                      <a:pt x="19969" y="17272"/>
                      <a:pt x="21600" y="20358"/>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1" name="AutoShape 33"/>
              <p:cNvSpPr>
                <a:spLocks/>
              </p:cNvSpPr>
              <p:nvPr/>
            </p:nvSpPr>
            <p:spPr bwMode="auto">
              <a:xfrm rot="777645">
                <a:off x="475" y="186"/>
                <a:ext cx="8" cy="19"/>
              </a:xfrm>
              <a:custGeom>
                <a:avLst/>
                <a:gdLst>
                  <a:gd name="T0" fmla="*/ 0 w 20106"/>
                  <a:gd name="T1" fmla="*/ 0 h 20267"/>
                  <a:gd name="T2" fmla="*/ 0 w 20106"/>
                  <a:gd name="T3" fmla="*/ 0 h 20267"/>
                  <a:gd name="T4" fmla="*/ 0 w 20106"/>
                  <a:gd name="T5" fmla="*/ 0 h 20267"/>
                  <a:gd name="T6" fmla="*/ 0 w 20106"/>
                  <a:gd name="T7" fmla="*/ 0 h 202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06" h="20267">
                    <a:moveTo>
                      <a:pt x="881" y="1805"/>
                    </a:moveTo>
                    <a:cubicBezTo>
                      <a:pt x="2204" y="1603"/>
                      <a:pt x="5730" y="190"/>
                      <a:pt x="8816" y="190"/>
                    </a:cubicBezTo>
                    <a:cubicBezTo>
                      <a:pt x="11902" y="190"/>
                      <a:pt x="17191" y="-819"/>
                      <a:pt x="18514" y="1805"/>
                    </a:cubicBezTo>
                    <a:cubicBezTo>
                      <a:pt x="21600" y="4025"/>
                      <a:pt x="19836" y="11091"/>
                      <a:pt x="16310" y="14926"/>
                    </a:cubicBezTo>
                    <a:cubicBezTo>
                      <a:pt x="14546" y="17954"/>
                      <a:pt x="9257" y="18964"/>
                      <a:pt x="6612" y="20175"/>
                    </a:cubicBezTo>
                    <a:cubicBezTo>
                      <a:pt x="3967" y="20781"/>
                      <a:pt x="881" y="18156"/>
                      <a:pt x="0" y="18560"/>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2" name="AutoShape 34"/>
              <p:cNvSpPr>
                <a:spLocks/>
              </p:cNvSpPr>
              <p:nvPr/>
            </p:nvSpPr>
            <p:spPr bwMode="auto">
              <a:xfrm>
                <a:off x="233" y="258"/>
                <a:ext cx="20" cy="2"/>
              </a:xfrm>
              <a:custGeom>
                <a:avLst/>
                <a:gdLst>
                  <a:gd name="T0" fmla="*/ 0 w 21600"/>
                  <a:gd name="T1" fmla="*/ 0 h 19200"/>
                  <a:gd name="T2" fmla="*/ 0 w 21600"/>
                  <a:gd name="T3" fmla="*/ 0 h 19200"/>
                  <a:gd name="T4" fmla="*/ 0 w 21600"/>
                  <a:gd name="T5" fmla="*/ 0 h 19200"/>
                  <a:gd name="T6" fmla="*/ 0 w 21600"/>
                  <a:gd name="T7" fmla="*/ 0 h 192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200">
                    <a:moveTo>
                      <a:pt x="0" y="0"/>
                    </a:moveTo>
                    <a:cubicBezTo>
                      <a:pt x="1714" y="4320"/>
                      <a:pt x="7200" y="12960"/>
                      <a:pt x="10800" y="17280"/>
                    </a:cubicBezTo>
                    <a:cubicBezTo>
                      <a:pt x="14399" y="21600"/>
                      <a:pt x="19371" y="17280"/>
                      <a:pt x="21600" y="17280"/>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3" name="AutoShape 35"/>
              <p:cNvSpPr>
                <a:spLocks/>
              </p:cNvSpPr>
              <p:nvPr/>
            </p:nvSpPr>
            <p:spPr bwMode="auto">
              <a:xfrm>
                <a:off x="419" y="200"/>
                <a:ext cx="15" cy="10"/>
              </a:xfrm>
              <a:custGeom>
                <a:avLst/>
                <a:gdLst>
                  <a:gd name="T0" fmla="*/ 0 w 20648"/>
                  <a:gd name="T1" fmla="*/ 0 h 21077"/>
                  <a:gd name="T2" fmla="*/ 0 w 20648"/>
                  <a:gd name="T3" fmla="*/ 0 h 21077"/>
                  <a:gd name="T4" fmla="*/ 0 w 20648"/>
                  <a:gd name="T5" fmla="*/ 0 h 21077"/>
                  <a:gd name="T6" fmla="*/ 0 w 20648"/>
                  <a:gd name="T7" fmla="*/ 0 h 210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8" h="21077">
                    <a:moveTo>
                      <a:pt x="277" y="2103"/>
                    </a:moveTo>
                    <a:cubicBezTo>
                      <a:pt x="45" y="1288"/>
                      <a:pt x="2600" y="65"/>
                      <a:pt x="4225" y="65"/>
                    </a:cubicBezTo>
                    <a:cubicBezTo>
                      <a:pt x="6083" y="65"/>
                      <a:pt x="8406" y="-342"/>
                      <a:pt x="11193" y="880"/>
                    </a:cubicBezTo>
                    <a:cubicBezTo>
                      <a:pt x="13980" y="2103"/>
                      <a:pt x="19554" y="5363"/>
                      <a:pt x="20483" y="6993"/>
                    </a:cubicBezTo>
                    <a:cubicBezTo>
                      <a:pt x="21413" y="8624"/>
                      <a:pt x="18161" y="9846"/>
                      <a:pt x="16303" y="11884"/>
                    </a:cubicBezTo>
                    <a:cubicBezTo>
                      <a:pt x="14445" y="13922"/>
                      <a:pt x="11193" y="17997"/>
                      <a:pt x="9335" y="19627"/>
                    </a:cubicBezTo>
                    <a:cubicBezTo>
                      <a:pt x="7477" y="21258"/>
                      <a:pt x="6316" y="21258"/>
                      <a:pt x="4922" y="20850"/>
                    </a:cubicBezTo>
                    <a:cubicBezTo>
                      <a:pt x="3761" y="20035"/>
                      <a:pt x="2135" y="20035"/>
                      <a:pt x="1206" y="17997"/>
                    </a:cubicBezTo>
                    <a:cubicBezTo>
                      <a:pt x="509" y="15959"/>
                      <a:pt x="-187" y="8624"/>
                      <a:pt x="45" y="7401"/>
                    </a:cubicBezTo>
                    <a:cubicBezTo>
                      <a:pt x="509" y="6178"/>
                      <a:pt x="1206" y="10661"/>
                      <a:pt x="2135" y="11476"/>
                    </a:cubicBezTo>
                    <a:cubicBezTo>
                      <a:pt x="3064" y="12291"/>
                      <a:pt x="3064" y="13922"/>
                      <a:pt x="5619" y="13107"/>
                    </a:cubicBezTo>
                    <a:cubicBezTo>
                      <a:pt x="8174" y="12291"/>
                      <a:pt x="17464" y="8216"/>
                      <a:pt x="17696" y="6993"/>
                    </a:cubicBezTo>
                    <a:cubicBezTo>
                      <a:pt x="17929" y="5771"/>
                      <a:pt x="10496" y="5363"/>
                      <a:pt x="7709" y="5363"/>
                    </a:cubicBezTo>
                    <a:cubicBezTo>
                      <a:pt x="4922" y="5363"/>
                      <a:pt x="2135" y="6586"/>
                      <a:pt x="974" y="6178"/>
                    </a:cubicBezTo>
                    <a:cubicBezTo>
                      <a:pt x="-187" y="5771"/>
                      <a:pt x="742" y="2918"/>
                      <a:pt x="277" y="2103"/>
                    </a:cubicBezTo>
                    <a:close/>
                  </a:path>
                </a:pathLst>
              </a:custGeom>
              <a:solidFill>
                <a:srgbClr val="FF99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grpSp>
            <p:nvGrpSpPr>
              <p:cNvPr id="33814" name="Group 36"/>
              <p:cNvGrpSpPr>
                <a:grpSpLocks/>
              </p:cNvGrpSpPr>
              <p:nvPr/>
            </p:nvGrpSpPr>
            <p:grpSpPr bwMode="auto">
              <a:xfrm>
                <a:off x="164" y="123"/>
                <a:ext cx="138" cy="44"/>
                <a:chOff x="0" y="0"/>
                <a:chExt cx="137" cy="43"/>
              </a:xfrm>
            </p:grpSpPr>
            <p:sp>
              <p:nvSpPr>
                <p:cNvPr id="33829" name="AutoShape 37"/>
                <p:cNvSpPr>
                  <a:spLocks/>
                </p:cNvSpPr>
                <p:nvPr/>
              </p:nvSpPr>
              <p:spPr bwMode="auto">
                <a:xfrm>
                  <a:off x="101" y="21"/>
                  <a:ext cx="8" cy="1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99" y="0"/>
                      </a:moveTo>
                      <a:cubicBezTo>
                        <a:pt x="4835" y="0"/>
                        <a:pt x="0" y="4835"/>
                        <a:pt x="0" y="10799"/>
                      </a:cubicBezTo>
                      <a:lnTo>
                        <a:pt x="0" y="10800"/>
                      </a:lnTo>
                      <a:cubicBezTo>
                        <a:pt x="0" y="16764"/>
                        <a:pt x="4835" y="21600"/>
                        <a:pt x="10799" y="21600"/>
                      </a:cubicBezTo>
                      <a:cubicBezTo>
                        <a:pt x="10799" y="21600"/>
                        <a:pt x="10799" y="21600"/>
                        <a:pt x="10799" y="21600"/>
                      </a:cubicBezTo>
                      <a:cubicBezTo>
                        <a:pt x="16764" y="21600"/>
                        <a:pt x="21600" y="16764"/>
                        <a:pt x="21600" y="10799"/>
                      </a:cubicBezTo>
                      <a:cubicBezTo>
                        <a:pt x="21600" y="4835"/>
                        <a:pt x="16764" y="0"/>
                        <a:pt x="10799" y="0"/>
                      </a:cubicBezTo>
                      <a:close/>
                    </a:path>
                  </a:pathLst>
                </a:custGeom>
                <a:solidFill>
                  <a:srgbClr val="00007A"/>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30" name="AutoShape 38"/>
                <p:cNvSpPr>
                  <a:spLocks/>
                </p:cNvSpPr>
                <p:nvPr/>
              </p:nvSpPr>
              <p:spPr bwMode="auto">
                <a:xfrm rot="21261222" flipH="1">
                  <a:off x="90" y="1"/>
                  <a:ext cx="33" cy="17"/>
                </a:xfrm>
                <a:custGeom>
                  <a:avLst/>
                  <a:gdLst>
                    <a:gd name="T0" fmla="*/ 0 w 21600"/>
                    <a:gd name="T1" fmla="*/ 0 h 21316"/>
                    <a:gd name="T2" fmla="*/ 0 w 21600"/>
                    <a:gd name="T3" fmla="*/ 0 h 21316"/>
                    <a:gd name="T4" fmla="*/ 0 w 21600"/>
                    <a:gd name="T5" fmla="*/ 0 h 21316"/>
                    <a:gd name="T6" fmla="*/ 0 w 21600"/>
                    <a:gd name="T7" fmla="*/ 0 h 21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16">
                      <a:moveTo>
                        <a:pt x="0" y="19601"/>
                      </a:moveTo>
                      <a:cubicBezTo>
                        <a:pt x="1379" y="16687"/>
                        <a:pt x="3180" y="13944"/>
                        <a:pt x="4560" y="11201"/>
                      </a:cubicBezTo>
                      <a:cubicBezTo>
                        <a:pt x="5939" y="8458"/>
                        <a:pt x="6959" y="4687"/>
                        <a:pt x="8400" y="2801"/>
                      </a:cubicBezTo>
                      <a:cubicBezTo>
                        <a:pt x="9840" y="915"/>
                        <a:pt x="11640" y="-284"/>
                        <a:pt x="13200" y="58"/>
                      </a:cubicBezTo>
                      <a:cubicBezTo>
                        <a:pt x="14760" y="401"/>
                        <a:pt x="16620" y="1601"/>
                        <a:pt x="17760" y="4344"/>
                      </a:cubicBezTo>
                      <a:cubicBezTo>
                        <a:pt x="18900" y="7087"/>
                        <a:pt x="19500" y="13258"/>
                        <a:pt x="20160" y="16173"/>
                      </a:cubicBezTo>
                      <a:cubicBezTo>
                        <a:pt x="20820" y="19258"/>
                        <a:pt x="21180" y="20116"/>
                        <a:pt x="21600" y="21315"/>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1" name="AutoShape 39"/>
                <p:cNvSpPr>
                  <a:spLocks/>
                </p:cNvSpPr>
                <p:nvPr/>
              </p:nvSpPr>
              <p:spPr bwMode="auto">
                <a:xfrm rot="-1403112">
                  <a:off x="1" y="24"/>
                  <a:ext cx="16" cy="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2742" y="1079"/>
                        <a:pt x="5657" y="2159"/>
                        <a:pt x="9257" y="5760"/>
                      </a:cubicBezTo>
                      <a:cubicBezTo>
                        <a:pt x="12857" y="9359"/>
                        <a:pt x="19542" y="19079"/>
                        <a:pt x="21600" y="21600"/>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2" name="AutoShape 40"/>
                <p:cNvSpPr>
                  <a:spLocks/>
                </p:cNvSpPr>
                <p:nvPr/>
              </p:nvSpPr>
              <p:spPr bwMode="auto">
                <a:xfrm>
                  <a:off x="94" y="20"/>
                  <a:ext cx="24" cy="19"/>
                </a:xfrm>
                <a:custGeom>
                  <a:avLst/>
                  <a:gdLst>
                    <a:gd name="T0" fmla="*/ 0 w 21333"/>
                    <a:gd name="T1" fmla="*/ 0 h 20947"/>
                    <a:gd name="T2" fmla="*/ 0 w 21333"/>
                    <a:gd name="T3" fmla="*/ 0 h 20947"/>
                    <a:gd name="T4" fmla="*/ 0 w 21333"/>
                    <a:gd name="T5" fmla="*/ 0 h 20947"/>
                    <a:gd name="T6" fmla="*/ 0 w 21333"/>
                    <a:gd name="T7" fmla="*/ 0 h 209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3" h="20947">
                      <a:moveTo>
                        <a:pt x="9468" y="666"/>
                      </a:moveTo>
                      <a:cubicBezTo>
                        <a:pt x="11243" y="49"/>
                        <a:pt x="13019" y="-362"/>
                        <a:pt x="14498" y="460"/>
                      </a:cubicBezTo>
                      <a:cubicBezTo>
                        <a:pt x="15978" y="1283"/>
                        <a:pt x="17161" y="3752"/>
                        <a:pt x="18197" y="5192"/>
                      </a:cubicBezTo>
                      <a:cubicBezTo>
                        <a:pt x="19528" y="6838"/>
                        <a:pt x="21600" y="7455"/>
                        <a:pt x="21304" y="9306"/>
                      </a:cubicBezTo>
                      <a:cubicBezTo>
                        <a:pt x="20712" y="10335"/>
                        <a:pt x="18789" y="14655"/>
                        <a:pt x="16273" y="16506"/>
                      </a:cubicBezTo>
                      <a:cubicBezTo>
                        <a:pt x="14794" y="18358"/>
                        <a:pt x="13610" y="20003"/>
                        <a:pt x="12723" y="20620"/>
                      </a:cubicBezTo>
                      <a:cubicBezTo>
                        <a:pt x="11835" y="21238"/>
                        <a:pt x="11687" y="20826"/>
                        <a:pt x="10652" y="20620"/>
                      </a:cubicBezTo>
                      <a:cubicBezTo>
                        <a:pt x="9616" y="20415"/>
                        <a:pt x="7545" y="19592"/>
                        <a:pt x="6213" y="18975"/>
                      </a:cubicBezTo>
                      <a:cubicBezTo>
                        <a:pt x="4882" y="18358"/>
                        <a:pt x="3402" y="17535"/>
                        <a:pt x="2367" y="16712"/>
                      </a:cubicBezTo>
                      <a:cubicBezTo>
                        <a:pt x="1331" y="15889"/>
                        <a:pt x="147" y="15272"/>
                        <a:pt x="0" y="14243"/>
                      </a:cubicBezTo>
                      <a:cubicBezTo>
                        <a:pt x="0" y="13009"/>
                        <a:pt x="739" y="11569"/>
                        <a:pt x="1775" y="9923"/>
                      </a:cubicBezTo>
                      <a:cubicBezTo>
                        <a:pt x="2810" y="8278"/>
                        <a:pt x="4586" y="5603"/>
                        <a:pt x="5917" y="4163"/>
                      </a:cubicBezTo>
                      <a:cubicBezTo>
                        <a:pt x="7249" y="2723"/>
                        <a:pt x="8728" y="1489"/>
                        <a:pt x="9468" y="666"/>
                      </a:cubicBezTo>
                      <a:close/>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3" name="AutoShape 41"/>
                <p:cNvSpPr>
                  <a:spLocks/>
                </p:cNvSpPr>
                <p:nvPr/>
              </p:nvSpPr>
              <p:spPr bwMode="auto">
                <a:xfrm>
                  <a:off x="94" y="9"/>
                  <a:ext cx="7" cy="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21600" y="14896"/>
                      </a:lnTo>
                      <a:lnTo>
                        <a:pt x="20492" y="8937"/>
                      </a:lnTo>
                      <a:lnTo>
                        <a:pt x="11630" y="0"/>
                      </a:lnTo>
                      <a:lnTo>
                        <a:pt x="3876" y="5958"/>
                      </a:lnTo>
                      <a:lnTo>
                        <a:pt x="0" y="21600"/>
                      </a:lnTo>
                      <a:close/>
                    </a:path>
                  </a:pathLst>
                </a:custGeom>
                <a:solidFill>
                  <a:srgbClr val="000066"/>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34" name="AutoShape 42"/>
                <p:cNvSpPr>
                  <a:spLocks/>
                </p:cNvSpPr>
                <p:nvPr/>
              </p:nvSpPr>
              <p:spPr bwMode="auto">
                <a:xfrm>
                  <a:off x="92" y="11"/>
                  <a:ext cx="45" cy="20"/>
                </a:xfrm>
                <a:custGeom>
                  <a:avLst/>
                  <a:gdLst>
                    <a:gd name="T0" fmla="*/ 0 w 21600"/>
                    <a:gd name="T1" fmla="*/ 0 h 21353"/>
                    <a:gd name="T2" fmla="*/ 0 w 21600"/>
                    <a:gd name="T3" fmla="*/ 0 h 21353"/>
                    <a:gd name="T4" fmla="*/ 0 w 21600"/>
                    <a:gd name="T5" fmla="*/ 0 h 21353"/>
                    <a:gd name="T6" fmla="*/ 0 w 21600"/>
                    <a:gd name="T7" fmla="*/ 0 h 213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53">
                      <a:moveTo>
                        <a:pt x="21600" y="7553"/>
                      </a:moveTo>
                      <a:cubicBezTo>
                        <a:pt x="20828" y="6953"/>
                        <a:pt x="18514" y="4753"/>
                        <a:pt x="16971" y="3752"/>
                      </a:cubicBezTo>
                      <a:cubicBezTo>
                        <a:pt x="15351" y="2552"/>
                        <a:pt x="13037" y="552"/>
                        <a:pt x="11957" y="152"/>
                      </a:cubicBezTo>
                      <a:cubicBezTo>
                        <a:pt x="10877" y="-247"/>
                        <a:pt x="11725" y="152"/>
                        <a:pt x="10491" y="1152"/>
                      </a:cubicBezTo>
                      <a:cubicBezTo>
                        <a:pt x="9257" y="2152"/>
                        <a:pt x="6171" y="3352"/>
                        <a:pt x="4628" y="5753"/>
                      </a:cubicBezTo>
                      <a:cubicBezTo>
                        <a:pt x="3085" y="8153"/>
                        <a:pt x="1928" y="13553"/>
                        <a:pt x="1157" y="16153"/>
                      </a:cubicBezTo>
                      <a:cubicBezTo>
                        <a:pt x="385" y="18753"/>
                        <a:pt x="385" y="19953"/>
                        <a:pt x="0" y="21353"/>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5" name="AutoShape 43"/>
                <p:cNvSpPr>
                  <a:spLocks/>
                </p:cNvSpPr>
                <p:nvPr/>
              </p:nvSpPr>
              <p:spPr bwMode="auto">
                <a:xfrm>
                  <a:off x="44" y="18"/>
                  <a:ext cx="14" cy="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35" y="0"/>
                        <a:pt x="0" y="4835"/>
                        <a:pt x="0" y="10799"/>
                      </a:cubicBezTo>
                      <a:lnTo>
                        <a:pt x="0" y="10800"/>
                      </a:lnTo>
                      <a:cubicBezTo>
                        <a:pt x="0" y="16764"/>
                        <a:pt x="4835" y="21600"/>
                        <a:pt x="10799" y="21600"/>
                      </a:cubicBezTo>
                      <a:cubicBezTo>
                        <a:pt x="10799" y="21600"/>
                        <a:pt x="10799" y="21600"/>
                        <a:pt x="10800" y="21600"/>
                      </a:cubicBezTo>
                      <a:cubicBezTo>
                        <a:pt x="16764" y="21600"/>
                        <a:pt x="21600" y="16764"/>
                        <a:pt x="21600" y="10800"/>
                      </a:cubicBezTo>
                      <a:cubicBezTo>
                        <a:pt x="21600" y="4835"/>
                        <a:pt x="16764" y="0"/>
                        <a:pt x="10800" y="0"/>
                      </a:cubicBezTo>
                      <a:close/>
                    </a:path>
                  </a:pathLst>
                </a:custGeom>
                <a:solidFill>
                  <a:srgbClr val="00007A"/>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6" name="AutoShape 44"/>
                <p:cNvSpPr>
                  <a:spLocks/>
                </p:cNvSpPr>
                <p:nvPr/>
              </p:nvSpPr>
              <p:spPr bwMode="auto">
                <a:xfrm>
                  <a:off x="26" y="21"/>
                  <a:ext cx="42" cy="22"/>
                </a:xfrm>
                <a:custGeom>
                  <a:avLst/>
                  <a:gdLst>
                    <a:gd name="T0" fmla="*/ 0 w 21450"/>
                    <a:gd name="T1" fmla="*/ 0 h 21120"/>
                    <a:gd name="T2" fmla="*/ 0 w 21450"/>
                    <a:gd name="T3" fmla="*/ 0 h 21120"/>
                    <a:gd name="T4" fmla="*/ 0 w 21450"/>
                    <a:gd name="T5" fmla="*/ 0 h 21120"/>
                    <a:gd name="T6" fmla="*/ 0 w 21450"/>
                    <a:gd name="T7" fmla="*/ 0 h 21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50" h="21120">
                      <a:moveTo>
                        <a:pt x="13010" y="178"/>
                      </a:moveTo>
                      <a:cubicBezTo>
                        <a:pt x="11258" y="-340"/>
                        <a:pt x="9006" y="351"/>
                        <a:pt x="7422" y="1215"/>
                      </a:cubicBezTo>
                      <a:cubicBezTo>
                        <a:pt x="5837" y="2079"/>
                        <a:pt x="4503" y="3807"/>
                        <a:pt x="3252" y="5016"/>
                      </a:cubicBezTo>
                      <a:lnTo>
                        <a:pt x="0" y="8127"/>
                      </a:lnTo>
                      <a:cubicBezTo>
                        <a:pt x="667" y="9164"/>
                        <a:pt x="2418" y="12792"/>
                        <a:pt x="4753" y="14520"/>
                      </a:cubicBezTo>
                      <a:cubicBezTo>
                        <a:pt x="6254" y="16594"/>
                        <a:pt x="7672" y="18495"/>
                        <a:pt x="8923" y="19704"/>
                      </a:cubicBezTo>
                      <a:cubicBezTo>
                        <a:pt x="10174" y="20741"/>
                        <a:pt x="11175" y="21260"/>
                        <a:pt x="12426" y="21087"/>
                      </a:cubicBezTo>
                      <a:cubicBezTo>
                        <a:pt x="13593" y="21087"/>
                        <a:pt x="14761" y="19877"/>
                        <a:pt x="15928" y="18840"/>
                      </a:cubicBezTo>
                      <a:cubicBezTo>
                        <a:pt x="17013" y="17976"/>
                        <a:pt x="18180" y="16421"/>
                        <a:pt x="19098" y="15730"/>
                      </a:cubicBezTo>
                      <a:cubicBezTo>
                        <a:pt x="20015" y="14866"/>
                        <a:pt x="21349" y="14693"/>
                        <a:pt x="21433" y="13829"/>
                      </a:cubicBezTo>
                      <a:cubicBezTo>
                        <a:pt x="21600" y="12792"/>
                        <a:pt x="20515" y="11410"/>
                        <a:pt x="19848" y="10028"/>
                      </a:cubicBezTo>
                      <a:cubicBezTo>
                        <a:pt x="19264" y="8645"/>
                        <a:pt x="18847" y="6744"/>
                        <a:pt x="17680" y="5016"/>
                      </a:cubicBezTo>
                      <a:cubicBezTo>
                        <a:pt x="16596" y="3461"/>
                        <a:pt x="14677" y="1215"/>
                        <a:pt x="13010" y="178"/>
                      </a:cubicBezTo>
                      <a:close/>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7" name="AutoShape 45"/>
                <p:cNvSpPr>
                  <a:spLocks/>
                </p:cNvSpPr>
                <p:nvPr/>
              </p:nvSpPr>
              <p:spPr bwMode="auto">
                <a:xfrm>
                  <a:off x="22" y="15"/>
                  <a:ext cx="47" cy="19"/>
                </a:xfrm>
                <a:custGeom>
                  <a:avLst/>
                  <a:gdLst>
                    <a:gd name="T0" fmla="*/ 0 w 21600"/>
                    <a:gd name="T1" fmla="*/ 0 h 21250"/>
                    <a:gd name="T2" fmla="*/ 0 w 21600"/>
                    <a:gd name="T3" fmla="*/ 0 h 21250"/>
                    <a:gd name="T4" fmla="*/ 0 w 21600"/>
                    <a:gd name="T5" fmla="*/ 0 h 21250"/>
                    <a:gd name="T6" fmla="*/ 0 w 21600"/>
                    <a:gd name="T7" fmla="*/ 0 h 21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50">
                      <a:moveTo>
                        <a:pt x="0" y="15955"/>
                      </a:moveTo>
                      <a:cubicBezTo>
                        <a:pt x="750" y="14897"/>
                        <a:pt x="3224" y="12144"/>
                        <a:pt x="4725" y="10026"/>
                      </a:cubicBezTo>
                      <a:cubicBezTo>
                        <a:pt x="6224" y="7908"/>
                        <a:pt x="7649" y="4520"/>
                        <a:pt x="9150" y="2826"/>
                      </a:cubicBezTo>
                      <a:cubicBezTo>
                        <a:pt x="10649" y="1132"/>
                        <a:pt x="12225" y="-350"/>
                        <a:pt x="13650" y="73"/>
                      </a:cubicBezTo>
                      <a:cubicBezTo>
                        <a:pt x="15149" y="285"/>
                        <a:pt x="16875" y="1555"/>
                        <a:pt x="18000" y="4308"/>
                      </a:cubicBezTo>
                      <a:cubicBezTo>
                        <a:pt x="19050" y="7061"/>
                        <a:pt x="19650" y="13202"/>
                        <a:pt x="20250" y="16167"/>
                      </a:cubicBezTo>
                      <a:cubicBezTo>
                        <a:pt x="20849" y="19132"/>
                        <a:pt x="21225" y="19979"/>
                        <a:pt x="21600" y="21250"/>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8" name="AutoShape 46"/>
                <p:cNvSpPr>
                  <a:spLocks/>
                </p:cNvSpPr>
                <p:nvPr/>
              </p:nvSpPr>
              <p:spPr bwMode="auto">
                <a:xfrm>
                  <a:off x="45" y="17"/>
                  <a:ext cx="12" cy="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960"/>
                      </a:moveTo>
                      <a:lnTo>
                        <a:pt x="9078" y="13680"/>
                      </a:lnTo>
                      <a:lnTo>
                        <a:pt x="15652" y="13680"/>
                      </a:lnTo>
                      <a:lnTo>
                        <a:pt x="21600" y="21600"/>
                      </a:lnTo>
                      <a:lnTo>
                        <a:pt x="19408" y="8640"/>
                      </a:lnTo>
                      <a:lnTo>
                        <a:pt x="11895" y="0"/>
                      </a:lnTo>
                      <a:lnTo>
                        <a:pt x="3756" y="2879"/>
                      </a:lnTo>
                      <a:lnTo>
                        <a:pt x="0" y="12960"/>
                      </a:lnTo>
                      <a:close/>
                    </a:path>
                  </a:pathLst>
                </a:custGeom>
                <a:solidFill>
                  <a:srgbClr val="000066"/>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39" name="AutoShape 47"/>
                <p:cNvSpPr>
                  <a:spLocks/>
                </p:cNvSpPr>
                <p:nvPr/>
              </p:nvSpPr>
              <p:spPr bwMode="auto">
                <a:xfrm>
                  <a:off x="14" y="0"/>
                  <a:ext cx="58" cy="17"/>
                </a:xfrm>
                <a:custGeom>
                  <a:avLst/>
                  <a:gdLst>
                    <a:gd name="T0" fmla="*/ 0 w 21600"/>
                    <a:gd name="T1" fmla="*/ 0 h 21316"/>
                    <a:gd name="T2" fmla="*/ 0 w 21600"/>
                    <a:gd name="T3" fmla="*/ 0 h 21316"/>
                    <a:gd name="T4" fmla="*/ 0 w 21600"/>
                    <a:gd name="T5" fmla="*/ 0 h 21316"/>
                    <a:gd name="T6" fmla="*/ 0 w 21600"/>
                    <a:gd name="T7" fmla="*/ 0 h 21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16">
                      <a:moveTo>
                        <a:pt x="0" y="19601"/>
                      </a:moveTo>
                      <a:cubicBezTo>
                        <a:pt x="1379" y="16687"/>
                        <a:pt x="3179" y="13944"/>
                        <a:pt x="4559" y="11201"/>
                      </a:cubicBezTo>
                      <a:cubicBezTo>
                        <a:pt x="5940" y="8458"/>
                        <a:pt x="6959" y="4687"/>
                        <a:pt x="8400" y="2801"/>
                      </a:cubicBezTo>
                      <a:cubicBezTo>
                        <a:pt x="9840" y="915"/>
                        <a:pt x="11640" y="-284"/>
                        <a:pt x="13199" y="58"/>
                      </a:cubicBezTo>
                      <a:cubicBezTo>
                        <a:pt x="14759" y="401"/>
                        <a:pt x="16620" y="1601"/>
                        <a:pt x="17760" y="4344"/>
                      </a:cubicBezTo>
                      <a:cubicBezTo>
                        <a:pt x="18900" y="7087"/>
                        <a:pt x="19500" y="13258"/>
                        <a:pt x="20160" y="16173"/>
                      </a:cubicBezTo>
                      <a:cubicBezTo>
                        <a:pt x="20820" y="19258"/>
                        <a:pt x="21180" y="20116"/>
                        <a:pt x="21600" y="21315"/>
                      </a:cubicBezTo>
                    </a:path>
                  </a:pathLst>
                </a:custGeom>
                <a:solidFill>
                  <a:srgbClr val="000000">
                    <a:alpha val="0"/>
                  </a:srgbClr>
                </a:solidFill>
                <a:ln w="27093">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grpSp>
          <p:sp>
            <p:nvSpPr>
              <p:cNvPr id="33815" name="AutoShape 48"/>
              <p:cNvSpPr>
                <a:spLocks/>
              </p:cNvSpPr>
              <p:nvPr/>
            </p:nvSpPr>
            <p:spPr bwMode="auto">
              <a:xfrm>
                <a:off x="269" y="85"/>
                <a:ext cx="33" cy="7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449"/>
                    </a:moveTo>
                    <a:lnTo>
                      <a:pt x="3298" y="21600"/>
                    </a:lnTo>
                    <a:lnTo>
                      <a:pt x="21600" y="21600"/>
                    </a:lnTo>
                    <a:lnTo>
                      <a:pt x="20748" y="0"/>
                    </a:lnTo>
                    <a:lnTo>
                      <a:pt x="0" y="5449"/>
                    </a:lnTo>
                    <a:close/>
                  </a:path>
                </a:pathLst>
              </a:custGeom>
              <a:solidFill>
                <a:srgbClr val="000066"/>
              </a:solidFill>
              <a:ln w="13546">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6" name="AutoShape 49"/>
              <p:cNvSpPr>
                <a:spLocks/>
              </p:cNvSpPr>
              <p:nvPr/>
            </p:nvSpPr>
            <p:spPr bwMode="auto">
              <a:xfrm>
                <a:off x="217" y="148"/>
                <a:ext cx="5" cy="12"/>
              </a:xfrm>
              <a:custGeom>
                <a:avLst/>
                <a:gdLst>
                  <a:gd name="T0" fmla="*/ 0 w 20066"/>
                  <a:gd name="T1" fmla="*/ 0 h 21600"/>
                  <a:gd name="T2" fmla="*/ 0 w 20066"/>
                  <a:gd name="T3" fmla="*/ 0 h 21600"/>
                  <a:gd name="T4" fmla="*/ 0 w 20066"/>
                  <a:gd name="T5" fmla="*/ 0 h 21600"/>
                  <a:gd name="T6" fmla="*/ 0 w 20066"/>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66" h="21600">
                    <a:moveTo>
                      <a:pt x="1058" y="0"/>
                    </a:moveTo>
                    <a:cubicBezTo>
                      <a:pt x="2786" y="0"/>
                      <a:pt x="20066" y="6331"/>
                      <a:pt x="20066" y="10055"/>
                    </a:cubicBezTo>
                    <a:cubicBezTo>
                      <a:pt x="20066" y="13779"/>
                      <a:pt x="1922" y="21600"/>
                      <a:pt x="194" y="21600"/>
                    </a:cubicBezTo>
                    <a:cubicBezTo>
                      <a:pt x="-1534" y="21600"/>
                      <a:pt x="8834" y="13779"/>
                      <a:pt x="8834" y="10055"/>
                    </a:cubicBezTo>
                    <a:cubicBezTo>
                      <a:pt x="8834" y="6331"/>
                      <a:pt x="-1534" y="0"/>
                      <a:pt x="1058" y="0"/>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17" name="AutoShape 50"/>
              <p:cNvSpPr>
                <a:spLocks/>
              </p:cNvSpPr>
              <p:nvPr/>
            </p:nvSpPr>
            <p:spPr bwMode="auto">
              <a:xfrm>
                <a:off x="269" y="148"/>
                <a:ext cx="3"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8" name="AutoShape 51"/>
              <p:cNvSpPr>
                <a:spLocks/>
              </p:cNvSpPr>
              <p:nvPr/>
            </p:nvSpPr>
            <p:spPr bwMode="auto">
              <a:xfrm rot="-1013331">
                <a:off x="423" y="155"/>
                <a:ext cx="9" cy="9"/>
              </a:xfrm>
              <a:custGeom>
                <a:avLst/>
                <a:gdLst>
                  <a:gd name="T0" fmla="*/ 0 w 21600"/>
                  <a:gd name="T1" fmla="*/ 0 h 20018"/>
                  <a:gd name="T2" fmla="*/ 0 w 21600"/>
                  <a:gd name="T3" fmla="*/ 0 h 20018"/>
                  <a:gd name="T4" fmla="*/ 0 w 21600"/>
                  <a:gd name="T5" fmla="*/ 0 h 20018"/>
                  <a:gd name="T6" fmla="*/ 0 w 21600"/>
                  <a:gd name="T7" fmla="*/ 0 h 200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018">
                    <a:moveTo>
                      <a:pt x="0" y="3818"/>
                    </a:moveTo>
                    <a:cubicBezTo>
                      <a:pt x="4559" y="1118"/>
                      <a:pt x="9359" y="-1582"/>
                      <a:pt x="12960" y="1118"/>
                    </a:cubicBezTo>
                    <a:cubicBezTo>
                      <a:pt x="16560" y="3818"/>
                      <a:pt x="20159" y="17318"/>
                      <a:pt x="21600" y="20018"/>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19" name="AutoShape 52"/>
              <p:cNvSpPr>
                <a:spLocks/>
              </p:cNvSpPr>
              <p:nvPr/>
            </p:nvSpPr>
            <p:spPr bwMode="auto">
              <a:xfrm rot="858117">
                <a:off x="419" y="164"/>
                <a:ext cx="5" cy="1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29" y="0"/>
                    </a:moveTo>
                    <a:cubicBezTo>
                      <a:pt x="8731" y="0"/>
                      <a:pt x="5514" y="960"/>
                      <a:pt x="3676" y="2879"/>
                    </a:cubicBezTo>
                    <a:cubicBezTo>
                      <a:pt x="1838" y="4799"/>
                      <a:pt x="0" y="8640"/>
                      <a:pt x="0" y="11040"/>
                    </a:cubicBezTo>
                    <a:cubicBezTo>
                      <a:pt x="0" y="13439"/>
                      <a:pt x="1838" y="16320"/>
                      <a:pt x="3676" y="18240"/>
                    </a:cubicBezTo>
                    <a:cubicBezTo>
                      <a:pt x="5514" y="20160"/>
                      <a:pt x="8731" y="21600"/>
                      <a:pt x="11029" y="21600"/>
                    </a:cubicBezTo>
                    <a:lnTo>
                      <a:pt x="18842" y="18720"/>
                    </a:lnTo>
                    <a:cubicBezTo>
                      <a:pt x="20680" y="16800"/>
                      <a:pt x="21600" y="13439"/>
                      <a:pt x="21600" y="11040"/>
                    </a:cubicBezTo>
                    <a:cubicBezTo>
                      <a:pt x="21600" y="8640"/>
                      <a:pt x="19761" y="4799"/>
                      <a:pt x="17923" y="2879"/>
                    </a:cubicBezTo>
                    <a:cubicBezTo>
                      <a:pt x="16085" y="960"/>
                      <a:pt x="12408" y="479"/>
                      <a:pt x="11029" y="0"/>
                    </a:cubicBezTo>
                    <a:close/>
                  </a:path>
                </a:pathLst>
              </a:custGeom>
              <a:solidFill>
                <a:srgbClr val="3366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20" name="AutoShape 53"/>
              <p:cNvSpPr>
                <a:spLocks/>
              </p:cNvSpPr>
              <p:nvPr/>
            </p:nvSpPr>
            <p:spPr bwMode="auto">
              <a:xfrm>
                <a:off x="419" y="164"/>
                <a:ext cx="8" cy="11"/>
              </a:xfrm>
              <a:custGeom>
                <a:avLst/>
                <a:gdLst>
                  <a:gd name="T0" fmla="*/ 0 w 20859"/>
                  <a:gd name="T1" fmla="*/ 0 h 19076"/>
                  <a:gd name="T2" fmla="*/ 0 w 20859"/>
                  <a:gd name="T3" fmla="*/ 0 h 19076"/>
                  <a:gd name="T4" fmla="*/ 0 w 20859"/>
                  <a:gd name="T5" fmla="*/ 0 h 19076"/>
                  <a:gd name="T6" fmla="*/ 0 w 20859"/>
                  <a:gd name="T7" fmla="*/ 0 h 190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9" h="19076">
                    <a:moveTo>
                      <a:pt x="6365" y="285"/>
                    </a:moveTo>
                    <a:cubicBezTo>
                      <a:pt x="4444" y="285"/>
                      <a:pt x="604" y="-1004"/>
                      <a:pt x="124" y="1897"/>
                    </a:cubicBezTo>
                    <a:cubicBezTo>
                      <a:pt x="-355" y="4798"/>
                      <a:pt x="604" y="15437"/>
                      <a:pt x="2045" y="18016"/>
                    </a:cubicBezTo>
                    <a:cubicBezTo>
                      <a:pt x="3485" y="20596"/>
                      <a:pt x="6365" y="17694"/>
                      <a:pt x="8285" y="17372"/>
                    </a:cubicBezTo>
                    <a:cubicBezTo>
                      <a:pt x="10205" y="17049"/>
                      <a:pt x="11165" y="16082"/>
                      <a:pt x="13085" y="15437"/>
                    </a:cubicBezTo>
                    <a:cubicBezTo>
                      <a:pt x="14525" y="14470"/>
                      <a:pt x="16445" y="13181"/>
                      <a:pt x="17405" y="12536"/>
                    </a:cubicBezTo>
                    <a:cubicBezTo>
                      <a:pt x="18364" y="11891"/>
                      <a:pt x="20285" y="11891"/>
                      <a:pt x="20765" y="10924"/>
                    </a:cubicBezTo>
                    <a:cubicBezTo>
                      <a:pt x="21245" y="10601"/>
                      <a:pt x="19805" y="9634"/>
                      <a:pt x="18364" y="8345"/>
                    </a:cubicBezTo>
                    <a:cubicBezTo>
                      <a:pt x="16925" y="7055"/>
                      <a:pt x="14045" y="3831"/>
                      <a:pt x="12125" y="2542"/>
                    </a:cubicBezTo>
                    <a:cubicBezTo>
                      <a:pt x="10205" y="1252"/>
                      <a:pt x="7325" y="607"/>
                      <a:pt x="6365" y="285"/>
                    </a:cubicBezTo>
                    <a:close/>
                  </a:path>
                </a:pathLst>
              </a:custGeom>
              <a:solidFill>
                <a:srgbClr val="000000">
                  <a:alpha val="0"/>
                </a:srgbClr>
              </a:solidFill>
              <a:ln w="9031">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33821" name="AutoShape 54"/>
              <p:cNvSpPr>
                <a:spLocks/>
              </p:cNvSpPr>
              <p:nvPr/>
            </p:nvSpPr>
            <p:spPr bwMode="auto">
              <a:xfrm rot="1154892" flipH="1">
                <a:off x="433" y="167"/>
                <a:ext cx="15" cy="11"/>
              </a:xfrm>
              <a:custGeom>
                <a:avLst/>
                <a:gdLst>
                  <a:gd name="T0" fmla="*/ 0 w 21295"/>
                  <a:gd name="T1" fmla="*/ 0 h 21132"/>
                  <a:gd name="T2" fmla="*/ 0 w 21295"/>
                  <a:gd name="T3" fmla="*/ 0 h 21132"/>
                  <a:gd name="T4" fmla="*/ 0 w 21295"/>
                  <a:gd name="T5" fmla="*/ 0 h 21132"/>
                  <a:gd name="T6" fmla="*/ 0 w 21295"/>
                  <a:gd name="T7" fmla="*/ 0 h 21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95" h="21132">
                    <a:moveTo>
                      <a:pt x="12881" y="215"/>
                    </a:moveTo>
                    <a:cubicBezTo>
                      <a:pt x="11174" y="-368"/>
                      <a:pt x="8941" y="332"/>
                      <a:pt x="7366" y="1149"/>
                    </a:cubicBezTo>
                    <a:cubicBezTo>
                      <a:pt x="5790" y="1967"/>
                      <a:pt x="4477" y="3835"/>
                      <a:pt x="3229" y="5002"/>
                    </a:cubicBezTo>
                    <a:cubicBezTo>
                      <a:pt x="1982" y="6170"/>
                      <a:pt x="-184" y="6520"/>
                      <a:pt x="12" y="8038"/>
                    </a:cubicBezTo>
                    <a:cubicBezTo>
                      <a:pt x="603" y="9206"/>
                      <a:pt x="2376" y="12825"/>
                      <a:pt x="4740" y="14576"/>
                    </a:cubicBezTo>
                    <a:cubicBezTo>
                      <a:pt x="6184" y="16561"/>
                      <a:pt x="7563" y="18429"/>
                      <a:pt x="8810" y="19597"/>
                    </a:cubicBezTo>
                    <a:cubicBezTo>
                      <a:pt x="10057" y="20764"/>
                      <a:pt x="11108" y="21232"/>
                      <a:pt x="12290" y="21115"/>
                    </a:cubicBezTo>
                    <a:cubicBezTo>
                      <a:pt x="13471" y="20998"/>
                      <a:pt x="14653" y="19830"/>
                      <a:pt x="15769" y="18896"/>
                    </a:cubicBezTo>
                    <a:cubicBezTo>
                      <a:pt x="16885" y="17962"/>
                      <a:pt x="18002" y="16444"/>
                      <a:pt x="18921" y="15627"/>
                    </a:cubicBezTo>
                    <a:cubicBezTo>
                      <a:pt x="19840" y="14810"/>
                      <a:pt x="21153" y="14693"/>
                      <a:pt x="21284" y="13759"/>
                    </a:cubicBezTo>
                    <a:cubicBezTo>
                      <a:pt x="21416" y="12825"/>
                      <a:pt x="20299" y="11424"/>
                      <a:pt x="19709" y="10023"/>
                    </a:cubicBezTo>
                    <a:cubicBezTo>
                      <a:pt x="19118" y="8622"/>
                      <a:pt x="18658" y="6637"/>
                      <a:pt x="17542" y="5002"/>
                    </a:cubicBezTo>
                    <a:cubicBezTo>
                      <a:pt x="16426" y="3368"/>
                      <a:pt x="14522" y="1149"/>
                      <a:pt x="12881" y="215"/>
                    </a:cubicBezTo>
                    <a:close/>
                  </a:path>
                </a:pathLst>
              </a:custGeom>
              <a:solidFill>
                <a:srgbClr val="000000">
                  <a:alpha val="0"/>
                </a:srgbClr>
              </a:solidFill>
              <a:ln w="9031">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2" name="AutoShape 55"/>
              <p:cNvSpPr>
                <a:spLocks/>
              </p:cNvSpPr>
              <p:nvPr/>
            </p:nvSpPr>
            <p:spPr bwMode="auto">
              <a:xfrm rot="849010">
                <a:off x="437" y="167"/>
                <a:ext cx="6" cy="1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29" y="0"/>
                    </a:moveTo>
                    <a:cubicBezTo>
                      <a:pt x="8731" y="0"/>
                      <a:pt x="5514" y="960"/>
                      <a:pt x="3676" y="2880"/>
                    </a:cubicBezTo>
                    <a:cubicBezTo>
                      <a:pt x="1838" y="4800"/>
                      <a:pt x="0" y="8640"/>
                      <a:pt x="0" y="11040"/>
                    </a:cubicBezTo>
                    <a:cubicBezTo>
                      <a:pt x="0" y="13440"/>
                      <a:pt x="1838" y="16320"/>
                      <a:pt x="3676" y="18239"/>
                    </a:cubicBezTo>
                    <a:cubicBezTo>
                      <a:pt x="5514" y="20160"/>
                      <a:pt x="8731" y="21600"/>
                      <a:pt x="11029" y="21600"/>
                    </a:cubicBezTo>
                    <a:lnTo>
                      <a:pt x="18842" y="18720"/>
                    </a:lnTo>
                    <a:cubicBezTo>
                      <a:pt x="20680" y="16800"/>
                      <a:pt x="21600" y="13440"/>
                      <a:pt x="21600" y="11040"/>
                    </a:cubicBezTo>
                    <a:cubicBezTo>
                      <a:pt x="21600" y="8640"/>
                      <a:pt x="19761" y="4800"/>
                      <a:pt x="17923" y="2880"/>
                    </a:cubicBezTo>
                    <a:cubicBezTo>
                      <a:pt x="16085" y="960"/>
                      <a:pt x="12408" y="480"/>
                      <a:pt x="11029" y="0"/>
                    </a:cubicBezTo>
                    <a:close/>
                  </a:path>
                </a:pathLst>
              </a:custGeom>
              <a:solidFill>
                <a:srgbClr val="336699"/>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3" name="AutoShape 56"/>
              <p:cNvSpPr>
                <a:spLocks/>
              </p:cNvSpPr>
              <p:nvPr/>
            </p:nvSpPr>
            <p:spPr bwMode="auto">
              <a:xfrm>
                <a:off x="438" y="159"/>
                <a:ext cx="15" cy="9"/>
              </a:xfrm>
              <a:custGeom>
                <a:avLst/>
                <a:gdLst>
                  <a:gd name="T0" fmla="*/ 0 w 21600"/>
                  <a:gd name="T1" fmla="*/ 0 h 20018"/>
                  <a:gd name="T2" fmla="*/ 0 w 21600"/>
                  <a:gd name="T3" fmla="*/ 0 h 20018"/>
                  <a:gd name="T4" fmla="*/ 0 w 21600"/>
                  <a:gd name="T5" fmla="*/ 0 h 20018"/>
                  <a:gd name="T6" fmla="*/ 0 w 21600"/>
                  <a:gd name="T7" fmla="*/ 0 h 200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018">
                    <a:moveTo>
                      <a:pt x="0" y="3818"/>
                    </a:moveTo>
                    <a:cubicBezTo>
                      <a:pt x="4560" y="1118"/>
                      <a:pt x="9359" y="-1582"/>
                      <a:pt x="12960" y="1118"/>
                    </a:cubicBezTo>
                    <a:cubicBezTo>
                      <a:pt x="16560" y="3818"/>
                      <a:pt x="20160" y="17318"/>
                      <a:pt x="21600" y="20017"/>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4" name="AutoShape 57"/>
              <p:cNvSpPr>
                <a:spLocks/>
              </p:cNvSpPr>
              <p:nvPr/>
            </p:nvSpPr>
            <p:spPr bwMode="auto">
              <a:xfrm rot="637158">
                <a:off x="438" y="169"/>
                <a:ext cx="2"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5" name="AutoShape 58"/>
              <p:cNvSpPr>
                <a:spLocks/>
              </p:cNvSpPr>
              <p:nvPr/>
            </p:nvSpPr>
            <p:spPr bwMode="auto">
              <a:xfrm rot="1357185">
                <a:off x="420" y="167"/>
                <a:ext cx="3" cy="4"/>
              </a:xfrm>
              <a:custGeom>
                <a:avLst/>
                <a:gdLst>
                  <a:gd name="T0" fmla="*/ 0 w 18180"/>
                  <a:gd name="T1" fmla="*/ 0 h 18809"/>
                  <a:gd name="T2" fmla="*/ 0 w 18180"/>
                  <a:gd name="T3" fmla="*/ 0 h 18809"/>
                  <a:gd name="T4" fmla="*/ 0 w 18180"/>
                  <a:gd name="T5" fmla="*/ 0 h 18809"/>
                  <a:gd name="T6" fmla="*/ 0 w 18180"/>
                  <a:gd name="T7" fmla="*/ 0 h 188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80" h="18809">
                    <a:moveTo>
                      <a:pt x="315" y="521"/>
                    </a:moveTo>
                    <a:cubicBezTo>
                      <a:pt x="2279" y="-1752"/>
                      <a:pt x="16024" y="3932"/>
                      <a:pt x="17988" y="7342"/>
                    </a:cubicBezTo>
                    <a:cubicBezTo>
                      <a:pt x="19952" y="10753"/>
                      <a:pt x="6206" y="19848"/>
                      <a:pt x="6206" y="18711"/>
                    </a:cubicBezTo>
                    <a:cubicBezTo>
                      <a:pt x="6206" y="17574"/>
                      <a:pt x="-1648" y="2795"/>
                      <a:pt x="315" y="521"/>
                    </a:cubicBezTo>
                    <a:close/>
                  </a:path>
                </a:pathLst>
              </a:custGeom>
              <a:solidFill>
                <a:srgbClr val="FFFFFF"/>
              </a:solidFill>
              <a:ln w="451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3826" name="AutoShape 59"/>
              <p:cNvSpPr>
                <a:spLocks/>
              </p:cNvSpPr>
              <p:nvPr/>
            </p:nvSpPr>
            <p:spPr bwMode="auto">
              <a:xfrm>
                <a:off x="419" y="127"/>
                <a:ext cx="96" cy="240"/>
              </a:xfrm>
              <a:custGeom>
                <a:avLst/>
                <a:gdLst>
                  <a:gd name="T0" fmla="*/ 0 w 21023"/>
                  <a:gd name="T1" fmla="*/ 0 h 21485"/>
                  <a:gd name="T2" fmla="*/ 0 w 21023"/>
                  <a:gd name="T3" fmla="*/ 0 h 21485"/>
                  <a:gd name="T4" fmla="*/ 0 w 21023"/>
                  <a:gd name="T5" fmla="*/ 0 h 21485"/>
                  <a:gd name="T6" fmla="*/ 0 w 21023"/>
                  <a:gd name="T7" fmla="*/ 0 h 214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3" h="21485">
                    <a:moveTo>
                      <a:pt x="12132" y="8818"/>
                    </a:moveTo>
                    <a:cubicBezTo>
                      <a:pt x="11182" y="9424"/>
                      <a:pt x="10267" y="10030"/>
                      <a:pt x="8473" y="10094"/>
                    </a:cubicBezTo>
                    <a:cubicBezTo>
                      <a:pt x="6679" y="10158"/>
                      <a:pt x="2844" y="9967"/>
                      <a:pt x="1437" y="9201"/>
                    </a:cubicBezTo>
                    <a:cubicBezTo>
                      <a:pt x="30" y="8435"/>
                      <a:pt x="-75" y="6776"/>
                      <a:pt x="30" y="5500"/>
                    </a:cubicBezTo>
                    <a:cubicBezTo>
                      <a:pt x="136" y="4224"/>
                      <a:pt x="628" y="2437"/>
                      <a:pt x="2000" y="1544"/>
                    </a:cubicBezTo>
                    <a:cubicBezTo>
                      <a:pt x="3372" y="650"/>
                      <a:pt x="5694" y="331"/>
                      <a:pt x="8192" y="140"/>
                    </a:cubicBezTo>
                    <a:cubicBezTo>
                      <a:pt x="10689" y="-52"/>
                      <a:pt x="14805" y="-115"/>
                      <a:pt x="16916" y="395"/>
                    </a:cubicBezTo>
                    <a:cubicBezTo>
                      <a:pt x="19027" y="905"/>
                      <a:pt x="20610" y="1990"/>
                      <a:pt x="20856" y="3203"/>
                    </a:cubicBezTo>
                    <a:cubicBezTo>
                      <a:pt x="21102" y="4415"/>
                      <a:pt x="21525" y="4654"/>
                      <a:pt x="18323" y="7701"/>
                    </a:cubicBezTo>
                    <a:cubicBezTo>
                      <a:pt x="15122" y="10748"/>
                      <a:pt x="4427" y="19187"/>
                      <a:pt x="1648" y="21485"/>
                    </a:cubicBezTo>
                  </a:path>
                </a:pathLst>
              </a:custGeom>
              <a:solidFill>
                <a:srgbClr val="000000">
                  <a:alpha val="0"/>
                </a:srgbClr>
              </a:solidFill>
              <a:ln w="18062">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15396" name="Rectangle 60"/>
              <p:cNvSpPr>
                <a:spLocks/>
              </p:cNvSpPr>
              <p:nvPr/>
            </p:nvSpPr>
            <p:spPr bwMode="auto">
              <a:xfrm rot="666841">
                <a:off x="410" y="158"/>
                <a:ext cx="11" cy="22"/>
              </a:xfrm>
              <a:prstGeom prst="rect">
                <a:avLst/>
              </a:prstGeom>
              <a:solidFill>
                <a:srgbClr val="000066"/>
              </a:solidFill>
              <a:ln w="451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5397" name="AutoShape 61"/>
              <p:cNvSpPr>
                <a:spLocks/>
              </p:cNvSpPr>
              <p:nvPr/>
            </p:nvSpPr>
            <p:spPr bwMode="auto">
              <a:xfrm rot="11086368" flipH="1">
                <a:off x="286" y="145"/>
                <a:ext cx="123" cy="19"/>
              </a:xfrm>
              <a:prstGeom prst="rightArrow">
                <a:avLst>
                  <a:gd name="adj1" fmla="val 50444"/>
                  <a:gd name="adj2" fmla="val 65126"/>
                </a:avLst>
              </a:prstGeom>
              <a:gradFill rotWithShape="0">
                <a:gsLst>
                  <a:gs pos="0">
                    <a:srgbClr val="3366FF"/>
                  </a:gs>
                  <a:gs pos="100000">
                    <a:srgbClr val="66CCFF"/>
                  </a:gs>
                </a:gsLst>
                <a:lin ang="5400000"/>
              </a:gradFill>
              <a:ln w="18062">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grpSp>
      </p:grpSp>
      <p:sp>
        <p:nvSpPr>
          <p:cNvPr id="16388" name="TextBox 1"/>
          <p:cNvSpPr txBox="1">
            <a:spLocks noChangeArrowheads="1"/>
          </p:cNvSpPr>
          <p:nvPr/>
        </p:nvSpPr>
        <p:spPr bwMode="auto">
          <a:xfrm>
            <a:off x="146980" y="186819"/>
            <a:ext cx="899702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altLang="x-none" sz="4400" b="1" dirty="0">
                <a:solidFill>
                  <a:srgbClr val="0070C0"/>
                </a:solidFill>
              </a:rPr>
              <a:t>Brains develop in and with interactions</a:t>
            </a:r>
            <a:endParaRPr lang="en-AU" altLang="x-none" sz="4400" b="1" dirty="0">
              <a:solidFill>
                <a:srgbClr val="0070C0"/>
              </a:solidFill>
            </a:endParaRPr>
          </a:p>
        </p:txBody>
      </p:sp>
      <p:sp>
        <p:nvSpPr>
          <p:cNvPr id="55" name="TextBox 54"/>
          <p:cNvSpPr txBox="1">
            <a:spLocks noChangeArrowheads="1"/>
          </p:cNvSpPr>
          <p:nvPr/>
        </p:nvSpPr>
        <p:spPr bwMode="auto">
          <a:xfrm>
            <a:off x="506413" y="5664440"/>
            <a:ext cx="408340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altLang="x-none" sz="1350" dirty="0" smtClean="0"/>
              <a:t>Image  </a:t>
            </a:r>
            <a:r>
              <a:rPr lang="en-US" altLang="x-none" sz="1350" dirty="0"/>
              <a:t>from </a:t>
            </a:r>
            <a:r>
              <a:rPr lang="en-US" altLang="x-none" sz="1350" dirty="0" err="1"/>
              <a:t>Dr</a:t>
            </a:r>
            <a:r>
              <a:rPr lang="en-US" altLang="x-none" sz="1350" dirty="0"/>
              <a:t> Bruce Perry </a:t>
            </a:r>
            <a:r>
              <a:rPr lang="en-US" altLang="x-none" sz="1350" dirty="0">
                <a:hlinkClick r:id="rId2"/>
              </a:rPr>
              <a:t>http://childtrauma.org</a:t>
            </a:r>
            <a:r>
              <a:rPr lang="en-US" altLang="x-none" sz="1350" dirty="0"/>
              <a:t> </a:t>
            </a:r>
          </a:p>
        </p:txBody>
      </p:sp>
      <p:sp>
        <p:nvSpPr>
          <p:cNvPr id="2" name="Slide Number Placeholder 1"/>
          <p:cNvSpPr>
            <a:spLocks noGrp="1"/>
          </p:cNvSpPr>
          <p:nvPr>
            <p:ph type="sldNum" sz="quarter" idx="12"/>
          </p:nvPr>
        </p:nvSpPr>
        <p:spPr/>
        <p:txBody>
          <a:bodyPr/>
          <a:lstStyle/>
          <a:p>
            <a:pPr>
              <a:defRPr/>
            </a:pPr>
            <a:fld id="{D6D61626-E2AA-3E4A-B858-8640FB537999}" type="slidenum">
              <a:rPr lang="en-AU" altLang="x-none" smtClean="0"/>
              <a:pPr>
                <a:defRPr/>
              </a:pPr>
              <a:t>25</a:t>
            </a:fld>
            <a:endParaRPr lang="en-AU" altLang="x-none"/>
          </a:p>
        </p:txBody>
      </p:sp>
      <p:sp>
        <p:nvSpPr>
          <p:cNvPr id="3" name="TextBox 2"/>
          <p:cNvSpPr txBox="1"/>
          <p:nvPr/>
        </p:nvSpPr>
        <p:spPr>
          <a:xfrm>
            <a:off x="5783895" y="2081449"/>
            <a:ext cx="3204127" cy="3513782"/>
          </a:xfrm>
          <a:prstGeom prst="rect">
            <a:avLst/>
          </a:prstGeom>
          <a:noFill/>
        </p:spPr>
        <p:txBody>
          <a:bodyPr wrap="square" rtlCol="0">
            <a:spAutoFit/>
          </a:bodyPr>
          <a:lstStyle/>
          <a:p>
            <a:pPr marL="342900" indent="-342900">
              <a:spcBef>
                <a:spcPts val="200"/>
              </a:spcBef>
              <a:spcAft>
                <a:spcPts val="200"/>
              </a:spcAft>
              <a:buFont typeface="Arial" charset="0"/>
              <a:buChar char="•"/>
            </a:pPr>
            <a:r>
              <a:rPr lang="en-US" altLang="x-none" sz="2800" b="1" dirty="0">
                <a:solidFill>
                  <a:schemeClr val="accent6">
                    <a:lumMod val="75000"/>
                  </a:schemeClr>
                </a:solidFill>
                <a:latin typeface="Arial" charset="0"/>
                <a:ea typeface="Arial" charset="0"/>
                <a:cs typeface="Arial" charset="0"/>
              </a:rPr>
              <a:t>Healthy Relationships </a:t>
            </a:r>
          </a:p>
          <a:p>
            <a:pPr marL="342900" indent="-342900">
              <a:spcBef>
                <a:spcPts val="200"/>
              </a:spcBef>
              <a:spcAft>
                <a:spcPts val="200"/>
              </a:spcAft>
              <a:buFont typeface="Arial" charset="0"/>
              <a:buChar char="•"/>
            </a:pPr>
            <a:r>
              <a:rPr lang="en-US" altLang="x-none" sz="2800" b="1" dirty="0">
                <a:solidFill>
                  <a:schemeClr val="accent6">
                    <a:lumMod val="75000"/>
                  </a:schemeClr>
                </a:solidFill>
                <a:latin typeface="Arial" charset="0"/>
                <a:ea typeface="Arial" charset="0"/>
                <a:cs typeface="Arial" charset="0"/>
              </a:rPr>
              <a:t>Positive Experiences </a:t>
            </a:r>
          </a:p>
          <a:p>
            <a:pPr marL="342900" indent="-342900">
              <a:spcBef>
                <a:spcPts val="200"/>
              </a:spcBef>
              <a:spcAft>
                <a:spcPts val="200"/>
              </a:spcAft>
              <a:buFont typeface="Arial" charset="0"/>
              <a:buChar char="•"/>
            </a:pPr>
            <a:r>
              <a:rPr lang="en-US" altLang="x-none" sz="2800" b="1" dirty="0">
                <a:solidFill>
                  <a:schemeClr val="accent6">
                    <a:lumMod val="75000"/>
                  </a:schemeClr>
                </a:solidFill>
                <a:latin typeface="Arial" charset="0"/>
                <a:ea typeface="Arial" charset="0"/>
                <a:cs typeface="Arial" charset="0"/>
              </a:rPr>
              <a:t>Consistent and Secure Environment</a:t>
            </a:r>
          </a:p>
          <a:p>
            <a:endParaRPr lang="en-US" dirty="0"/>
          </a:p>
        </p:txBody>
      </p:sp>
    </p:spTree>
    <p:extLst>
      <p:ext uri="{BB962C8B-B14F-4D97-AF65-F5344CB8AC3E}">
        <p14:creationId xmlns:p14="http://schemas.microsoft.com/office/powerpoint/2010/main" val="1899850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148856"/>
            <a:ext cx="8612372" cy="6028107"/>
          </a:xfrm>
        </p:spPr>
        <p:txBody>
          <a:bodyPr>
            <a:normAutofit/>
          </a:bodyPr>
          <a:lstStyle/>
          <a:p>
            <a:pPr marL="0" indent="0" algn="ctr">
              <a:lnSpc>
                <a:spcPct val="100000"/>
              </a:lnSpc>
              <a:buNone/>
            </a:pPr>
            <a:r>
              <a:rPr lang="en-US" sz="4400" b="1" dirty="0" smtClean="0">
                <a:solidFill>
                  <a:schemeClr val="accent1"/>
                </a:solidFill>
              </a:rPr>
              <a:t>Every adult in your environment is a potential positive relationship for a child!</a:t>
            </a:r>
          </a:p>
          <a:p>
            <a:pPr marL="0" indent="0" algn="ctr">
              <a:lnSpc>
                <a:spcPct val="100000"/>
              </a:lnSpc>
              <a:buNone/>
            </a:pPr>
            <a:endParaRPr lang="en-US" sz="2400" b="1" dirty="0" smtClean="0">
              <a:solidFill>
                <a:schemeClr val="accent1"/>
              </a:solidFill>
            </a:endParaRPr>
          </a:p>
          <a:p>
            <a:pPr marL="0" indent="0" algn="ctr">
              <a:lnSpc>
                <a:spcPct val="100000"/>
              </a:lnSpc>
              <a:buNone/>
            </a:pPr>
            <a:r>
              <a:rPr lang="en-US" sz="3600" dirty="0" err="1" smtClean="0">
                <a:solidFill>
                  <a:schemeClr val="tx1"/>
                </a:solidFill>
              </a:rPr>
              <a:t>Traumatised</a:t>
            </a:r>
            <a:r>
              <a:rPr lang="en-US" sz="3600" dirty="0" smtClean="0">
                <a:solidFill>
                  <a:schemeClr val="tx1"/>
                </a:solidFill>
              </a:rPr>
              <a:t> </a:t>
            </a:r>
            <a:r>
              <a:rPr lang="en-US" sz="3600" dirty="0">
                <a:solidFill>
                  <a:schemeClr val="tx1"/>
                </a:solidFill>
              </a:rPr>
              <a:t>children need </a:t>
            </a:r>
            <a:r>
              <a:rPr lang="en-US" sz="3600" u="sng" dirty="0">
                <a:solidFill>
                  <a:schemeClr val="tx1"/>
                </a:solidFill>
              </a:rPr>
              <a:t>repeated opportunities </a:t>
            </a:r>
            <a:r>
              <a:rPr lang="en-US" sz="3600" dirty="0">
                <a:solidFill>
                  <a:schemeClr val="tx1"/>
                </a:solidFill>
              </a:rPr>
              <a:t>of positive exchanges with adults to change the lens they carry about how relationships are experienced.</a:t>
            </a:r>
            <a:r>
              <a:rPr lang="en-AU" sz="3600" dirty="0">
                <a:solidFill>
                  <a:schemeClr val="tx1"/>
                </a:solidFill>
              </a:rPr>
              <a:t> </a:t>
            </a:r>
            <a:endParaRPr lang="en-US" sz="3600" dirty="0">
              <a:solidFill>
                <a:schemeClr val="tx1"/>
              </a:solidFill>
            </a:endParaRPr>
          </a:p>
        </p:txBody>
      </p:sp>
    </p:spTree>
    <p:extLst>
      <p:ext uri="{BB962C8B-B14F-4D97-AF65-F5344CB8AC3E}">
        <p14:creationId xmlns:p14="http://schemas.microsoft.com/office/powerpoint/2010/main" val="11944217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16" y="191385"/>
            <a:ext cx="6294475" cy="5832366"/>
          </a:xfrm>
          <a:prstGeom prst="rect">
            <a:avLst/>
          </a:prstGeom>
          <a:noFill/>
        </p:spPr>
        <p:txBody>
          <a:bodyPr wrap="square" rtlCol="0">
            <a:spAutoFit/>
          </a:bodyPr>
          <a:lstStyle/>
          <a:p>
            <a:pPr algn="ctr"/>
            <a:r>
              <a:rPr lang="en-US" sz="4400" b="1" dirty="0">
                <a:solidFill>
                  <a:srgbClr val="0070C0"/>
                </a:solidFill>
                <a:latin typeface="Arial" charset="0"/>
                <a:ea typeface="Arial" charset="0"/>
                <a:cs typeface="Arial" charset="0"/>
              </a:rPr>
              <a:t>Things we can do are: </a:t>
            </a:r>
          </a:p>
          <a:p>
            <a:pPr marL="457200" indent="-457200">
              <a:buFont typeface="Arial" panose="020B0604020202020204" pitchFamily="34" charset="0"/>
              <a:buChar char="•"/>
            </a:pPr>
            <a:endParaRPr lang="en-US" sz="900" dirty="0">
              <a:latin typeface="Arial" charset="0"/>
              <a:ea typeface="Arial" charset="0"/>
              <a:cs typeface="Arial" charset="0"/>
            </a:endParaRPr>
          </a:p>
          <a:p>
            <a:pPr marL="457200" indent="-457200">
              <a:buFont typeface="Arial" panose="020B0604020202020204" pitchFamily="34" charset="0"/>
              <a:buChar char="•"/>
            </a:pPr>
            <a:r>
              <a:rPr lang="en-US" sz="3200" b="1" dirty="0">
                <a:latin typeface="Arial" charset="0"/>
                <a:ea typeface="Arial" charset="0"/>
                <a:cs typeface="Arial" charset="0"/>
              </a:rPr>
              <a:t>Interacting</a:t>
            </a:r>
            <a:r>
              <a:rPr lang="en-US" sz="3200" dirty="0">
                <a:latin typeface="Arial" charset="0"/>
                <a:ea typeface="Arial" charset="0"/>
                <a:cs typeface="Arial" charset="0"/>
              </a:rPr>
              <a:t> warmly with children – enjoying playing with, talking to  and being with them.</a:t>
            </a:r>
          </a:p>
          <a:p>
            <a:pPr marL="457200" indent="-457200">
              <a:buFont typeface="Arial" panose="020B0604020202020204" pitchFamily="34" charset="0"/>
              <a:buChar char="•"/>
            </a:pPr>
            <a:endParaRPr lang="en-US" sz="3200" dirty="0">
              <a:latin typeface="Arial" charset="0"/>
              <a:ea typeface="Arial" charset="0"/>
              <a:cs typeface="Arial" charset="0"/>
            </a:endParaRPr>
          </a:p>
          <a:p>
            <a:pPr marL="457200" indent="-457200">
              <a:buFont typeface="Arial" panose="020B0604020202020204" pitchFamily="34" charset="0"/>
              <a:buChar char="•"/>
            </a:pPr>
            <a:r>
              <a:rPr lang="en-US" sz="3200" b="1" dirty="0">
                <a:latin typeface="Arial" charset="0"/>
                <a:ea typeface="Arial" charset="0"/>
                <a:cs typeface="Arial" charset="0"/>
              </a:rPr>
              <a:t>Teaching</a:t>
            </a:r>
            <a:r>
              <a:rPr lang="en-US" sz="3200" dirty="0">
                <a:latin typeface="Arial" charset="0"/>
                <a:ea typeface="Arial" charset="0"/>
                <a:cs typeface="Arial" charset="0"/>
              </a:rPr>
              <a:t> children the skills to be socially successful (we use program-wide Positive Behaviour Support (PBS) for this.</a:t>
            </a:r>
          </a:p>
        </p:txBody>
      </p:sp>
      <p:pic>
        <p:nvPicPr>
          <p:cNvPr id="3" name="Picture 2"/>
          <p:cNvPicPr>
            <a:picLocks noChangeAspect="1"/>
          </p:cNvPicPr>
          <p:nvPr/>
        </p:nvPicPr>
        <p:blipFill rotWithShape="1">
          <a:blip r:embed="rId2"/>
          <a:srcRect l="9460"/>
          <a:stretch/>
        </p:blipFill>
        <p:spPr>
          <a:xfrm>
            <a:off x="6358271" y="697511"/>
            <a:ext cx="2418020" cy="5326240"/>
          </a:xfrm>
          <a:prstGeom prst="rect">
            <a:avLst/>
          </a:prstGeom>
        </p:spPr>
      </p:pic>
    </p:spTree>
    <p:extLst>
      <p:ext uri="{BB962C8B-B14F-4D97-AF65-F5344CB8AC3E}">
        <p14:creationId xmlns:p14="http://schemas.microsoft.com/office/powerpoint/2010/main" val="87353483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243" y="2356659"/>
            <a:ext cx="8425876" cy="3416320"/>
          </a:xfrm>
          <a:prstGeom prst="rect">
            <a:avLst/>
          </a:prstGeom>
          <a:solidFill>
            <a:schemeClr val="accent5">
              <a:lumMod val="20000"/>
              <a:lumOff val="80000"/>
            </a:schemeClr>
          </a:solidFill>
        </p:spPr>
        <p:txBody>
          <a:bodyPr wrap="square" rtlCol="0">
            <a:spAutoFit/>
          </a:bodyPr>
          <a:lstStyle/>
          <a:p>
            <a:r>
              <a:rPr lang="en-US" sz="3600" dirty="0">
                <a:latin typeface="Arial" charset="0"/>
                <a:ea typeface="Arial" charset="0"/>
                <a:cs typeface="Arial" charset="0"/>
              </a:rPr>
              <a:t>We can make a difference!</a:t>
            </a:r>
          </a:p>
          <a:p>
            <a:endParaRPr lang="en-US" sz="3600" dirty="0">
              <a:latin typeface="Arial" charset="0"/>
              <a:ea typeface="Arial" charset="0"/>
              <a:cs typeface="Arial" charset="0"/>
            </a:endParaRPr>
          </a:p>
          <a:p>
            <a:r>
              <a:rPr lang="en-US" sz="3600" dirty="0">
                <a:latin typeface="Arial" charset="0"/>
                <a:ea typeface="Arial" charset="0"/>
                <a:cs typeface="Arial" charset="0"/>
              </a:rPr>
              <a:t>Write a couple of things we can do to help children </a:t>
            </a:r>
            <a:r>
              <a:rPr lang="en-US" sz="3600" dirty="0" smtClean="0">
                <a:latin typeface="Arial" charset="0"/>
                <a:ea typeface="Arial" charset="0"/>
                <a:cs typeface="Arial" charset="0"/>
              </a:rPr>
              <a:t>– whether they have a trauma history or not - be </a:t>
            </a:r>
            <a:r>
              <a:rPr lang="en-US" sz="3600">
                <a:latin typeface="Arial" charset="0"/>
                <a:ea typeface="Arial" charset="0"/>
                <a:cs typeface="Arial" charset="0"/>
              </a:rPr>
              <a:t>more </a:t>
            </a:r>
            <a:r>
              <a:rPr lang="en-US" sz="3600" smtClean="0">
                <a:latin typeface="Arial" charset="0"/>
                <a:ea typeface="Arial" charset="0"/>
                <a:cs typeface="Arial" charset="0"/>
              </a:rPr>
              <a:t>socially and </a:t>
            </a:r>
            <a:r>
              <a:rPr lang="en-US" sz="3600" dirty="0" err="1" smtClean="0">
                <a:latin typeface="Arial" charset="0"/>
                <a:ea typeface="Arial" charset="0"/>
                <a:cs typeface="Arial" charset="0"/>
              </a:rPr>
              <a:t>behaviourally</a:t>
            </a:r>
            <a:r>
              <a:rPr lang="en-US" sz="3600" dirty="0" smtClean="0">
                <a:latin typeface="Arial" charset="0"/>
                <a:ea typeface="Arial" charset="0"/>
                <a:cs typeface="Arial" charset="0"/>
              </a:rPr>
              <a:t> successful</a:t>
            </a:r>
            <a:r>
              <a:rPr lang="en-US" sz="3600" dirty="0">
                <a:latin typeface="Arial" charset="0"/>
                <a:ea typeface="Arial" charset="0"/>
                <a:cs typeface="Arial" charset="0"/>
              </a:rPr>
              <a:t>.</a:t>
            </a:r>
          </a:p>
        </p:txBody>
      </p:sp>
      <p:sp>
        <p:nvSpPr>
          <p:cNvPr id="3" name="Rectangle 2">
            <a:extLst>
              <a:ext uri="{FF2B5EF4-FFF2-40B4-BE49-F238E27FC236}">
                <a16:creationId xmlns="" xmlns:a16="http://schemas.microsoft.com/office/drawing/2014/main" id="{523F053B-71DC-0A41-AF85-489F2ED14E2E}"/>
              </a:ext>
            </a:extLst>
          </p:cNvPr>
          <p:cNvSpPr/>
          <p:nvPr/>
        </p:nvSpPr>
        <p:spPr>
          <a:xfrm>
            <a:off x="856078" y="467679"/>
            <a:ext cx="7431843" cy="1446550"/>
          </a:xfrm>
          <a:prstGeom prst="rect">
            <a:avLst/>
          </a:prstGeom>
        </p:spPr>
        <p:txBody>
          <a:bodyPr wrap="none">
            <a:spAutoFit/>
          </a:bodyPr>
          <a:lstStyle/>
          <a:p>
            <a:pPr algn="ctr"/>
            <a:r>
              <a:rPr lang="en-US" sz="4400" b="1" dirty="0">
                <a:solidFill>
                  <a:srgbClr val="0070C0"/>
                </a:solidFill>
                <a:latin typeface="Arial" charset="0"/>
                <a:ea typeface="Arial" charset="0"/>
                <a:cs typeface="Arial" charset="0"/>
              </a:rPr>
              <a:t>Professional Development </a:t>
            </a:r>
          </a:p>
          <a:p>
            <a:pPr algn="ctr"/>
            <a:r>
              <a:rPr lang="en-US" sz="4400" b="1" dirty="0">
                <a:solidFill>
                  <a:srgbClr val="0070C0"/>
                </a:solidFill>
                <a:latin typeface="Arial" charset="0"/>
                <a:ea typeface="Arial" charset="0"/>
                <a:cs typeface="Arial" charset="0"/>
              </a:rPr>
              <a:t>Record</a:t>
            </a:r>
          </a:p>
        </p:txBody>
      </p:sp>
      <p:pic>
        <p:nvPicPr>
          <p:cNvPr id="4" name="Picture 3">
            <a:extLst>
              <a:ext uri="{FF2B5EF4-FFF2-40B4-BE49-F238E27FC236}">
                <a16:creationId xmlns="" xmlns:a16="http://schemas.microsoft.com/office/drawing/2014/main" id="{9B5CA57E-3362-F447-94EC-495987FF3DFC}"/>
              </a:ext>
            </a:extLst>
          </p:cNvPr>
          <p:cNvPicPr>
            <a:picLocks noChangeAspect="1"/>
          </p:cNvPicPr>
          <p:nvPr/>
        </p:nvPicPr>
        <p:blipFill>
          <a:blip r:embed="rId2"/>
          <a:stretch>
            <a:fillRect/>
          </a:stretch>
        </p:blipFill>
        <p:spPr>
          <a:xfrm>
            <a:off x="7209241" y="1254749"/>
            <a:ext cx="1382257" cy="1761391"/>
          </a:xfrm>
          <a:prstGeom prst="rect">
            <a:avLst/>
          </a:prstGeom>
        </p:spPr>
      </p:pic>
    </p:spTree>
    <p:extLst>
      <p:ext uri="{BB962C8B-B14F-4D97-AF65-F5344CB8AC3E}">
        <p14:creationId xmlns:p14="http://schemas.microsoft.com/office/powerpoint/2010/main" val="13637082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549272"/>
          </a:xfrm>
        </p:spPr>
        <p:txBody>
          <a:bodyPr>
            <a:normAutofit/>
          </a:bodyPr>
          <a:lstStyle/>
          <a:p>
            <a:r>
              <a:rPr lang="en-US" b="1" dirty="0" smtClean="0"/>
              <a:t>Acknowledgements:</a:t>
            </a:r>
            <a:endParaRPr lang="en-US" b="1" dirty="0"/>
          </a:p>
        </p:txBody>
      </p:sp>
      <p:sp>
        <p:nvSpPr>
          <p:cNvPr id="3" name="Content Placeholder 2"/>
          <p:cNvSpPr>
            <a:spLocks noGrp="1"/>
          </p:cNvSpPr>
          <p:nvPr>
            <p:ph idx="1"/>
          </p:nvPr>
        </p:nvSpPr>
        <p:spPr>
          <a:xfrm>
            <a:off x="185530" y="914401"/>
            <a:ext cx="4492487" cy="5262562"/>
          </a:xfrm>
        </p:spPr>
        <p:txBody>
          <a:bodyPr/>
          <a:lstStyle/>
          <a:p>
            <a:pPr marL="0" indent="0">
              <a:lnSpc>
                <a:spcPct val="100000"/>
              </a:lnSpc>
              <a:buNone/>
            </a:pPr>
            <a:endParaRPr lang="en-US" dirty="0">
              <a:solidFill>
                <a:schemeClr val="tx1"/>
              </a:solidFill>
            </a:endParaRPr>
          </a:p>
          <a:p>
            <a:pPr marL="0" indent="0">
              <a:lnSpc>
                <a:spcPct val="100000"/>
              </a:lnSpc>
              <a:buNone/>
            </a:pPr>
            <a:r>
              <a:rPr lang="en-US" dirty="0" err="1">
                <a:solidFill>
                  <a:schemeClr val="tx1"/>
                </a:solidFill>
              </a:rPr>
              <a:t>Dr</a:t>
            </a:r>
            <a:r>
              <a:rPr lang="en-US" dirty="0">
                <a:solidFill>
                  <a:schemeClr val="tx1"/>
                </a:solidFill>
              </a:rPr>
              <a:t> Bruce Perry and the Child Trauma Academy </a:t>
            </a:r>
            <a:r>
              <a:rPr lang="en-US" dirty="0">
                <a:hlinkClick r:id="rId2"/>
              </a:rPr>
              <a:t>https://childtrauma.org/cta-library/</a:t>
            </a:r>
            <a:r>
              <a:rPr lang="en-US" dirty="0"/>
              <a:t> </a:t>
            </a:r>
          </a:p>
          <a:p>
            <a:pPr marL="0" indent="0">
              <a:lnSpc>
                <a:spcPct val="100000"/>
              </a:lnSpc>
              <a:buNone/>
            </a:pPr>
            <a:endParaRPr lang="en-US" dirty="0" smtClean="0"/>
          </a:p>
          <a:p>
            <a:pPr marL="0" indent="0">
              <a:lnSpc>
                <a:spcPct val="100000"/>
              </a:lnSpc>
              <a:buNone/>
            </a:pPr>
            <a:endParaRPr lang="en-US" dirty="0"/>
          </a:p>
          <a:p>
            <a:pPr marL="0" indent="0">
              <a:lnSpc>
                <a:spcPct val="100000"/>
              </a:lnSpc>
              <a:buNone/>
            </a:pPr>
            <a:r>
              <a:rPr lang="en-US" dirty="0">
                <a:solidFill>
                  <a:schemeClr val="tx1"/>
                </a:solidFill>
              </a:rPr>
              <a:t>The Australian Childhood Foundation </a:t>
            </a:r>
            <a:r>
              <a:rPr lang="en-US" dirty="0">
                <a:hlinkClick r:id="rId3"/>
              </a:rPr>
              <a:t>https://www.childhood.org.au</a:t>
            </a:r>
            <a:r>
              <a:rPr lang="en-US" dirty="0"/>
              <a:t> </a:t>
            </a:r>
            <a:endParaRPr lang="en-US" dirty="0" smtClean="0"/>
          </a:p>
          <a:p>
            <a:pPr marL="0" indent="0">
              <a:lnSpc>
                <a:spcPct val="100000"/>
              </a:lnSpc>
              <a:buNone/>
            </a:pPr>
            <a:r>
              <a:rPr lang="en-US" dirty="0" smtClean="0">
                <a:solidFill>
                  <a:schemeClr val="tx1"/>
                </a:solidFill>
              </a:rPr>
              <a:t>especially </a:t>
            </a:r>
            <a:r>
              <a:rPr lang="en-US" dirty="0">
                <a:solidFill>
                  <a:schemeClr val="tx1"/>
                </a:solidFill>
              </a:rPr>
              <a:t>the SMART online training </a:t>
            </a:r>
            <a:r>
              <a:rPr lang="en-US" dirty="0">
                <a:hlinkClick r:id="rId4"/>
              </a:rPr>
              <a:t>https://professionals.childhood.org.au/smart-online-training</a:t>
            </a:r>
            <a:r>
              <a:rPr lang="en-US" dirty="0"/>
              <a:t> </a:t>
            </a:r>
          </a:p>
        </p:txBody>
      </p:sp>
      <p:pic>
        <p:nvPicPr>
          <p:cNvPr id="4" name="Picture 3"/>
          <p:cNvPicPr>
            <a:picLocks noChangeAspect="1"/>
          </p:cNvPicPr>
          <p:nvPr/>
        </p:nvPicPr>
        <p:blipFill>
          <a:blip r:embed="rId5"/>
          <a:stretch>
            <a:fillRect/>
          </a:stretch>
        </p:blipFill>
        <p:spPr>
          <a:xfrm>
            <a:off x="4572000" y="914401"/>
            <a:ext cx="4114800" cy="4051300"/>
          </a:xfrm>
          <a:prstGeom prst="rect">
            <a:avLst/>
          </a:prstGeom>
        </p:spPr>
      </p:pic>
    </p:spTree>
    <p:extLst>
      <p:ext uri="{BB962C8B-B14F-4D97-AF65-F5344CB8AC3E}">
        <p14:creationId xmlns:p14="http://schemas.microsoft.com/office/powerpoint/2010/main" val="17009114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399FEBF-1D7A-BF4A-A08C-FC80FBEBB8E2}" type="slidenum">
              <a:rPr lang="en-AU" altLang="x-none" smtClean="0"/>
              <a:pPr>
                <a:defRPr/>
              </a:pPr>
              <a:t>4</a:t>
            </a:fld>
            <a:endParaRPr lang="en-AU" altLang="x-none"/>
          </a:p>
        </p:txBody>
      </p:sp>
      <p:sp>
        <p:nvSpPr>
          <p:cNvPr id="19457" name="Rectangle 1"/>
          <p:cNvSpPr>
            <a:spLocks noGrp="1" noChangeArrowheads="1"/>
          </p:cNvSpPr>
          <p:nvPr>
            <p:ph type="ctrTitle" idx="4294967295"/>
          </p:nvPr>
        </p:nvSpPr>
        <p:spPr>
          <a:xfrm>
            <a:off x="1153002" y="209583"/>
            <a:ext cx="6491288" cy="877363"/>
          </a:xfrm>
        </p:spPr>
        <p:txBody>
          <a:bodyPr vert="horz" lIns="0" tIns="0" rIns="0" bIns="0" rtlCol="0" anchor="b">
            <a:normAutofit/>
          </a:bodyPr>
          <a:lstStyle/>
          <a:p>
            <a:pPr eaLnBrk="1" hangingPunct="1">
              <a:lnSpc>
                <a:spcPct val="95000"/>
              </a:lnSpc>
              <a:defRPr/>
            </a:pPr>
            <a:r>
              <a:rPr lang="en-US" altLang="x-none" sz="4400" b="1" dirty="0">
                <a:latin typeface="Arial" charset="0"/>
              </a:rPr>
              <a:t>What is Trauma?</a:t>
            </a:r>
          </a:p>
        </p:txBody>
      </p:sp>
      <p:sp>
        <p:nvSpPr>
          <p:cNvPr id="19458" name="Rectangle 5"/>
          <p:cNvSpPr>
            <a:spLocks noChangeArrowheads="1"/>
          </p:cNvSpPr>
          <p:nvPr/>
        </p:nvSpPr>
        <p:spPr bwMode="auto">
          <a:xfrm>
            <a:off x="661978" y="1315661"/>
            <a:ext cx="8077985" cy="104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22" tIns="30861" rIns="61722" bIns="30861">
            <a:spAutoFit/>
          </a:bodyPr>
          <a:lstStyle>
            <a:lvl1pPr defTabSz="822325">
              <a:defRPr>
                <a:solidFill>
                  <a:schemeClr val="tx1"/>
                </a:solidFill>
                <a:latin typeface="Arial" charset="0"/>
              </a:defRPr>
            </a:lvl1pPr>
            <a:lvl2pPr marL="742950" indent="-285750" defTabSz="822325">
              <a:defRPr>
                <a:solidFill>
                  <a:schemeClr val="tx1"/>
                </a:solidFill>
                <a:latin typeface="Arial" charset="0"/>
              </a:defRPr>
            </a:lvl2pPr>
            <a:lvl3pPr marL="1143000" indent="-228600" defTabSz="822325">
              <a:defRPr>
                <a:solidFill>
                  <a:schemeClr val="tx1"/>
                </a:solidFill>
                <a:latin typeface="Arial" charset="0"/>
              </a:defRPr>
            </a:lvl3pPr>
            <a:lvl4pPr marL="1600200" indent="-228600" defTabSz="822325">
              <a:defRPr>
                <a:solidFill>
                  <a:schemeClr val="tx1"/>
                </a:solidFill>
                <a:latin typeface="Arial" charset="0"/>
              </a:defRPr>
            </a:lvl4pPr>
            <a:lvl5pPr marL="2057400" indent="-228600" defTabSz="822325">
              <a:defRPr>
                <a:solidFill>
                  <a:schemeClr val="tx1"/>
                </a:solidFill>
                <a:latin typeface="Arial" charset="0"/>
              </a:defRPr>
            </a:lvl5pPr>
            <a:lvl6pPr marL="2514600" indent="-228600" defTabSz="822325" eaLnBrk="0" fontAlgn="base" hangingPunct="0">
              <a:spcBef>
                <a:spcPct val="0"/>
              </a:spcBef>
              <a:spcAft>
                <a:spcPct val="0"/>
              </a:spcAft>
              <a:defRPr>
                <a:solidFill>
                  <a:schemeClr val="tx1"/>
                </a:solidFill>
                <a:latin typeface="Arial" charset="0"/>
              </a:defRPr>
            </a:lvl6pPr>
            <a:lvl7pPr marL="2971800" indent="-228600" defTabSz="822325" eaLnBrk="0" fontAlgn="base" hangingPunct="0">
              <a:spcBef>
                <a:spcPct val="0"/>
              </a:spcBef>
              <a:spcAft>
                <a:spcPct val="0"/>
              </a:spcAft>
              <a:defRPr>
                <a:solidFill>
                  <a:schemeClr val="tx1"/>
                </a:solidFill>
                <a:latin typeface="Arial" charset="0"/>
              </a:defRPr>
            </a:lvl7pPr>
            <a:lvl8pPr marL="3429000" indent="-228600" defTabSz="822325" eaLnBrk="0" fontAlgn="base" hangingPunct="0">
              <a:spcBef>
                <a:spcPct val="0"/>
              </a:spcBef>
              <a:spcAft>
                <a:spcPct val="0"/>
              </a:spcAft>
              <a:defRPr>
                <a:solidFill>
                  <a:schemeClr val="tx1"/>
                </a:solidFill>
                <a:latin typeface="Arial" charset="0"/>
              </a:defRPr>
            </a:lvl8pPr>
            <a:lvl9pPr marL="3886200" indent="-228600" defTabSz="822325" eaLnBrk="0" fontAlgn="base" hangingPunct="0">
              <a:spcBef>
                <a:spcPct val="0"/>
              </a:spcBef>
              <a:spcAft>
                <a:spcPct val="0"/>
              </a:spcAft>
              <a:defRPr>
                <a:solidFill>
                  <a:schemeClr val="tx1"/>
                </a:solidFill>
                <a:latin typeface="Arial" charset="0"/>
              </a:defRPr>
            </a:lvl9pPr>
          </a:lstStyle>
          <a:p>
            <a:pPr eaLnBrk="1" hangingPunct="1">
              <a:defRPr/>
            </a:pPr>
            <a:r>
              <a:rPr lang="is-IS" altLang="x-none" sz="3200" dirty="0" smtClean="0"/>
              <a:t>... </a:t>
            </a:r>
            <a:r>
              <a:rPr lang="en-US" altLang="x-none" sz="3200" dirty="0" smtClean="0"/>
              <a:t>A</a:t>
            </a:r>
            <a:r>
              <a:rPr lang="is-IS" altLang="x-none" sz="3200" dirty="0" smtClean="0"/>
              <a:t>n event which </a:t>
            </a:r>
            <a:r>
              <a:rPr lang="en-AU" altLang="x-none" sz="3200" dirty="0" smtClean="0"/>
              <a:t>overwhelms the capacity </a:t>
            </a:r>
            <a:r>
              <a:rPr lang="en-AU" altLang="x-none" sz="3200" dirty="0"/>
              <a:t>to cope. </a:t>
            </a:r>
            <a:r>
              <a:rPr lang="en-AU" altLang="x-none" sz="3200" dirty="0" smtClean="0"/>
              <a:t> (</a:t>
            </a:r>
            <a:r>
              <a:rPr lang="en-AU" altLang="x-none" sz="3200" dirty="0" err="1"/>
              <a:t>Nijenhuis</a:t>
            </a:r>
            <a:r>
              <a:rPr lang="en-AU" altLang="x-none" sz="3200" dirty="0"/>
              <a:t>, 2005</a:t>
            </a:r>
            <a:r>
              <a:rPr lang="en-AU" altLang="x-none" sz="3200" dirty="0" smtClean="0"/>
              <a:t>)</a:t>
            </a:r>
            <a:endParaRPr lang="en-AU" altLang="x-none" sz="3200" dirty="0"/>
          </a:p>
        </p:txBody>
      </p:sp>
      <p:pic>
        <p:nvPicPr>
          <p:cNvPr id="3" name="Picture 2"/>
          <p:cNvPicPr>
            <a:picLocks noChangeAspect="1"/>
          </p:cNvPicPr>
          <p:nvPr/>
        </p:nvPicPr>
        <p:blipFill>
          <a:blip r:embed="rId3"/>
          <a:stretch>
            <a:fillRect/>
          </a:stretch>
        </p:blipFill>
        <p:spPr>
          <a:xfrm>
            <a:off x="2027188" y="2714695"/>
            <a:ext cx="4742915" cy="3412943"/>
          </a:xfrm>
          <a:prstGeom prst="rect">
            <a:avLst/>
          </a:prstGeom>
        </p:spPr>
      </p:pic>
    </p:spTree>
    <p:extLst>
      <p:ext uri="{BB962C8B-B14F-4D97-AF65-F5344CB8AC3E}">
        <p14:creationId xmlns:p14="http://schemas.microsoft.com/office/powerpoint/2010/main" val="206430149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798" y="5678914"/>
            <a:ext cx="8154286" cy="307777"/>
          </a:xfrm>
          <a:prstGeom prst="rect">
            <a:avLst/>
          </a:prstGeom>
        </p:spPr>
        <p:txBody>
          <a:bodyPr wrap="square">
            <a:spAutoFit/>
          </a:bodyPr>
          <a:lstStyle/>
          <a:p>
            <a:r>
              <a:rPr lang="en-US" sz="1400" dirty="0">
                <a:hlinkClick r:id="rId2"/>
              </a:rPr>
              <a:t>Copyright</a:t>
            </a:r>
            <a:r>
              <a:rPr lang="en-US" sz="1400" dirty="0"/>
              <a:t> © </a:t>
            </a:r>
            <a:r>
              <a:rPr lang="en-US" sz="1400" dirty="0">
                <a:hlinkClick r:id="rId3"/>
              </a:rPr>
              <a:t>Georgetown University </a:t>
            </a:r>
            <a:r>
              <a:rPr lang="en-US" sz="1400" dirty="0" smtClean="0"/>
              <a:t>https</a:t>
            </a:r>
            <a:r>
              <a:rPr lang="en-US" sz="1400" dirty="0"/>
              <a:t>://</a:t>
            </a:r>
            <a:r>
              <a:rPr lang="en-US" sz="1400" dirty="0" err="1"/>
              <a:t>www.ecmhc.org</a:t>
            </a:r>
            <a:r>
              <a:rPr lang="en-US" sz="1400" dirty="0"/>
              <a:t>/tutorials/trauma/mod2_1.html</a:t>
            </a:r>
          </a:p>
        </p:txBody>
      </p:sp>
      <p:pic>
        <p:nvPicPr>
          <p:cNvPr id="3" name="Picture 2"/>
          <p:cNvPicPr>
            <a:picLocks noChangeAspect="1"/>
          </p:cNvPicPr>
          <p:nvPr/>
        </p:nvPicPr>
        <p:blipFill>
          <a:blip r:embed="rId4"/>
          <a:stretch>
            <a:fillRect/>
          </a:stretch>
        </p:blipFill>
        <p:spPr>
          <a:xfrm>
            <a:off x="987942" y="2503914"/>
            <a:ext cx="6934200" cy="3175000"/>
          </a:xfrm>
          <a:prstGeom prst="rect">
            <a:avLst/>
          </a:prstGeom>
        </p:spPr>
      </p:pic>
      <p:sp>
        <p:nvSpPr>
          <p:cNvPr id="4" name="Rectangle 1"/>
          <p:cNvSpPr txBox="1">
            <a:spLocks noChangeArrowheads="1"/>
          </p:cNvSpPr>
          <p:nvPr/>
        </p:nvSpPr>
        <p:spPr>
          <a:xfrm>
            <a:off x="0" y="209583"/>
            <a:ext cx="8910084" cy="1986554"/>
          </a:xfrm>
          <a:prstGeom prst="rect">
            <a:avLst/>
          </a:prstGeom>
        </p:spPr>
        <p:txBody>
          <a:bodyPr vert="horz" lIns="0" tIns="0" rIns="0" bIns="0" rtlCol="0" anchor="b">
            <a:normAutofit/>
          </a:bodyPr>
          <a:lstStyle>
            <a:lvl1pPr algn="ctr" defTabSz="685800" rtl="0" eaLnBrk="1" latinLnBrk="0" hangingPunct="1">
              <a:lnSpc>
                <a:spcPct val="90000"/>
              </a:lnSpc>
              <a:spcBef>
                <a:spcPct val="0"/>
              </a:spcBef>
              <a:buNone/>
              <a:defRPr sz="3300" b="0" i="0" kern="1200">
                <a:solidFill>
                  <a:srgbClr val="0070C0"/>
                </a:solidFill>
                <a:latin typeface="Arial" charset="0"/>
                <a:ea typeface="Arial" charset="0"/>
                <a:cs typeface="Arial" charset="0"/>
              </a:defRPr>
            </a:lvl1pPr>
          </a:lstStyle>
          <a:p>
            <a:pPr>
              <a:lnSpc>
                <a:spcPct val="95000"/>
              </a:lnSpc>
              <a:defRPr/>
            </a:pPr>
            <a:r>
              <a:rPr lang="en-US" altLang="x-none" sz="4400" b="1" dirty="0" smtClean="0"/>
              <a:t>What is Trauma?</a:t>
            </a:r>
          </a:p>
          <a:p>
            <a:pPr>
              <a:lnSpc>
                <a:spcPct val="95000"/>
              </a:lnSpc>
              <a:defRPr/>
            </a:pPr>
            <a:r>
              <a:rPr lang="is-IS" altLang="x-none" sz="3500" dirty="0">
                <a:solidFill>
                  <a:schemeClr val="tx1"/>
                </a:solidFill>
              </a:rPr>
              <a:t>…</a:t>
            </a:r>
            <a:r>
              <a:rPr lang="en-AU" altLang="x-none" sz="3500" dirty="0">
                <a:solidFill>
                  <a:schemeClr val="tx1"/>
                </a:solidFill>
              </a:rPr>
              <a:t> </a:t>
            </a:r>
            <a:r>
              <a:rPr lang="en-AU" altLang="x-none" sz="3500" dirty="0" smtClean="0">
                <a:solidFill>
                  <a:schemeClr val="tx1"/>
                </a:solidFill>
              </a:rPr>
              <a:t>induces an abnormally </a:t>
            </a:r>
            <a:r>
              <a:rPr lang="en-AU" altLang="x-none" sz="3500" dirty="0">
                <a:solidFill>
                  <a:schemeClr val="tx1"/>
                </a:solidFill>
              </a:rPr>
              <a:t>intense and prolonged stress response (Perry, 2002</a:t>
            </a:r>
            <a:r>
              <a:rPr lang="en-AU" altLang="x-none" sz="3500" dirty="0" smtClean="0">
                <a:solidFill>
                  <a:schemeClr val="tx1"/>
                </a:solidFill>
              </a:rPr>
              <a:t>).</a:t>
            </a:r>
            <a:endParaRPr lang="en-AU" altLang="x-none" sz="3500" dirty="0">
              <a:solidFill>
                <a:schemeClr val="tx1"/>
              </a:solidFill>
            </a:endParaRPr>
          </a:p>
        </p:txBody>
      </p:sp>
    </p:spTree>
    <p:extLst>
      <p:ext uri="{BB962C8B-B14F-4D97-AF65-F5344CB8AC3E}">
        <p14:creationId xmlns:p14="http://schemas.microsoft.com/office/powerpoint/2010/main" val="709352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386" y="1011497"/>
            <a:ext cx="8697433" cy="1077218"/>
          </a:xfrm>
          <a:prstGeom prst="rect">
            <a:avLst/>
          </a:prstGeom>
        </p:spPr>
        <p:txBody>
          <a:bodyPr wrap="square">
            <a:spAutoFit/>
          </a:bodyPr>
          <a:lstStyle/>
          <a:p>
            <a:pPr>
              <a:defRPr/>
            </a:pPr>
            <a:r>
              <a:rPr lang="is-IS" altLang="x-none" sz="3200" dirty="0" smtClean="0">
                <a:latin typeface="Arial" charset="0"/>
                <a:ea typeface="Arial" charset="0"/>
                <a:cs typeface="Arial" charset="0"/>
              </a:rPr>
              <a:t>…</a:t>
            </a:r>
            <a:r>
              <a:rPr lang="en-AU" altLang="x-none" sz="3200" dirty="0" smtClean="0">
                <a:latin typeface="Arial" charset="0"/>
                <a:ea typeface="Arial" charset="0"/>
                <a:cs typeface="Arial" charset="0"/>
              </a:rPr>
              <a:t> </a:t>
            </a:r>
            <a:r>
              <a:rPr lang="en-AU" altLang="x-none" sz="3200" dirty="0">
                <a:latin typeface="Arial" charset="0"/>
                <a:ea typeface="Arial" charset="0"/>
                <a:cs typeface="Arial" charset="0"/>
              </a:rPr>
              <a:t>in children “may be expressed by disorganised or agitated behaviour.” </a:t>
            </a:r>
            <a:r>
              <a:rPr lang="en-AU" altLang="x-none" dirty="0">
                <a:latin typeface="Arial" charset="0"/>
                <a:ea typeface="Arial" charset="0"/>
                <a:cs typeface="Arial" charset="0"/>
              </a:rPr>
              <a:t>DSM-IV-</a:t>
            </a:r>
            <a:r>
              <a:rPr lang="en-AU" altLang="x-none" dirty="0" err="1">
                <a:latin typeface="Arial" charset="0"/>
                <a:ea typeface="Arial" charset="0"/>
                <a:cs typeface="Arial" charset="0"/>
              </a:rPr>
              <a:t>tr</a:t>
            </a:r>
            <a:r>
              <a:rPr lang="en-AU" altLang="x-none" dirty="0">
                <a:latin typeface="Arial" charset="0"/>
                <a:ea typeface="Arial" charset="0"/>
                <a:cs typeface="Arial" charset="0"/>
              </a:rPr>
              <a:t> (2000)</a:t>
            </a:r>
          </a:p>
        </p:txBody>
      </p:sp>
      <p:pic>
        <p:nvPicPr>
          <p:cNvPr id="3" name="Picture 2"/>
          <p:cNvPicPr>
            <a:picLocks noChangeAspect="1"/>
          </p:cNvPicPr>
          <p:nvPr/>
        </p:nvPicPr>
        <p:blipFill>
          <a:blip r:embed="rId2"/>
          <a:stretch>
            <a:fillRect/>
          </a:stretch>
        </p:blipFill>
        <p:spPr>
          <a:xfrm>
            <a:off x="1722474" y="2206518"/>
            <a:ext cx="6147317" cy="4058751"/>
          </a:xfrm>
          <a:prstGeom prst="rect">
            <a:avLst/>
          </a:prstGeom>
        </p:spPr>
      </p:pic>
      <p:sp>
        <p:nvSpPr>
          <p:cNvPr id="4" name="Rectangle 1"/>
          <p:cNvSpPr txBox="1">
            <a:spLocks noChangeArrowheads="1"/>
          </p:cNvSpPr>
          <p:nvPr/>
        </p:nvSpPr>
        <p:spPr>
          <a:xfrm>
            <a:off x="1153002" y="209583"/>
            <a:ext cx="6491288" cy="845345"/>
          </a:xfrm>
          <a:prstGeom prst="rect">
            <a:avLst/>
          </a:prstGeom>
        </p:spPr>
        <p:txBody>
          <a:bodyPr vert="horz" lIns="0" tIns="0" rIns="0" bIns="0" rtlCol="0" anchor="b">
            <a:normAutofit/>
          </a:bodyPr>
          <a:lstStyle>
            <a:lvl1pPr algn="ctr" defTabSz="685800" rtl="0" eaLnBrk="1" latinLnBrk="0" hangingPunct="1">
              <a:lnSpc>
                <a:spcPct val="90000"/>
              </a:lnSpc>
              <a:spcBef>
                <a:spcPct val="0"/>
              </a:spcBef>
              <a:buNone/>
              <a:defRPr sz="3300" b="0" i="0" kern="1200">
                <a:solidFill>
                  <a:srgbClr val="0070C0"/>
                </a:solidFill>
                <a:latin typeface="Arial" charset="0"/>
                <a:ea typeface="Arial" charset="0"/>
                <a:cs typeface="Arial" charset="0"/>
              </a:defRPr>
            </a:lvl1pPr>
          </a:lstStyle>
          <a:p>
            <a:pPr>
              <a:lnSpc>
                <a:spcPct val="95000"/>
              </a:lnSpc>
              <a:defRPr/>
            </a:pPr>
            <a:r>
              <a:rPr lang="en-US" altLang="x-none" sz="4400" b="1" dirty="0" smtClean="0"/>
              <a:t>What is Trauma?</a:t>
            </a:r>
            <a:endParaRPr lang="en-US" altLang="x-none" sz="4400" b="1" dirty="0"/>
          </a:p>
        </p:txBody>
      </p:sp>
    </p:spTree>
    <p:extLst>
      <p:ext uri="{BB962C8B-B14F-4D97-AF65-F5344CB8AC3E}">
        <p14:creationId xmlns:p14="http://schemas.microsoft.com/office/powerpoint/2010/main" val="1991572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1"/>
          <p:cNvSpPr>
            <a:spLocks noGrp="1" noChangeArrowheads="1"/>
          </p:cNvSpPr>
          <p:nvPr>
            <p:ph type="title"/>
          </p:nvPr>
        </p:nvSpPr>
        <p:spPr>
          <a:xfrm>
            <a:off x="189571" y="564780"/>
            <a:ext cx="8642195" cy="813964"/>
          </a:xfrm>
          <a:noFill/>
          <a:ln w="18062">
            <a:solidFill>
              <a:srgbClr val="FFFFFF"/>
            </a:solidFill>
            <a:miter lim="800000"/>
            <a:headEnd/>
            <a:tailEnd/>
          </a:ln>
        </p:spPr>
        <p:txBody>
          <a:bodyPr vert="horz" lIns="66672" tIns="38099" rIns="66672" bIns="38099" rtlCol="0" anchor="ctr">
            <a:noAutofit/>
          </a:bodyPr>
          <a:lstStyle/>
          <a:p>
            <a:pPr defTabSz="975122">
              <a:defRPr/>
            </a:pPr>
            <a:r>
              <a:rPr lang="en-AU" altLang="x-none" sz="4400" b="1" dirty="0">
                <a:latin typeface="Arial" charset="0"/>
                <a:sym typeface="Times New Roman" charset="0"/>
              </a:rPr>
              <a:t>Acute Response </a:t>
            </a:r>
            <a:r>
              <a:rPr lang="en-AU" altLang="x-none" sz="4400" b="1" dirty="0" smtClean="0">
                <a:latin typeface="Arial" charset="0"/>
                <a:sym typeface="Times New Roman" charset="0"/>
              </a:rPr>
              <a:t>to </a:t>
            </a:r>
            <a:r>
              <a:rPr lang="en-AU" altLang="x-none" sz="4400" b="1" dirty="0">
                <a:latin typeface="Arial" charset="0"/>
                <a:sym typeface="Times New Roman" charset="0"/>
              </a:rPr>
              <a:t>Trauma</a:t>
            </a:r>
            <a:endParaRPr lang="en-AU" altLang="x-none" sz="4400" b="1" dirty="0">
              <a:latin typeface="Arial" charset="0"/>
            </a:endParaRPr>
          </a:p>
        </p:txBody>
      </p:sp>
      <p:sp>
        <p:nvSpPr>
          <p:cNvPr id="2" name="Slide Number Placeholder 1"/>
          <p:cNvSpPr>
            <a:spLocks noGrp="1"/>
          </p:cNvSpPr>
          <p:nvPr>
            <p:ph type="sldNum" sz="quarter" idx="12"/>
          </p:nvPr>
        </p:nvSpPr>
        <p:spPr/>
        <p:txBody>
          <a:bodyPr/>
          <a:lstStyle/>
          <a:p>
            <a:pPr>
              <a:defRPr/>
            </a:pPr>
            <a:fld id="{DA8CF393-3DB3-CE44-8503-CDF21E218838}" type="slidenum">
              <a:rPr lang="en-AU" altLang="x-none" smtClean="0"/>
              <a:pPr>
                <a:defRPr/>
              </a:pPr>
              <a:t>7</a:t>
            </a:fld>
            <a:endParaRPr lang="en-AU" altLang="x-none"/>
          </a:p>
        </p:txBody>
      </p:sp>
      <p:sp>
        <p:nvSpPr>
          <p:cNvPr id="10244" name="Rectangle 12"/>
          <p:cNvSpPr>
            <a:spLocks/>
          </p:cNvSpPr>
          <p:nvPr/>
        </p:nvSpPr>
        <p:spPr bwMode="auto">
          <a:xfrm>
            <a:off x="1257300" y="20002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Terror</a:t>
            </a:r>
            <a:endParaRPr lang="en-AU" altLang="x-none" sz="1875" dirty="0">
              <a:solidFill>
                <a:srgbClr val="000000"/>
              </a:solidFill>
              <a:sym typeface="Helvetica Light" charset="0"/>
            </a:endParaRPr>
          </a:p>
        </p:txBody>
      </p:sp>
      <p:sp>
        <p:nvSpPr>
          <p:cNvPr id="10245" name="Rectangle 13"/>
          <p:cNvSpPr>
            <a:spLocks/>
          </p:cNvSpPr>
          <p:nvPr/>
        </p:nvSpPr>
        <p:spPr bwMode="auto">
          <a:xfrm>
            <a:off x="1257300" y="262890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Fear</a:t>
            </a:r>
            <a:endParaRPr lang="en-AU" altLang="x-none" sz="1875" dirty="0">
              <a:solidFill>
                <a:srgbClr val="000000"/>
              </a:solidFill>
              <a:sym typeface="Helvetica Light" charset="0"/>
            </a:endParaRPr>
          </a:p>
        </p:txBody>
      </p:sp>
      <p:sp>
        <p:nvSpPr>
          <p:cNvPr id="10246" name="Rectangle 14"/>
          <p:cNvSpPr>
            <a:spLocks/>
          </p:cNvSpPr>
          <p:nvPr/>
        </p:nvSpPr>
        <p:spPr bwMode="auto">
          <a:xfrm>
            <a:off x="1257300" y="32575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Alarm</a:t>
            </a:r>
            <a:endParaRPr lang="en-AU" altLang="x-none" sz="1875" dirty="0">
              <a:solidFill>
                <a:srgbClr val="000000"/>
              </a:solidFill>
              <a:sym typeface="Helvetica Light" charset="0"/>
            </a:endParaRPr>
          </a:p>
        </p:txBody>
      </p:sp>
      <p:sp>
        <p:nvSpPr>
          <p:cNvPr id="10247" name="Rectangle 15"/>
          <p:cNvSpPr>
            <a:spLocks/>
          </p:cNvSpPr>
          <p:nvPr/>
        </p:nvSpPr>
        <p:spPr bwMode="auto">
          <a:xfrm>
            <a:off x="1257300" y="39433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Vigilance</a:t>
            </a:r>
            <a:endParaRPr lang="en-AU" altLang="x-none" sz="1875" dirty="0">
              <a:solidFill>
                <a:srgbClr val="000000"/>
              </a:solidFill>
              <a:sym typeface="Helvetica Light" charset="0"/>
            </a:endParaRPr>
          </a:p>
        </p:txBody>
      </p:sp>
      <p:sp>
        <p:nvSpPr>
          <p:cNvPr id="10248" name="Rectangle 16"/>
          <p:cNvSpPr>
            <a:spLocks/>
          </p:cNvSpPr>
          <p:nvPr/>
        </p:nvSpPr>
        <p:spPr bwMode="auto">
          <a:xfrm>
            <a:off x="1257300" y="4514851"/>
            <a:ext cx="1200150" cy="351235"/>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Calm</a:t>
            </a:r>
            <a:endParaRPr lang="en-AU" altLang="x-none" sz="1875" dirty="0">
              <a:solidFill>
                <a:srgbClr val="000000"/>
              </a:solidFill>
              <a:sym typeface="Helvetica Light" charset="0"/>
            </a:endParaRPr>
          </a:p>
        </p:txBody>
      </p:sp>
      <p:sp>
        <p:nvSpPr>
          <p:cNvPr id="10249" name="Rectangle 17"/>
          <p:cNvSpPr>
            <a:spLocks/>
          </p:cNvSpPr>
          <p:nvPr/>
        </p:nvSpPr>
        <p:spPr bwMode="auto">
          <a:xfrm>
            <a:off x="2965848" y="5299472"/>
            <a:ext cx="1663303" cy="304800"/>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500" b="1" dirty="0">
                <a:solidFill>
                  <a:srgbClr val="FFFFFF"/>
                </a:solidFill>
                <a:ea typeface="Arial" charset="0"/>
                <a:cs typeface="Arial" charset="0"/>
                <a:sym typeface="Arial" charset="0"/>
              </a:rPr>
              <a:t>Traumatic Event</a:t>
            </a:r>
            <a:r>
              <a:rPr lang="en-AU" altLang="x-none" sz="1125" dirty="0">
                <a:solidFill>
                  <a:srgbClr val="FFFFFF"/>
                </a:solidFill>
                <a:ea typeface="Arial" charset="0"/>
                <a:cs typeface="Arial" charset="0"/>
                <a:sym typeface="Times New Roman" charset="0"/>
              </a:rPr>
              <a:t> </a:t>
            </a:r>
            <a:endParaRPr lang="en-AU" altLang="x-none" sz="1875" dirty="0">
              <a:solidFill>
                <a:srgbClr val="000000"/>
              </a:solidFill>
              <a:sym typeface="Helvetica Light" charset="0"/>
            </a:endParaRPr>
          </a:p>
        </p:txBody>
      </p:sp>
      <p:sp>
        <p:nvSpPr>
          <p:cNvPr id="10250" name="Rectangle 18"/>
          <p:cNvSpPr>
            <a:spLocks/>
          </p:cNvSpPr>
          <p:nvPr/>
        </p:nvSpPr>
        <p:spPr bwMode="auto">
          <a:xfrm>
            <a:off x="2514600" y="1743075"/>
            <a:ext cx="5143500" cy="3400425"/>
          </a:xfrm>
          <a:prstGeom prst="rect">
            <a:avLst/>
          </a:prstGeom>
          <a:solidFill>
            <a:srgbClr val="000066"/>
          </a:solidFill>
          <a:ln w="108373">
            <a:solidFill>
              <a:srgbClr val="FFCC66"/>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0251" name="Rectangle 19" descr="pattern"/>
          <p:cNvSpPr>
            <a:spLocks/>
          </p:cNvSpPr>
          <p:nvPr/>
        </p:nvSpPr>
        <p:spPr bwMode="auto">
          <a:xfrm>
            <a:off x="3163492" y="1845470"/>
            <a:ext cx="806053" cy="3151585"/>
          </a:xfrm>
          <a:prstGeom prst="rect">
            <a:avLst/>
          </a:prstGeom>
          <a:blipFill dpi="0" rotWithShape="0">
            <a:blip r:embed="rId2"/>
            <a:srcRect/>
            <a:tile tx="0" ty="0" sx="100000" sy="100000" flip="none" algn="tl"/>
          </a:blip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28682" name="AutoShape 20"/>
          <p:cNvSpPr>
            <a:spLocks/>
          </p:cNvSpPr>
          <p:nvPr/>
        </p:nvSpPr>
        <p:spPr bwMode="auto">
          <a:xfrm>
            <a:off x="2576512" y="1884761"/>
            <a:ext cx="4948238" cy="304442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41" y="21295"/>
                </a:lnTo>
                <a:lnTo>
                  <a:pt x="972" y="20890"/>
                </a:lnTo>
                <a:lnTo>
                  <a:pt x="1497" y="20383"/>
                </a:lnTo>
                <a:lnTo>
                  <a:pt x="1803" y="19977"/>
                </a:lnTo>
                <a:lnTo>
                  <a:pt x="2219" y="19267"/>
                </a:lnTo>
                <a:lnTo>
                  <a:pt x="2495" y="18557"/>
                </a:lnTo>
                <a:lnTo>
                  <a:pt x="2635" y="17797"/>
                </a:lnTo>
                <a:lnTo>
                  <a:pt x="2718" y="17036"/>
                </a:lnTo>
                <a:lnTo>
                  <a:pt x="2718" y="15616"/>
                </a:lnTo>
                <a:lnTo>
                  <a:pt x="2718" y="14400"/>
                </a:lnTo>
                <a:lnTo>
                  <a:pt x="2718" y="3904"/>
                </a:lnTo>
                <a:lnTo>
                  <a:pt x="2828" y="2940"/>
                </a:lnTo>
                <a:lnTo>
                  <a:pt x="3020" y="2129"/>
                </a:lnTo>
                <a:lnTo>
                  <a:pt x="3243" y="1521"/>
                </a:lnTo>
                <a:lnTo>
                  <a:pt x="3602" y="912"/>
                </a:lnTo>
                <a:lnTo>
                  <a:pt x="4049" y="507"/>
                </a:lnTo>
                <a:lnTo>
                  <a:pt x="4657" y="253"/>
                </a:lnTo>
                <a:lnTo>
                  <a:pt x="5380" y="152"/>
                </a:lnTo>
                <a:lnTo>
                  <a:pt x="6181" y="101"/>
                </a:lnTo>
                <a:lnTo>
                  <a:pt x="7844" y="0"/>
                </a:lnTo>
                <a:lnTo>
                  <a:pt x="10371" y="152"/>
                </a:lnTo>
                <a:lnTo>
                  <a:pt x="13531" y="152"/>
                </a:lnTo>
                <a:lnTo>
                  <a:pt x="16027" y="304"/>
                </a:lnTo>
                <a:lnTo>
                  <a:pt x="17524" y="659"/>
                </a:lnTo>
                <a:lnTo>
                  <a:pt x="18579" y="1064"/>
                </a:lnTo>
                <a:lnTo>
                  <a:pt x="19629" y="1723"/>
                </a:lnTo>
                <a:lnTo>
                  <a:pt x="20352" y="2383"/>
                </a:lnTo>
                <a:lnTo>
                  <a:pt x="21043" y="2991"/>
                </a:lnTo>
                <a:lnTo>
                  <a:pt x="21600" y="3599"/>
                </a:lnTo>
              </a:path>
            </a:pathLst>
          </a:custGeom>
          <a:solidFill>
            <a:srgbClr val="000000">
              <a:alpha val="0"/>
            </a:srgbClr>
          </a:solidFill>
          <a:ln w="72248" cap="rnd">
            <a:solidFill>
              <a:srgbClr val="FF7E7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4186" tIns="54186" rIns="54186" bIns="54186" anchor="ctr"/>
          <a:lstStyle/>
          <a:p>
            <a:endParaRPr lang="en-US" sz="1350" dirty="0">
              <a:latin typeface="Arial" charset="0"/>
            </a:endParaRPr>
          </a:p>
        </p:txBody>
      </p:sp>
      <p:sp>
        <p:nvSpPr>
          <p:cNvPr id="28683" name="AutoShape 21"/>
          <p:cNvSpPr>
            <a:spLocks/>
          </p:cNvSpPr>
          <p:nvPr/>
        </p:nvSpPr>
        <p:spPr bwMode="auto">
          <a:xfrm>
            <a:off x="3911204" y="1899049"/>
            <a:ext cx="3619500" cy="288726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6"/>
                </a:moveTo>
                <a:lnTo>
                  <a:pt x="1513" y="0"/>
                </a:lnTo>
                <a:lnTo>
                  <a:pt x="3183" y="53"/>
                </a:lnTo>
                <a:lnTo>
                  <a:pt x="4739" y="427"/>
                </a:lnTo>
                <a:lnTo>
                  <a:pt x="6138" y="908"/>
                </a:lnTo>
                <a:lnTo>
                  <a:pt x="7503" y="1550"/>
                </a:lnTo>
                <a:lnTo>
                  <a:pt x="8718" y="2459"/>
                </a:lnTo>
                <a:lnTo>
                  <a:pt x="9663" y="3207"/>
                </a:lnTo>
                <a:lnTo>
                  <a:pt x="10878" y="4437"/>
                </a:lnTo>
                <a:lnTo>
                  <a:pt x="11787" y="5560"/>
                </a:lnTo>
                <a:lnTo>
                  <a:pt x="13301" y="8126"/>
                </a:lnTo>
                <a:lnTo>
                  <a:pt x="14132" y="9837"/>
                </a:lnTo>
                <a:lnTo>
                  <a:pt x="15993" y="12992"/>
                </a:lnTo>
                <a:lnTo>
                  <a:pt x="17052" y="14649"/>
                </a:lnTo>
                <a:lnTo>
                  <a:pt x="18644" y="17108"/>
                </a:lnTo>
                <a:lnTo>
                  <a:pt x="20349" y="19782"/>
                </a:lnTo>
                <a:lnTo>
                  <a:pt x="21145" y="21172"/>
                </a:lnTo>
                <a:lnTo>
                  <a:pt x="21600" y="21600"/>
                </a:lnTo>
              </a:path>
            </a:pathLst>
          </a:custGeom>
          <a:solidFill>
            <a:srgbClr val="000000">
              <a:alpha val="0"/>
            </a:srgbClr>
          </a:solidFill>
          <a:ln w="72248" cap="rnd">
            <a:solidFill>
              <a:schemeClr val="accent4">
                <a:lumMod val="40000"/>
                <a:lumOff val="6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28684" name="AutoShape 22"/>
          <p:cNvSpPr>
            <a:spLocks/>
          </p:cNvSpPr>
          <p:nvPr/>
        </p:nvSpPr>
        <p:spPr bwMode="auto">
          <a:xfrm>
            <a:off x="3206355" y="3207545"/>
            <a:ext cx="2393156" cy="178474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553"/>
                </a:moveTo>
                <a:lnTo>
                  <a:pt x="343" y="5702"/>
                </a:lnTo>
                <a:lnTo>
                  <a:pt x="741" y="4060"/>
                </a:lnTo>
                <a:lnTo>
                  <a:pt x="1202" y="2764"/>
                </a:lnTo>
                <a:lnTo>
                  <a:pt x="1836" y="1468"/>
                </a:lnTo>
                <a:lnTo>
                  <a:pt x="2405" y="777"/>
                </a:lnTo>
                <a:lnTo>
                  <a:pt x="3490" y="172"/>
                </a:lnTo>
                <a:lnTo>
                  <a:pt x="4758" y="0"/>
                </a:lnTo>
                <a:lnTo>
                  <a:pt x="6240" y="259"/>
                </a:lnTo>
                <a:lnTo>
                  <a:pt x="7679" y="777"/>
                </a:lnTo>
                <a:lnTo>
                  <a:pt x="9452" y="2246"/>
                </a:lnTo>
                <a:lnTo>
                  <a:pt x="10891" y="3715"/>
                </a:lnTo>
                <a:lnTo>
                  <a:pt x="12437" y="5875"/>
                </a:lnTo>
                <a:lnTo>
                  <a:pt x="15466" y="10972"/>
                </a:lnTo>
                <a:lnTo>
                  <a:pt x="17013" y="13910"/>
                </a:lnTo>
                <a:lnTo>
                  <a:pt x="18216" y="16070"/>
                </a:lnTo>
                <a:lnTo>
                  <a:pt x="19312" y="18057"/>
                </a:lnTo>
                <a:lnTo>
                  <a:pt x="20622" y="20304"/>
                </a:lnTo>
                <a:lnTo>
                  <a:pt x="21600" y="21600"/>
                </a:lnTo>
              </a:path>
            </a:pathLst>
          </a:custGeom>
          <a:solidFill>
            <a:srgbClr val="000000">
              <a:alpha val="0"/>
            </a:srgbClr>
          </a:solidFill>
          <a:ln w="72248" cap="rnd">
            <a:solidFill>
              <a:schemeClr val="accent1">
                <a:lumMod val="40000"/>
                <a:lumOff val="6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solidFill>
                <a:schemeClr val="accent1">
                  <a:lumMod val="40000"/>
                  <a:lumOff val="60000"/>
                </a:schemeClr>
              </a:solidFill>
              <a:latin typeface="Arial" charset="0"/>
            </a:endParaRPr>
          </a:p>
        </p:txBody>
      </p:sp>
      <p:sp>
        <p:nvSpPr>
          <p:cNvPr id="10255" name="Line 23"/>
          <p:cNvSpPr>
            <a:spLocks noChangeShapeType="1"/>
          </p:cNvSpPr>
          <p:nvPr/>
        </p:nvSpPr>
        <p:spPr bwMode="auto">
          <a:xfrm>
            <a:off x="2563416" y="2386013"/>
            <a:ext cx="4956572" cy="0"/>
          </a:xfrm>
          <a:prstGeom prst="line">
            <a:avLst/>
          </a:prstGeom>
          <a:noFill/>
          <a:ln w="18062">
            <a:solidFill>
              <a:schemeClr val="accent4">
                <a:lumMod val="40000"/>
                <a:lumOff val="6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0256" name="Line 24"/>
          <p:cNvSpPr>
            <a:spLocks noChangeShapeType="1"/>
          </p:cNvSpPr>
          <p:nvPr/>
        </p:nvSpPr>
        <p:spPr bwMode="auto">
          <a:xfrm>
            <a:off x="2563416" y="4343400"/>
            <a:ext cx="4956572"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0257" name="Line 25"/>
          <p:cNvSpPr>
            <a:spLocks noChangeShapeType="1"/>
          </p:cNvSpPr>
          <p:nvPr/>
        </p:nvSpPr>
        <p:spPr bwMode="auto">
          <a:xfrm>
            <a:off x="2563416" y="3686175"/>
            <a:ext cx="4956572"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0258" name="Line 26"/>
          <p:cNvSpPr>
            <a:spLocks noChangeShapeType="1"/>
          </p:cNvSpPr>
          <p:nvPr/>
        </p:nvSpPr>
        <p:spPr bwMode="auto">
          <a:xfrm>
            <a:off x="2563417" y="3043238"/>
            <a:ext cx="4945856"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28689" name="AutoShape 27"/>
          <p:cNvSpPr>
            <a:spLocks/>
          </p:cNvSpPr>
          <p:nvPr/>
        </p:nvSpPr>
        <p:spPr bwMode="auto">
          <a:xfrm>
            <a:off x="3835005" y="1907382"/>
            <a:ext cx="2331244" cy="306466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0"/>
                </a:moveTo>
                <a:lnTo>
                  <a:pt x="2945" y="0"/>
                </a:lnTo>
                <a:lnTo>
                  <a:pt x="4534" y="453"/>
                </a:lnTo>
                <a:lnTo>
                  <a:pt x="5648" y="1107"/>
                </a:lnTo>
                <a:lnTo>
                  <a:pt x="7302" y="2316"/>
                </a:lnTo>
                <a:lnTo>
                  <a:pt x="8593" y="3574"/>
                </a:lnTo>
                <a:lnTo>
                  <a:pt x="10590" y="6142"/>
                </a:lnTo>
                <a:lnTo>
                  <a:pt x="12300" y="8760"/>
                </a:lnTo>
                <a:lnTo>
                  <a:pt x="13888" y="11630"/>
                </a:lnTo>
                <a:lnTo>
                  <a:pt x="15069" y="13443"/>
                </a:lnTo>
                <a:lnTo>
                  <a:pt x="16183" y="15406"/>
                </a:lnTo>
                <a:lnTo>
                  <a:pt x="16955" y="16615"/>
                </a:lnTo>
                <a:lnTo>
                  <a:pt x="17948" y="18075"/>
                </a:lnTo>
                <a:lnTo>
                  <a:pt x="18897" y="19233"/>
                </a:lnTo>
                <a:lnTo>
                  <a:pt x="19713" y="20190"/>
                </a:lnTo>
                <a:lnTo>
                  <a:pt x="20540" y="20995"/>
                </a:lnTo>
                <a:lnTo>
                  <a:pt x="21600" y="21600"/>
                </a:lnTo>
              </a:path>
            </a:pathLst>
          </a:custGeom>
          <a:solidFill>
            <a:srgbClr val="000000">
              <a:alpha val="0"/>
            </a:srgbClr>
          </a:solidFill>
          <a:ln w="72248" cap="rnd">
            <a:solidFill>
              <a:schemeClr val="accent6">
                <a:lumMod val="40000"/>
                <a:lumOff val="6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10260" name="Rectangle 28"/>
          <p:cNvSpPr>
            <a:spLocks/>
          </p:cNvSpPr>
          <p:nvPr/>
        </p:nvSpPr>
        <p:spPr bwMode="auto">
          <a:xfrm>
            <a:off x="5622131" y="3215880"/>
            <a:ext cx="1858566" cy="488156"/>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solidFill>
                  <a:schemeClr val="accent4">
                    <a:lumMod val="40000"/>
                    <a:lumOff val="60000"/>
                  </a:schemeClr>
                </a:solidFill>
                <a:ea typeface="Arial" charset="0"/>
                <a:cs typeface="Arial" charset="0"/>
                <a:sym typeface="Arial" charset="0"/>
              </a:rPr>
              <a:t>Vulnerable “with supports”</a:t>
            </a:r>
            <a:endParaRPr lang="en-AU" altLang="x-none" sz="1875" dirty="0">
              <a:solidFill>
                <a:schemeClr val="accent4">
                  <a:lumMod val="40000"/>
                  <a:lumOff val="60000"/>
                </a:schemeClr>
              </a:solidFill>
              <a:sym typeface="Helvetica Light" charset="0"/>
            </a:endParaRPr>
          </a:p>
        </p:txBody>
      </p:sp>
      <p:sp>
        <p:nvSpPr>
          <p:cNvPr id="10261" name="Rectangle 29"/>
          <p:cNvSpPr>
            <a:spLocks/>
          </p:cNvSpPr>
          <p:nvPr/>
        </p:nvSpPr>
        <p:spPr bwMode="auto">
          <a:xfrm>
            <a:off x="4536283" y="2587229"/>
            <a:ext cx="888206" cy="69413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solidFill>
                  <a:schemeClr val="accent6">
                    <a:lumMod val="40000"/>
                    <a:lumOff val="60000"/>
                  </a:schemeClr>
                </a:solidFill>
                <a:ea typeface="Arial" charset="0"/>
                <a:cs typeface="Arial" charset="0"/>
                <a:sym typeface="Arial" charset="0"/>
              </a:rPr>
              <a:t>Normal</a:t>
            </a:r>
          </a:p>
          <a:p>
            <a:pPr algn="ctr" eaLnBrk="1">
              <a:defRPr/>
            </a:pPr>
            <a:r>
              <a:rPr lang="en-AU" altLang="x-none" sz="1350" b="1" dirty="0">
                <a:solidFill>
                  <a:schemeClr val="accent6">
                    <a:lumMod val="40000"/>
                    <a:lumOff val="60000"/>
                  </a:schemeClr>
                </a:solidFill>
                <a:ea typeface="Arial" charset="0"/>
                <a:cs typeface="Arial" charset="0"/>
                <a:sym typeface="Arial" charset="0"/>
              </a:rPr>
              <a:t>with supports</a:t>
            </a:r>
            <a:endParaRPr lang="en-AU" altLang="x-none" sz="1875" dirty="0">
              <a:solidFill>
                <a:schemeClr val="accent6">
                  <a:lumMod val="40000"/>
                  <a:lumOff val="60000"/>
                </a:schemeClr>
              </a:solidFill>
              <a:sym typeface="Helvetica Light" charset="0"/>
            </a:endParaRPr>
          </a:p>
        </p:txBody>
      </p:sp>
      <p:sp>
        <p:nvSpPr>
          <p:cNvPr id="10262" name="Rectangle 30"/>
          <p:cNvSpPr>
            <a:spLocks/>
          </p:cNvSpPr>
          <p:nvPr/>
        </p:nvSpPr>
        <p:spPr bwMode="auto">
          <a:xfrm>
            <a:off x="3771900" y="3768329"/>
            <a:ext cx="1257300" cy="69413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solidFill>
                  <a:schemeClr val="accent5">
                    <a:lumMod val="40000"/>
                    <a:lumOff val="60000"/>
                  </a:schemeClr>
                </a:solidFill>
                <a:ea typeface="Arial" charset="0"/>
                <a:cs typeface="Arial" charset="0"/>
                <a:sym typeface="Arial" charset="0"/>
              </a:rPr>
              <a:t>Dissociation</a:t>
            </a:r>
          </a:p>
          <a:p>
            <a:pPr algn="ctr" eaLnBrk="1">
              <a:defRPr/>
            </a:pPr>
            <a:r>
              <a:rPr lang="en-AU" altLang="x-none" sz="1350" b="1" dirty="0">
                <a:solidFill>
                  <a:schemeClr val="accent5">
                    <a:lumMod val="40000"/>
                    <a:lumOff val="60000"/>
                  </a:schemeClr>
                </a:solidFill>
                <a:ea typeface="Arial" charset="0"/>
                <a:cs typeface="Arial" charset="0"/>
                <a:sym typeface="Arial" charset="0"/>
              </a:rPr>
              <a:t>or</a:t>
            </a:r>
          </a:p>
          <a:p>
            <a:pPr algn="ctr" eaLnBrk="1">
              <a:defRPr/>
            </a:pPr>
            <a:r>
              <a:rPr lang="en-AU" altLang="x-none" sz="1350" b="1" dirty="0">
                <a:solidFill>
                  <a:schemeClr val="accent5">
                    <a:lumMod val="40000"/>
                    <a:lumOff val="60000"/>
                  </a:schemeClr>
                </a:solidFill>
                <a:ea typeface="Arial" charset="0"/>
                <a:cs typeface="Arial" charset="0"/>
                <a:sym typeface="Arial" charset="0"/>
              </a:rPr>
              <a:t>Resilient</a:t>
            </a:r>
            <a:endParaRPr lang="en-AU" altLang="x-none" sz="1875" dirty="0">
              <a:solidFill>
                <a:schemeClr val="accent5">
                  <a:lumMod val="40000"/>
                  <a:lumOff val="60000"/>
                </a:schemeClr>
              </a:solidFill>
              <a:sym typeface="Helvetica Light" charset="0"/>
            </a:endParaRPr>
          </a:p>
        </p:txBody>
      </p:sp>
      <p:sp>
        <p:nvSpPr>
          <p:cNvPr id="10263" name="Rectangle 31"/>
          <p:cNvSpPr>
            <a:spLocks/>
          </p:cNvSpPr>
          <p:nvPr/>
        </p:nvSpPr>
        <p:spPr bwMode="auto">
          <a:xfrm>
            <a:off x="6186489" y="2350294"/>
            <a:ext cx="1088231" cy="695325"/>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solidFill>
                  <a:srgbClr val="FF7E79"/>
                </a:solidFill>
                <a:ea typeface="Arial" charset="0"/>
                <a:cs typeface="Arial" charset="0"/>
                <a:sym typeface="Arial" charset="0"/>
              </a:rPr>
              <a:t>Vulnerable</a:t>
            </a:r>
          </a:p>
          <a:p>
            <a:pPr algn="ctr" eaLnBrk="1">
              <a:defRPr/>
            </a:pPr>
            <a:r>
              <a:rPr lang="en-AU" altLang="x-none" sz="1350" b="1" dirty="0">
                <a:solidFill>
                  <a:srgbClr val="FF7E79"/>
                </a:solidFill>
                <a:ea typeface="Arial" charset="0"/>
                <a:cs typeface="Arial" charset="0"/>
                <a:sym typeface="Arial" charset="0"/>
              </a:rPr>
              <a:t>few supports</a:t>
            </a:r>
            <a:endParaRPr lang="en-AU" altLang="x-none" sz="1875" dirty="0">
              <a:solidFill>
                <a:srgbClr val="FF7E79"/>
              </a:solidFill>
              <a:sym typeface="Helvetica Light" charset="0"/>
            </a:endParaRPr>
          </a:p>
        </p:txBody>
      </p:sp>
      <p:sp>
        <p:nvSpPr>
          <p:cNvPr id="11286" name="TextBox 1"/>
          <p:cNvSpPr txBox="1">
            <a:spLocks noChangeArrowheads="1"/>
          </p:cNvSpPr>
          <p:nvPr/>
        </p:nvSpPr>
        <p:spPr bwMode="auto">
          <a:xfrm>
            <a:off x="4950620" y="5299472"/>
            <a:ext cx="28074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altLang="x-none" sz="1350" dirty="0"/>
              <a:t>Slide from </a:t>
            </a:r>
            <a:r>
              <a:rPr lang="en-US" altLang="x-none" sz="1350" dirty="0" err="1"/>
              <a:t>Dr</a:t>
            </a:r>
            <a:r>
              <a:rPr lang="en-US" altLang="x-none" sz="1350" dirty="0"/>
              <a:t> Bruce Perry </a:t>
            </a:r>
            <a:r>
              <a:rPr lang="en-US" altLang="x-none" sz="1350" dirty="0" smtClean="0">
                <a:hlinkClick r:id="rId3"/>
              </a:rPr>
              <a:t>https://</a:t>
            </a:r>
            <a:r>
              <a:rPr lang="en-US" altLang="x-none" sz="1350" dirty="0">
                <a:hlinkClick r:id="rId3"/>
              </a:rPr>
              <a:t>childtrauma.org</a:t>
            </a:r>
            <a:r>
              <a:rPr lang="en-US" altLang="x-none" sz="1350" dirty="0"/>
              <a:t> </a:t>
            </a:r>
          </a:p>
        </p:txBody>
      </p:sp>
    </p:spTree>
    <p:extLst>
      <p:ext uri="{BB962C8B-B14F-4D97-AF65-F5344CB8AC3E}">
        <p14:creationId xmlns:p14="http://schemas.microsoft.com/office/powerpoint/2010/main" val="1187286708"/>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1"/>
          <p:cNvSpPr>
            <a:spLocks noGrp="1" noChangeArrowheads="1"/>
          </p:cNvSpPr>
          <p:nvPr>
            <p:ph type="title"/>
          </p:nvPr>
        </p:nvSpPr>
        <p:spPr>
          <a:xfrm>
            <a:off x="1048214" y="484246"/>
            <a:ext cx="7330533" cy="702469"/>
          </a:xfrm>
        </p:spPr>
        <p:txBody>
          <a:bodyPr vert="horz" lIns="66672" tIns="38099" rIns="66672" bIns="38099" rtlCol="0" anchor="ctr">
            <a:noAutofit/>
          </a:bodyPr>
          <a:lstStyle/>
          <a:p>
            <a:pPr defTabSz="975122">
              <a:defRPr/>
            </a:pPr>
            <a:r>
              <a:rPr lang="en-AU" altLang="x-none" sz="4400" b="1" dirty="0" smtClean="0">
                <a:latin typeface="Arial" charset="0"/>
                <a:sym typeface="Times New Roman" charset="0"/>
              </a:rPr>
              <a:t>Chronic Trauma</a:t>
            </a:r>
            <a:endParaRPr lang="en-AU" altLang="x-none" sz="4400" b="1" dirty="0">
              <a:latin typeface="Arial" charset="0"/>
            </a:endParaRPr>
          </a:p>
        </p:txBody>
      </p:sp>
      <p:sp>
        <p:nvSpPr>
          <p:cNvPr id="29698" name="Rectangle 12"/>
          <p:cNvSpPr>
            <a:spLocks noGrp="1" noChangeArrowheads="1"/>
          </p:cNvSpPr>
          <p:nvPr>
            <p:ph idx="1"/>
          </p:nvPr>
        </p:nvSpPr>
        <p:spPr>
          <a:xfrm>
            <a:off x="457201" y="1531089"/>
            <a:ext cx="8058150" cy="4219632"/>
          </a:xfrm>
        </p:spPr>
        <p:txBody>
          <a:bodyPr vert="horz" lIns="66672" tIns="38099" rIns="66672" bIns="38099" rtlCol="0">
            <a:noAutofit/>
          </a:bodyPr>
          <a:lstStyle/>
          <a:p>
            <a:pPr marL="0" indent="0" defTabSz="975122">
              <a:lnSpc>
                <a:spcPct val="100000"/>
              </a:lnSpc>
              <a:spcBef>
                <a:spcPts val="525"/>
              </a:spcBef>
              <a:buClr>
                <a:srgbClr val="92D050"/>
              </a:buClr>
              <a:buNone/>
            </a:pPr>
            <a:r>
              <a:rPr lang="en-AU" altLang="x-none" u="sng" dirty="0">
                <a:solidFill>
                  <a:schemeClr val="tx1"/>
                </a:solidFill>
                <a:sym typeface="Times New Roman" charset="0"/>
              </a:rPr>
              <a:t>M</a:t>
            </a:r>
            <a:r>
              <a:rPr lang="en-AU" altLang="x-none" u="sng" dirty="0" smtClean="0">
                <a:solidFill>
                  <a:schemeClr val="tx1"/>
                </a:solidFill>
                <a:sym typeface="Times New Roman" charset="0"/>
              </a:rPr>
              <a:t>ultiple </a:t>
            </a:r>
            <a:r>
              <a:rPr lang="en-AU" altLang="x-none" u="sng" dirty="0">
                <a:solidFill>
                  <a:schemeClr val="tx1"/>
                </a:solidFill>
                <a:sym typeface="Times New Roman" charset="0"/>
              </a:rPr>
              <a:t>traumatic </a:t>
            </a:r>
            <a:r>
              <a:rPr lang="en-AU" altLang="x-none" u="sng" dirty="0" smtClean="0">
                <a:solidFill>
                  <a:schemeClr val="tx1"/>
                </a:solidFill>
                <a:sym typeface="Times New Roman" charset="0"/>
              </a:rPr>
              <a:t>events</a:t>
            </a:r>
            <a:endParaRPr lang="en-AU" altLang="x-none" dirty="0">
              <a:solidFill>
                <a:schemeClr val="tx1"/>
              </a:solidFill>
              <a:sym typeface="Times New Roman" charset="0"/>
            </a:endParaRPr>
          </a:p>
          <a:p>
            <a:pPr marL="147638" indent="-147638" defTabSz="975122">
              <a:lnSpc>
                <a:spcPct val="100000"/>
              </a:lnSpc>
              <a:spcBef>
                <a:spcPts val="525"/>
              </a:spcBef>
              <a:buClr>
                <a:srgbClr val="92D050"/>
              </a:buClr>
              <a:buFont typeface="TimesNewRomanPSMT" charset="0"/>
              <a:buChar char="•"/>
            </a:pPr>
            <a:endParaRPr lang="en-AU" altLang="x-none" dirty="0">
              <a:solidFill>
                <a:schemeClr val="tx1"/>
              </a:solidFill>
              <a:sym typeface="Times New Roman" charset="0"/>
            </a:endParaRPr>
          </a:p>
          <a:p>
            <a:pPr marL="0" indent="0" defTabSz="975122">
              <a:lnSpc>
                <a:spcPct val="100000"/>
              </a:lnSpc>
              <a:spcBef>
                <a:spcPts val="525"/>
              </a:spcBef>
              <a:buClr>
                <a:srgbClr val="FFFFFF"/>
              </a:buClr>
              <a:buNone/>
            </a:pPr>
            <a:r>
              <a:rPr lang="en-AU" altLang="x-none" dirty="0" err="1" smtClean="0">
                <a:solidFill>
                  <a:schemeClr val="tx1"/>
                </a:solidFill>
                <a:sym typeface="Times New Roman" charset="0"/>
              </a:rPr>
              <a:t>Eg</a:t>
            </a:r>
            <a:r>
              <a:rPr lang="en-AU" altLang="x-none" dirty="0" smtClean="0">
                <a:solidFill>
                  <a:schemeClr val="tx1"/>
                </a:solidFill>
                <a:sym typeface="Times New Roman" charset="0"/>
              </a:rPr>
              <a:t> a </a:t>
            </a:r>
            <a:r>
              <a:rPr lang="en-AU" altLang="x-none" dirty="0">
                <a:solidFill>
                  <a:schemeClr val="tx1"/>
                </a:solidFill>
                <a:sym typeface="Times New Roman" charset="0"/>
              </a:rPr>
              <a:t>child who is exposed to domestic violence, is involved in a serious car accident, and then becomes a victim of community violence—or longstanding trauma such as physical abuse, neglect, or war.</a:t>
            </a:r>
          </a:p>
          <a:p>
            <a:pPr marL="147638" indent="-147638" defTabSz="975122">
              <a:lnSpc>
                <a:spcPct val="100000"/>
              </a:lnSpc>
              <a:spcBef>
                <a:spcPts val="525"/>
              </a:spcBef>
              <a:buClr>
                <a:srgbClr val="FFFFFF"/>
              </a:buClr>
              <a:buFont typeface="TimesNewRomanPSMT" charset="0"/>
              <a:buChar char="•"/>
            </a:pPr>
            <a:endParaRPr lang="en-AU" altLang="x-none" dirty="0">
              <a:solidFill>
                <a:schemeClr val="tx1"/>
              </a:solidFill>
              <a:sym typeface="Times New Roman" charset="0"/>
            </a:endParaRPr>
          </a:p>
          <a:p>
            <a:pPr marL="0" indent="0" defTabSz="975122">
              <a:lnSpc>
                <a:spcPct val="100000"/>
              </a:lnSpc>
              <a:spcBef>
                <a:spcPts val="525"/>
              </a:spcBef>
              <a:buClr>
                <a:srgbClr val="FFFFFF"/>
              </a:buClr>
              <a:buNone/>
            </a:pPr>
            <a:r>
              <a:rPr lang="en-AU" altLang="x-none" dirty="0">
                <a:solidFill>
                  <a:schemeClr val="tx1"/>
                </a:solidFill>
                <a:sym typeface="Times New Roman" charset="0"/>
              </a:rPr>
              <a:t>The effects of chronic trauma </a:t>
            </a:r>
            <a:endParaRPr lang="en-AU" altLang="x-none" dirty="0" smtClean="0">
              <a:solidFill>
                <a:schemeClr val="tx1"/>
              </a:solidFill>
              <a:sym typeface="Times New Roman" charset="0"/>
            </a:endParaRPr>
          </a:p>
          <a:p>
            <a:pPr marL="0" indent="0" defTabSz="975122">
              <a:lnSpc>
                <a:spcPct val="100000"/>
              </a:lnSpc>
              <a:spcBef>
                <a:spcPts val="525"/>
              </a:spcBef>
              <a:buClr>
                <a:srgbClr val="FFFFFF"/>
              </a:buClr>
              <a:buNone/>
            </a:pPr>
            <a:r>
              <a:rPr lang="en-AU" altLang="x-none" dirty="0" smtClean="0">
                <a:solidFill>
                  <a:schemeClr val="tx1"/>
                </a:solidFill>
                <a:sym typeface="Times New Roman" charset="0"/>
              </a:rPr>
              <a:t>are </a:t>
            </a:r>
            <a:r>
              <a:rPr lang="en-AU" altLang="x-none" dirty="0">
                <a:solidFill>
                  <a:schemeClr val="tx1"/>
                </a:solidFill>
                <a:sym typeface="Times New Roman" charset="0"/>
              </a:rPr>
              <a:t>often </a:t>
            </a:r>
            <a:r>
              <a:rPr lang="en-AU" altLang="x-none" dirty="0" smtClean="0">
                <a:solidFill>
                  <a:schemeClr val="tx1"/>
                </a:solidFill>
                <a:sym typeface="Times New Roman" charset="0"/>
              </a:rPr>
              <a:t>cumulative. </a:t>
            </a:r>
            <a:endParaRPr lang="en-AU" altLang="x-none" dirty="0">
              <a:sym typeface="Times New Roman" charset="0"/>
            </a:endParaRPr>
          </a:p>
        </p:txBody>
      </p:sp>
      <p:sp>
        <p:nvSpPr>
          <p:cNvPr id="2" name="Slide Number Placeholder 1"/>
          <p:cNvSpPr>
            <a:spLocks noGrp="1"/>
          </p:cNvSpPr>
          <p:nvPr>
            <p:ph type="sldNum" sz="quarter" idx="12"/>
          </p:nvPr>
        </p:nvSpPr>
        <p:spPr/>
        <p:txBody>
          <a:bodyPr/>
          <a:lstStyle/>
          <a:p>
            <a:pPr>
              <a:defRPr/>
            </a:pPr>
            <a:fld id="{01BBD9F0-035E-8A48-9E73-252447091392}" type="slidenum">
              <a:rPr lang="en-AU" altLang="x-none" smtClean="0"/>
              <a:pPr>
                <a:defRPr/>
              </a:pPr>
              <a:t>8</a:t>
            </a:fld>
            <a:endParaRPr lang="en-AU" altLang="x-none"/>
          </a:p>
        </p:txBody>
      </p:sp>
      <p:pic>
        <p:nvPicPr>
          <p:cNvPr id="3" name="Picture 2"/>
          <p:cNvPicPr>
            <a:picLocks noChangeAspect="1"/>
          </p:cNvPicPr>
          <p:nvPr/>
        </p:nvPicPr>
        <p:blipFill>
          <a:blip r:embed="rId2"/>
          <a:stretch>
            <a:fillRect/>
          </a:stretch>
        </p:blipFill>
        <p:spPr>
          <a:xfrm>
            <a:off x="4225469" y="3827721"/>
            <a:ext cx="4514330" cy="2225816"/>
          </a:xfrm>
          <a:prstGeom prst="rect">
            <a:avLst/>
          </a:prstGeom>
        </p:spPr>
      </p:pic>
    </p:spTree>
    <p:extLst>
      <p:ext uri="{BB962C8B-B14F-4D97-AF65-F5344CB8AC3E}">
        <p14:creationId xmlns:p14="http://schemas.microsoft.com/office/powerpoint/2010/main" val="30965343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1"/>
          <p:cNvSpPr>
            <a:spLocks noGrp="1" noChangeArrowheads="1"/>
          </p:cNvSpPr>
          <p:nvPr>
            <p:ph type="title"/>
          </p:nvPr>
        </p:nvSpPr>
        <p:spPr>
          <a:xfrm>
            <a:off x="579863" y="563464"/>
            <a:ext cx="8062332" cy="445294"/>
          </a:xfrm>
          <a:solidFill>
            <a:srgbClr val="000000">
              <a:alpha val="0"/>
            </a:srgbClr>
          </a:solidFill>
          <a:ln w="18062">
            <a:solidFill>
              <a:srgbClr val="FFFFFF"/>
            </a:solidFill>
            <a:miter lim="800000"/>
            <a:headEnd/>
            <a:tailEnd/>
          </a:ln>
        </p:spPr>
        <p:txBody>
          <a:bodyPr vert="horz" lIns="66672" tIns="38099" rIns="66672" bIns="38099" rtlCol="0" anchor="ctr">
            <a:noAutofit/>
          </a:bodyPr>
          <a:lstStyle/>
          <a:p>
            <a:pPr defTabSz="975122">
              <a:defRPr/>
            </a:pPr>
            <a:r>
              <a:rPr lang="en-AU" altLang="x-none" sz="4400" b="1" dirty="0">
                <a:latin typeface="Arial" charset="0"/>
                <a:sym typeface="Times New Roman" charset="0"/>
              </a:rPr>
              <a:t>Multiple Traumatic Events</a:t>
            </a:r>
            <a:endParaRPr lang="en-AU" altLang="x-none" sz="4400" b="1" dirty="0">
              <a:latin typeface="Arial" charset="0"/>
            </a:endParaRPr>
          </a:p>
        </p:txBody>
      </p:sp>
      <p:sp>
        <p:nvSpPr>
          <p:cNvPr id="2" name="Slide Number Placeholder 1"/>
          <p:cNvSpPr>
            <a:spLocks noGrp="1"/>
          </p:cNvSpPr>
          <p:nvPr>
            <p:ph type="sldNum" sz="quarter" idx="12"/>
          </p:nvPr>
        </p:nvSpPr>
        <p:spPr/>
        <p:txBody>
          <a:bodyPr/>
          <a:lstStyle/>
          <a:p>
            <a:pPr>
              <a:defRPr/>
            </a:pPr>
            <a:fld id="{E452FEA6-9014-CC44-ABBB-C391A692DC90}" type="slidenum">
              <a:rPr lang="en-AU" altLang="x-none" smtClean="0"/>
              <a:pPr>
                <a:defRPr/>
              </a:pPr>
              <a:t>9</a:t>
            </a:fld>
            <a:endParaRPr lang="en-AU" altLang="x-none"/>
          </a:p>
        </p:txBody>
      </p:sp>
      <p:sp>
        <p:nvSpPr>
          <p:cNvPr id="12292" name="Rectangle 12"/>
          <p:cNvSpPr>
            <a:spLocks/>
          </p:cNvSpPr>
          <p:nvPr/>
        </p:nvSpPr>
        <p:spPr bwMode="auto">
          <a:xfrm>
            <a:off x="2572941" y="1738312"/>
            <a:ext cx="5099447" cy="3358754"/>
          </a:xfrm>
          <a:prstGeom prst="rect">
            <a:avLst/>
          </a:prstGeom>
          <a:solidFill>
            <a:srgbClr val="000066"/>
          </a:solidFill>
          <a:ln w="108373">
            <a:solidFill>
              <a:srgbClr val="FFCC66"/>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2293" name="Rectangle 13"/>
          <p:cNvSpPr>
            <a:spLocks/>
          </p:cNvSpPr>
          <p:nvPr/>
        </p:nvSpPr>
        <p:spPr bwMode="auto">
          <a:xfrm>
            <a:off x="3042049" y="5235180"/>
            <a:ext cx="831056" cy="488156"/>
          </a:xfrm>
          <a:prstGeom prst="rect">
            <a:avLst/>
          </a:prstGeom>
          <a:solidFill>
            <a:srgbClr val="000000">
              <a:alpha val="0"/>
            </a:srgbClr>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6672" tIns="38099" rIns="66672" bIns="3809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ea typeface="Arial" charset="0"/>
                <a:cs typeface="Arial" charset="0"/>
                <a:sym typeface="Arial" charset="0"/>
              </a:rPr>
              <a:t>Event #1</a:t>
            </a:r>
            <a:r>
              <a:rPr lang="en-AU" altLang="x-none" sz="975" dirty="0">
                <a:ea typeface="Arial" charset="0"/>
                <a:cs typeface="Arial" charset="0"/>
                <a:sym typeface="Times New Roman" charset="0"/>
              </a:rPr>
              <a:t> </a:t>
            </a:r>
            <a:endParaRPr lang="en-AU" altLang="x-none" sz="1875" dirty="0">
              <a:sym typeface="Helvetica Light" charset="0"/>
            </a:endParaRPr>
          </a:p>
        </p:txBody>
      </p:sp>
      <p:sp>
        <p:nvSpPr>
          <p:cNvPr id="12294" name="Rectangle 14"/>
          <p:cNvSpPr>
            <a:spLocks/>
          </p:cNvSpPr>
          <p:nvPr/>
        </p:nvSpPr>
        <p:spPr bwMode="auto">
          <a:xfrm>
            <a:off x="4457701" y="5257801"/>
            <a:ext cx="831056" cy="488156"/>
          </a:xfrm>
          <a:prstGeom prst="rect">
            <a:avLst/>
          </a:prstGeom>
          <a:solidFill>
            <a:srgbClr val="000000">
              <a:alpha val="0"/>
            </a:srgbClr>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ea typeface="Arial" charset="0"/>
                <a:cs typeface="Arial" charset="0"/>
                <a:sym typeface="Arial" charset="0"/>
              </a:rPr>
              <a:t>Event #2</a:t>
            </a:r>
            <a:r>
              <a:rPr lang="en-AU" altLang="x-none" sz="975" dirty="0">
                <a:ea typeface="Arial" charset="0"/>
                <a:cs typeface="Arial" charset="0"/>
                <a:sym typeface="Times New Roman" charset="0"/>
              </a:rPr>
              <a:t>       </a:t>
            </a:r>
            <a:endParaRPr lang="en-AU" altLang="x-none" sz="1875" dirty="0">
              <a:sym typeface="Helvetica Light" charset="0"/>
            </a:endParaRPr>
          </a:p>
        </p:txBody>
      </p:sp>
      <p:sp>
        <p:nvSpPr>
          <p:cNvPr id="12295" name="Rectangle 15"/>
          <p:cNvSpPr>
            <a:spLocks/>
          </p:cNvSpPr>
          <p:nvPr/>
        </p:nvSpPr>
        <p:spPr bwMode="auto">
          <a:xfrm>
            <a:off x="6025755" y="5235180"/>
            <a:ext cx="831056" cy="488156"/>
          </a:xfrm>
          <a:prstGeom prst="rect">
            <a:avLst/>
          </a:prstGeom>
          <a:solidFill>
            <a:srgbClr val="000000">
              <a:alpha val="0"/>
            </a:srgbClr>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sz="1350" b="1" dirty="0">
                <a:ea typeface="Arial" charset="0"/>
                <a:cs typeface="Arial" charset="0"/>
                <a:sym typeface="Arial" charset="0"/>
              </a:rPr>
              <a:t>Event #3</a:t>
            </a:r>
            <a:endParaRPr lang="en-AU" altLang="x-none" sz="1875" dirty="0">
              <a:sym typeface="Helvetica Light" charset="0"/>
            </a:endParaRPr>
          </a:p>
        </p:txBody>
      </p:sp>
      <p:sp>
        <p:nvSpPr>
          <p:cNvPr id="12296" name="Rectangle 16"/>
          <p:cNvSpPr>
            <a:spLocks/>
          </p:cNvSpPr>
          <p:nvPr/>
        </p:nvSpPr>
        <p:spPr bwMode="auto">
          <a:xfrm>
            <a:off x="2647950" y="1844279"/>
            <a:ext cx="4905375" cy="3133725"/>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2297" name="Rectangle 17" descr="pattern"/>
          <p:cNvSpPr>
            <a:spLocks/>
          </p:cNvSpPr>
          <p:nvPr/>
        </p:nvSpPr>
        <p:spPr bwMode="auto">
          <a:xfrm>
            <a:off x="4412457" y="1844278"/>
            <a:ext cx="722710" cy="3137297"/>
          </a:xfrm>
          <a:prstGeom prst="rect">
            <a:avLst/>
          </a:prstGeom>
          <a:blipFill dpi="0" rotWithShape="0">
            <a:blip r:embed="rId2"/>
            <a:srcRect/>
            <a:tile tx="0" ty="0" sx="100000" sy="100000" flip="none" algn="tl"/>
          </a:blip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2298" name="Rectangle 18" descr="pattern"/>
          <p:cNvSpPr>
            <a:spLocks/>
          </p:cNvSpPr>
          <p:nvPr/>
        </p:nvSpPr>
        <p:spPr bwMode="auto">
          <a:xfrm>
            <a:off x="3239691" y="1844278"/>
            <a:ext cx="436959" cy="3137297"/>
          </a:xfrm>
          <a:prstGeom prst="rect">
            <a:avLst/>
          </a:prstGeom>
          <a:blipFill dpi="0" rotWithShape="0">
            <a:blip r:embed="rId3"/>
            <a:srcRect/>
            <a:tile tx="0" ty="0" sx="100000" sy="100000" flip="none" algn="tl"/>
          </a:blip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sp>
        <p:nvSpPr>
          <p:cNvPr id="12299" name="Rectangle 19" descr="pattern"/>
          <p:cNvSpPr>
            <a:spLocks/>
          </p:cNvSpPr>
          <p:nvPr/>
        </p:nvSpPr>
        <p:spPr bwMode="auto">
          <a:xfrm>
            <a:off x="5935266" y="1844279"/>
            <a:ext cx="1009650" cy="3133725"/>
          </a:xfrm>
          <a:prstGeom prst="rect">
            <a:avLst/>
          </a:prstGeom>
          <a:blipFill dpi="0" rotWithShape="0">
            <a:blip r:embed="rId4"/>
            <a:srcRect/>
            <a:tile tx="0" ty="0" sx="100000" sy="100000" flip="none" algn="tl"/>
          </a:blip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4186" tIns="54186" rIns="54186" bIns="54186"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x-none" sz="1350"/>
          </a:p>
        </p:txBody>
      </p:sp>
      <p:grpSp>
        <p:nvGrpSpPr>
          <p:cNvPr id="30730" name="Group 20"/>
          <p:cNvGrpSpPr>
            <a:grpSpLocks/>
          </p:cNvGrpSpPr>
          <p:nvPr/>
        </p:nvGrpSpPr>
        <p:grpSpPr bwMode="auto">
          <a:xfrm>
            <a:off x="2680099" y="1843088"/>
            <a:ext cx="4850606" cy="3086100"/>
            <a:chOff x="0" y="0"/>
            <a:chExt cx="725" cy="461"/>
          </a:xfrm>
        </p:grpSpPr>
        <p:sp>
          <p:nvSpPr>
            <p:cNvPr id="30742" name="AutoShape 21"/>
            <p:cNvSpPr>
              <a:spLocks/>
            </p:cNvSpPr>
            <p:nvPr/>
          </p:nvSpPr>
          <p:spPr bwMode="auto">
            <a:xfrm>
              <a:off x="84" y="97"/>
              <a:ext cx="640" cy="2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971"/>
                  </a:moveTo>
                  <a:lnTo>
                    <a:pt x="0" y="4568"/>
                  </a:lnTo>
                  <a:lnTo>
                    <a:pt x="90" y="3409"/>
                  </a:lnTo>
                  <a:lnTo>
                    <a:pt x="366" y="2654"/>
                  </a:lnTo>
                  <a:lnTo>
                    <a:pt x="829" y="2319"/>
                  </a:lnTo>
                  <a:lnTo>
                    <a:pt x="1195" y="2403"/>
                  </a:lnTo>
                  <a:lnTo>
                    <a:pt x="1532" y="2822"/>
                  </a:lnTo>
                  <a:lnTo>
                    <a:pt x="1904" y="3660"/>
                  </a:lnTo>
                  <a:lnTo>
                    <a:pt x="2144" y="4568"/>
                  </a:lnTo>
                  <a:lnTo>
                    <a:pt x="2241" y="5812"/>
                  </a:lnTo>
                  <a:lnTo>
                    <a:pt x="2301" y="7055"/>
                  </a:lnTo>
                  <a:lnTo>
                    <a:pt x="2361" y="8313"/>
                  </a:lnTo>
                  <a:lnTo>
                    <a:pt x="2361" y="9808"/>
                  </a:lnTo>
                  <a:lnTo>
                    <a:pt x="2457" y="11791"/>
                  </a:lnTo>
                  <a:lnTo>
                    <a:pt x="2547" y="13454"/>
                  </a:lnTo>
                  <a:lnTo>
                    <a:pt x="2637" y="14781"/>
                  </a:lnTo>
                  <a:lnTo>
                    <a:pt x="2793" y="15955"/>
                  </a:lnTo>
                  <a:lnTo>
                    <a:pt x="3004" y="17282"/>
                  </a:lnTo>
                  <a:lnTo>
                    <a:pt x="3280" y="18358"/>
                  </a:lnTo>
                  <a:lnTo>
                    <a:pt x="3623" y="19280"/>
                  </a:lnTo>
                  <a:lnTo>
                    <a:pt x="4019" y="20272"/>
                  </a:lnTo>
                  <a:lnTo>
                    <a:pt x="4416" y="20929"/>
                  </a:lnTo>
                  <a:lnTo>
                    <a:pt x="4998" y="21432"/>
                  </a:lnTo>
                  <a:lnTo>
                    <a:pt x="5275" y="21600"/>
                  </a:lnTo>
                  <a:lnTo>
                    <a:pt x="5768" y="21516"/>
                  </a:lnTo>
                  <a:lnTo>
                    <a:pt x="6044" y="21013"/>
                  </a:lnTo>
                  <a:lnTo>
                    <a:pt x="6164" y="20440"/>
                  </a:lnTo>
                  <a:lnTo>
                    <a:pt x="6200" y="19685"/>
                  </a:lnTo>
                  <a:lnTo>
                    <a:pt x="6230" y="18610"/>
                  </a:lnTo>
                  <a:lnTo>
                    <a:pt x="6230" y="17198"/>
                  </a:lnTo>
                  <a:lnTo>
                    <a:pt x="6230" y="3492"/>
                  </a:lnTo>
                  <a:lnTo>
                    <a:pt x="6350" y="2486"/>
                  </a:lnTo>
                  <a:lnTo>
                    <a:pt x="6470" y="1914"/>
                  </a:lnTo>
                  <a:lnTo>
                    <a:pt x="6747" y="1327"/>
                  </a:lnTo>
                  <a:lnTo>
                    <a:pt x="6993" y="824"/>
                  </a:lnTo>
                  <a:lnTo>
                    <a:pt x="7396" y="670"/>
                  </a:lnTo>
                  <a:lnTo>
                    <a:pt x="7792" y="670"/>
                  </a:lnTo>
                  <a:lnTo>
                    <a:pt x="8159" y="908"/>
                  </a:lnTo>
                  <a:lnTo>
                    <a:pt x="8375" y="1159"/>
                  </a:lnTo>
                  <a:lnTo>
                    <a:pt x="8682" y="1578"/>
                  </a:lnTo>
                  <a:lnTo>
                    <a:pt x="9018" y="2319"/>
                  </a:lnTo>
                  <a:lnTo>
                    <a:pt x="9264" y="2906"/>
                  </a:lnTo>
                  <a:lnTo>
                    <a:pt x="9481" y="3492"/>
                  </a:lnTo>
                  <a:lnTo>
                    <a:pt x="9757" y="4233"/>
                  </a:lnTo>
                  <a:lnTo>
                    <a:pt x="10063" y="4820"/>
                  </a:lnTo>
                  <a:lnTo>
                    <a:pt x="10340" y="5812"/>
                  </a:lnTo>
                  <a:lnTo>
                    <a:pt x="10586" y="6566"/>
                  </a:lnTo>
                  <a:lnTo>
                    <a:pt x="10766" y="7139"/>
                  </a:lnTo>
                  <a:lnTo>
                    <a:pt x="11013" y="8061"/>
                  </a:lnTo>
                  <a:lnTo>
                    <a:pt x="11319" y="9137"/>
                  </a:lnTo>
                  <a:lnTo>
                    <a:pt x="11656" y="10297"/>
                  </a:lnTo>
                  <a:lnTo>
                    <a:pt x="12058" y="11959"/>
                  </a:lnTo>
                  <a:lnTo>
                    <a:pt x="12395" y="13370"/>
                  </a:lnTo>
                  <a:lnTo>
                    <a:pt x="12701" y="14460"/>
                  </a:lnTo>
                  <a:lnTo>
                    <a:pt x="13194" y="15033"/>
                  </a:lnTo>
                  <a:lnTo>
                    <a:pt x="13650" y="14949"/>
                  </a:lnTo>
                  <a:lnTo>
                    <a:pt x="13927" y="13789"/>
                  </a:lnTo>
                  <a:lnTo>
                    <a:pt x="13993" y="12378"/>
                  </a:lnTo>
                  <a:lnTo>
                    <a:pt x="13993" y="10632"/>
                  </a:lnTo>
                  <a:lnTo>
                    <a:pt x="13993" y="8550"/>
                  </a:lnTo>
                  <a:lnTo>
                    <a:pt x="13993" y="7139"/>
                  </a:lnTo>
                  <a:lnTo>
                    <a:pt x="13927" y="5979"/>
                  </a:lnTo>
                  <a:lnTo>
                    <a:pt x="13927" y="3828"/>
                  </a:lnTo>
                  <a:lnTo>
                    <a:pt x="14083" y="2165"/>
                  </a:lnTo>
                  <a:lnTo>
                    <a:pt x="14540" y="824"/>
                  </a:lnTo>
                  <a:lnTo>
                    <a:pt x="15219" y="0"/>
                  </a:lnTo>
                  <a:lnTo>
                    <a:pt x="16384" y="0"/>
                  </a:lnTo>
                  <a:lnTo>
                    <a:pt x="17243" y="754"/>
                  </a:lnTo>
                  <a:lnTo>
                    <a:pt x="17796" y="1578"/>
                  </a:lnTo>
                  <a:lnTo>
                    <a:pt x="18283" y="2989"/>
                  </a:lnTo>
                  <a:lnTo>
                    <a:pt x="18685" y="4065"/>
                  </a:lnTo>
                  <a:lnTo>
                    <a:pt x="19022" y="5323"/>
                  </a:lnTo>
                  <a:lnTo>
                    <a:pt x="19328" y="6482"/>
                  </a:lnTo>
                  <a:lnTo>
                    <a:pt x="19731" y="7810"/>
                  </a:lnTo>
                  <a:lnTo>
                    <a:pt x="20097" y="8969"/>
                  </a:lnTo>
                  <a:lnTo>
                    <a:pt x="20554" y="10464"/>
                  </a:lnTo>
                  <a:lnTo>
                    <a:pt x="20860" y="11554"/>
                  </a:lnTo>
                  <a:lnTo>
                    <a:pt x="21203" y="12630"/>
                  </a:lnTo>
                  <a:lnTo>
                    <a:pt x="21600" y="13622"/>
                  </a:lnTo>
                </a:path>
              </a:pathLst>
            </a:custGeom>
            <a:solidFill>
              <a:srgbClr val="000000">
                <a:alpha val="0"/>
              </a:srgbClr>
            </a:solidFill>
            <a:ln w="72248" cap="rnd">
              <a:solidFill>
                <a:srgbClr val="FF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0743" name="AutoShape 22"/>
            <p:cNvSpPr>
              <a:spLocks/>
            </p:cNvSpPr>
            <p:nvPr/>
          </p:nvSpPr>
          <p:spPr bwMode="auto">
            <a:xfrm>
              <a:off x="84" y="56"/>
              <a:ext cx="641" cy="28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713"/>
                  </a:moveTo>
                  <a:lnTo>
                    <a:pt x="0" y="3169"/>
                  </a:lnTo>
                  <a:lnTo>
                    <a:pt x="120" y="2349"/>
                  </a:lnTo>
                  <a:lnTo>
                    <a:pt x="492" y="1543"/>
                  </a:lnTo>
                  <a:lnTo>
                    <a:pt x="1014" y="1215"/>
                  </a:lnTo>
                  <a:lnTo>
                    <a:pt x="1500" y="1461"/>
                  </a:lnTo>
                  <a:lnTo>
                    <a:pt x="1776" y="2035"/>
                  </a:lnTo>
                  <a:lnTo>
                    <a:pt x="2142" y="3005"/>
                  </a:lnTo>
                  <a:lnTo>
                    <a:pt x="2574" y="4221"/>
                  </a:lnTo>
                  <a:lnTo>
                    <a:pt x="2850" y="5109"/>
                  </a:lnTo>
                  <a:lnTo>
                    <a:pt x="3126" y="6339"/>
                  </a:lnTo>
                  <a:lnTo>
                    <a:pt x="3276" y="7309"/>
                  </a:lnTo>
                  <a:lnTo>
                    <a:pt x="3402" y="8525"/>
                  </a:lnTo>
                  <a:lnTo>
                    <a:pt x="3582" y="9659"/>
                  </a:lnTo>
                  <a:lnTo>
                    <a:pt x="3738" y="10875"/>
                  </a:lnTo>
                  <a:lnTo>
                    <a:pt x="3924" y="12337"/>
                  </a:lnTo>
                  <a:lnTo>
                    <a:pt x="4104" y="14126"/>
                  </a:lnTo>
                  <a:lnTo>
                    <a:pt x="4230" y="15834"/>
                  </a:lnTo>
                  <a:lnTo>
                    <a:pt x="4380" y="17460"/>
                  </a:lnTo>
                  <a:lnTo>
                    <a:pt x="4596" y="19086"/>
                  </a:lnTo>
                  <a:lnTo>
                    <a:pt x="4746" y="20138"/>
                  </a:lnTo>
                  <a:lnTo>
                    <a:pt x="4992" y="21108"/>
                  </a:lnTo>
                  <a:lnTo>
                    <a:pt x="5364" y="21600"/>
                  </a:lnTo>
                  <a:lnTo>
                    <a:pt x="5790" y="21600"/>
                  </a:lnTo>
                  <a:lnTo>
                    <a:pt x="6096" y="21108"/>
                  </a:lnTo>
                  <a:lnTo>
                    <a:pt x="6186" y="19332"/>
                  </a:lnTo>
                  <a:lnTo>
                    <a:pt x="6186" y="3251"/>
                  </a:lnTo>
                  <a:lnTo>
                    <a:pt x="6282" y="2349"/>
                  </a:lnTo>
                  <a:lnTo>
                    <a:pt x="6432" y="1461"/>
                  </a:lnTo>
                  <a:lnTo>
                    <a:pt x="6432" y="1707"/>
                  </a:lnTo>
                  <a:lnTo>
                    <a:pt x="6738" y="1051"/>
                  </a:lnTo>
                  <a:lnTo>
                    <a:pt x="7044" y="573"/>
                  </a:lnTo>
                  <a:lnTo>
                    <a:pt x="7476" y="491"/>
                  </a:lnTo>
                  <a:lnTo>
                    <a:pt x="7752" y="573"/>
                  </a:lnTo>
                  <a:lnTo>
                    <a:pt x="8148" y="806"/>
                  </a:lnTo>
                  <a:lnTo>
                    <a:pt x="8364" y="970"/>
                  </a:lnTo>
                  <a:lnTo>
                    <a:pt x="8640" y="1297"/>
                  </a:lnTo>
                  <a:lnTo>
                    <a:pt x="8976" y="1625"/>
                  </a:lnTo>
                  <a:lnTo>
                    <a:pt x="9252" y="2035"/>
                  </a:lnTo>
                  <a:lnTo>
                    <a:pt x="9558" y="2431"/>
                  </a:lnTo>
                  <a:lnTo>
                    <a:pt x="9960" y="2923"/>
                  </a:lnTo>
                  <a:lnTo>
                    <a:pt x="10296" y="3729"/>
                  </a:lnTo>
                  <a:lnTo>
                    <a:pt x="10632" y="4467"/>
                  </a:lnTo>
                  <a:lnTo>
                    <a:pt x="10938" y="5437"/>
                  </a:lnTo>
                  <a:lnTo>
                    <a:pt x="11154" y="6421"/>
                  </a:lnTo>
                  <a:lnTo>
                    <a:pt x="11364" y="7473"/>
                  </a:lnTo>
                  <a:lnTo>
                    <a:pt x="11676" y="9344"/>
                  </a:lnTo>
                  <a:lnTo>
                    <a:pt x="11982" y="10233"/>
                  </a:lnTo>
                  <a:lnTo>
                    <a:pt x="12408" y="10957"/>
                  </a:lnTo>
                  <a:lnTo>
                    <a:pt x="12930" y="11121"/>
                  </a:lnTo>
                  <a:lnTo>
                    <a:pt x="13326" y="10806"/>
                  </a:lnTo>
                  <a:lnTo>
                    <a:pt x="13698" y="9659"/>
                  </a:lnTo>
                  <a:lnTo>
                    <a:pt x="13848" y="8689"/>
                  </a:lnTo>
                  <a:lnTo>
                    <a:pt x="13938" y="3169"/>
                  </a:lnTo>
                  <a:lnTo>
                    <a:pt x="13908" y="1953"/>
                  </a:lnTo>
                  <a:lnTo>
                    <a:pt x="14004" y="1297"/>
                  </a:lnTo>
                  <a:lnTo>
                    <a:pt x="14310" y="655"/>
                  </a:lnTo>
                  <a:lnTo>
                    <a:pt x="14796" y="327"/>
                  </a:lnTo>
                  <a:lnTo>
                    <a:pt x="15198" y="81"/>
                  </a:lnTo>
                  <a:lnTo>
                    <a:pt x="15594" y="0"/>
                  </a:lnTo>
                  <a:lnTo>
                    <a:pt x="15960" y="0"/>
                  </a:lnTo>
                  <a:lnTo>
                    <a:pt x="16302" y="81"/>
                  </a:lnTo>
                  <a:lnTo>
                    <a:pt x="16608" y="163"/>
                  </a:lnTo>
                  <a:lnTo>
                    <a:pt x="17064" y="409"/>
                  </a:lnTo>
                  <a:lnTo>
                    <a:pt x="17400" y="724"/>
                  </a:lnTo>
                  <a:lnTo>
                    <a:pt x="17802" y="1133"/>
                  </a:lnTo>
                  <a:lnTo>
                    <a:pt x="18108" y="1543"/>
                  </a:lnTo>
                  <a:lnTo>
                    <a:pt x="18354" y="2267"/>
                  </a:lnTo>
                  <a:lnTo>
                    <a:pt x="18810" y="3415"/>
                  </a:lnTo>
                  <a:lnTo>
                    <a:pt x="19146" y="4385"/>
                  </a:lnTo>
                  <a:lnTo>
                    <a:pt x="19548" y="5355"/>
                  </a:lnTo>
                  <a:lnTo>
                    <a:pt x="19884" y="6093"/>
                  </a:lnTo>
                  <a:lnTo>
                    <a:pt x="20346" y="7063"/>
                  </a:lnTo>
                  <a:lnTo>
                    <a:pt x="21018" y="7719"/>
                  </a:lnTo>
                  <a:lnTo>
                    <a:pt x="21600" y="8115"/>
                  </a:lnTo>
                </a:path>
              </a:pathLst>
            </a:custGeom>
            <a:solidFill>
              <a:srgbClr val="000000">
                <a:alpha val="0"/>
              </a:srgbClr>
            </a:solidFill>
            <a:ln w="72248" cap="rnd">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sp>
          <p:nvSpPr>
            <p:cNvPr id="30744" name="AutoShape 23"/>
            <p:cNvSpPr>
              <a:spLocks/>
            </p:cNvSpPr>
            <p:nvPr/>
          </p:nvSpPr>
          <p:spPr bwMode="auto">
            <a:xfrm>
              <a:off x="0" y="0"/>
              <a:ext cx="721" cy="4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623" y="21108"/>
                  </a:lnTo>
                  <a:lnTo>
                    <a:pt x="1225" y="20358"/>
                  </a:lnTo>
                  <a:lnTo>
                    <a:pt x="1934" y="19225"/>
                  </a:lnTo>
                  <a:lnTo>
                    <a:pt x="2450" y="17541"/>
                  </a:lnTo>
                  <a:lnTo>
                    <a:pt x="2450" y="3666"/>
                  </a:lnTo>
                  <a:lnTo>
                    <a:pt x="2610" y="2674"/>
                  </a:lnTo>
                  <a:lnTo>
                    <a:pt x="2802" y="2183"/>
                  </a:lnTo>
                  <a:lnTo>
                    <a:pt x="3154" y="1883"/>
                  </a:lnTo>
                  <a:lnTo>
                    <a:pt x="3617" y="1883"/>
                  </a:lnTo>
                  <a:lnTo>
                    <a:pt x="4054" y="2183"/>
                  </a:lnTo>
                  <a:lnTo>
                    <a:pt x="4486" y="2774"/>
                  </a:lnTo>
                  <a:lnTo>
                    <a:pt x="4923" y="3466"/>
                  </a:lnTo>
                  <a:lnTo>
                    <a:pt x="5280" y="4108"/>
                  </a:lnTo>
                  <a:lnTo>
                    <a:pt x="6010" y="4858"/>
                  </a:lnTo>
                  <a:lnTo>
                    <a:pt x="6585" y="5099"/>
                  </a:lnTo>
                  <a:lnTo>
                    <a:pt x="7182" y="5099"/>
                  </a:lnTo>
                  <a:lnTo>
                    <a:pt x="7672" y="4658"/>
                  </a:lnTo>
                  <a:lnTo>
                    <a:pt x="8050" y="3866"/>
                  </a:lnTo>
                  <a:lnTo>
                    <a:pt x="8050" y="2133"/>
                  </a:lnTo>
                  <a:lnTo>
                    <a:pt x="8189" y="1383"/>
                  </a:lnTo>
                  <a:lnTo>
                    <a:pt x="8434" y="1041"/>
                  </a:lnTo>
                  <a:lnTo>
                    <a:pt x="9142" y="891"/>
                  </a:lnTo>
                  <a:lnTo>
                    <a:pt x="9792" y="1141"/>
                  </a:lnTo>
                  <a:lnTo>
                    <a:pt x="10474" y="1683"/>
                  </a:lnTo>
                  <a:lnTo>
                    <a:pt x="11263" y="2574"/>
                  </a:lnTo>
                  <a:lnTo>
                    <a:pt x="11913" y="3366"/>
                  </a:lnTo>
                  <a:lnTo>
                    <a:pt x="12787" y="4308"/>
                  </a:lnTo>
                  <a:lnTo>
                    <a:pt x="13549" y="4608"/>
                  </a:lnTo>
                  <a:lnTo>
                    <a:pt x="14039" y="4608"/>
                  </a:lnTo>
                  <a:lnTo>
                    <a:pt x="14497" y="4358"/>
                  </a:lnTo>
                  <a:lnTo>
                    <a:pt x="14769" y="3866"/>
                  </a:lnTo>
                  <a:lnTo>
                    <a:pt x="14769" y="1783"/>
                  </a:lnTo>
                  <a:lnTo>
                    <a:pt x="15046" y="791"/>
                  </a:lnTo>
                  <a:lnTo>
                    <a:pt x="15504" y="149"/>
                  </a:lnTo>
                  <a:lnTo>
                    <a:pt x="16186" y="0"/>
                  </a:lnTo>
                  <a:lnTo>
                    <a:pt x="16868" y="0"/>
                  </a:lnTo>
                  <a:lnTo>
                    <a:pt x="17465" y="149"/>
                  </a:lnTo>
                  <a:lnTo>
                    <a:pt x="17982" y="541"/>
                  </a:lnTo>
                  <a:lnTo>
                    <a:pt x="18552" y="1383"/>
                  </a:lnTo>
                  <a:lnTo>
                    <a:pt x="19394" y="2674"/>
                  </a:lnTo>
                  <a:lnTo>
                    <a:pt x="20321" y="3616"/>
                  </a:lnTo>
                  <a:lnTo>
                    <a:pt x="21600" y="4108"/>
                  </a:lnTo>
                </a:path>
              </a:pathLst>
            </a:custGeom>
            <a:solidFill>
              <a:srgbClr val="000000">
                <a:alpha val="0"/>
              </a:srgbClr>
            </a:solidFill>
            <a:ln w="72248" cap="rnd">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sz="1350" dirty="0">
                <a:latin typeface="Arial" charset="0"/>
              </a:endParaRPr>
            </a:p>
          </p:txBody>
        </p:sp>
      </p:grpSp>
      <p:sp>
        <p:nvSpPr>
          <p:cNvPr id="12301" name="Line 24"/>
          <p:cNvSpPr>
            <a:spLocks noChangeShapeType="1"/>
          </p:cNvSpPr>
          <p:nvPr/>
        </p:nvSpPr>
        <p:spPr bwMode="auto">
          <a:xfrm>
            <a:off x="2664619" y="2371725"/>
            <a:ext cx="5035154"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2302" name="Line 25"/>
          <p:cNvSpPr>
            <a:spLocks noChangeShapeType="1"/>
          </p:cNvSpPr>
          <p:nvPr/>
        </p:nvSpPr>
        <p:spPr bwMode="auto">
          <a:xfrm>
            <a:off x="2664619" y="4314825"/>
            <a:ext cx="5035154"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2303" name="Line 26"/>
          <p:cNvSpPr>
            <a:spLocks noChangeShapeType="1"/>
          </p:cNvSpPr>
          <p:nvPr/>
        </p:nvSpPr>
        <p:spPr bwMode="auto">
          <a:xfrm>
            <a:off x="2664619" y="3028950"/>
            <a:ext cx="5035154"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2304" name="Line 27"/>
          <p:cNvSpPr>
            <a:spLocks noChangeShapeType="1"/>
          </p:cNvSpPr>
          <p:nvPr/>
        </p:nvSpPr>
        <p:spPr bwMode="auto">
          <a:xfrm>
            <a:off x="2664619" y="3671888"/>
            <a:ext cx="5035154" cy="0"/>
          </a:xfrm>
          <a:prstGeom prst="line">
            <a:avLst/>
          </a:prstGeom>
          <a:noFill/>
          <a:ln w="18062">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eaLnBrk="1" hangingPunct="1">
              <a:defRPr/>
            </a:pPr>
            <a:endParaRPr lang="en-US" sz="1350" dirty="0">
              <a:latin typeface="Arial" charset="0"/>
            </a:endParaRPr>
          </a:p>
        </p:txBody>
      </p:sp>
      <p:sp>
        <p:nvSpPr>
          <p:cNvPr id="12305" name="Rectangle 28"/>
          <p:cNvSpPr>
            <a:spLocks/>
          </p:cNvSpPr>
          <p:nvPr/>
        </p:nvSpPr>
        <p:spPr bwMode="auto">
          <a:xfrm>
            <a:off x="1257300" y="20002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Terror</a:t>
            </a:r>
            <a:endParaRPr lang="en-AU" altLang="x-none" sz="1875" dirty="0">
              <a:solidFill>
                <a:srgbClr val="000000"/>
              </a:solidFill>
              <a:sym typeface="Helvetica Light" charset="0"/>
            </a:endParaRPr>
          </a:p>
        </p:txBody>
      </p:sp>
      <p:sp>
        <p:nvSpPr>
          <p:cNvPr id="12306" name="Rectangle 29"/>
          <p:cNvSpPr>
            <a:spLocks/>
          </p:cNvSpPr>
          <p:nvPr/>
        </p:nvSpPr>
        <p:spPr bwMode="auto">
          <a:xfrm>
            <a:off x="1257300" y="262890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Fear</a:t>
            </a:r>
            <a:endParaRPr lang="en-AU" altLang="x-none" sz="1875" dirty="0">
              <a:solidFill>
                <a:srgbClr val="000000"/>
              </a:solidFill>
              <a:sym typeface="Helvetica Light" charset="0"/>
            </a:endParaRPr>
          </a:p>
        </p:txBody>
      </p:sp>
      <p:sp>
        <p:nvSpPr>
          <p:cNvPr id="12307" name="Rectangle 30"/>
          <p:cNvSpPr>
            <a:spLocks/>
          </p:cNvSpPr>
          <p:nvPr/>
        </p:nvSpPr>
        <p:spPr bwMode="auto">
          <a:xfrm>
            <a:off x="1257300" y="32575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Alarm</a:t>
            </a:r>
            <a:endParaRPr lang="en-AU" altLang="x-none" sz="1875" dirty="0">
              <a:solidFill>
                <a:srgbClr val="000000"/>
              </a:solidFill>
              <a:sym typeface="Helvetica Light" charset="0"/>
            </a:endParaRPr>
          </a:p>
        </p:txBody>
      </p:sp>
      <p:sp>
        <p:nvSpPr>
          <p:cNvPr id="12308" name="Rectangle 31"/>
          <p:cNvSpPr>
            <a:spLocks/>
          </p:cNvSpPr>
          <p:nvPr/>
        </p:nvSpPr>
        <p:spPr bwMode="auto">
          <a:xfrm>
            <a:off x="1257300" y="3943351"/>
            <a:ext cx="1200150" cy="350044"/>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Vigilance</a:t>
            </a:r>
            <a:endParaRPr lang="en-AU" altLang="x-none" sz="1875" dirty="0">
              <a:solidFill>
                <a:srgbClr val="000000"/>
              </a:solidFill>
              <a:sym typeface="Helvetica Light" charset="0"/>
            </a:endParaRPr>
          </a:p>
        </p:txBody>
      </p:sp>
      <p:sp>
        <p:nvSpPr>
          <p:cNvPr id="12309" name="Rectangle 32"/>
          <p:cNvSpPr>
            <a:spLocks/>
          </p:cNvSpPr>
          <p:nvPr/>
        </p:nvSpPr>
        <p:spPr bwMode="auto">
          <a:xfrm>
            <a:off x="1257300" y="4514851"/>
            <a:ext cx="1200150" cy="351235"/>
          </a:xfrm>
          <a:prstGeom prst="rect">
            <a:avLst/>
          </a:prstGeom>
          <a:solidFill>
            <a:srgbClr val="000066"/>
          </a:solidFill>
          <a:ln w="18062">
            <a:solidFill>
              <a:srgbClr val="FFFFFF"/>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6880" tIns="26788" rIns="46880" bIns="26788"/>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a:defRPr/>
            </a:pPr>
            <a:r>
              <a:rPr lang="en-AU" altLang="x-none" b="1" dirty="0">
                <a:solidFill>
                  <a:srgbClr val="FFFFFF"/>
                </a:solidFill>
                <a:ea typeface="Arial" charset="0"/>
                <a:cs typeface="Arial" charset="0"/>
                <a:sym typeface="Arial" charset="0"/>
              </a:rPr>
              <a:t>Calm</a:t>
            </a:r>
            <a:endParaRPr lang="en-AU" altLang="x-none" sz="1875" dirty="0">
              <a:solidFill>
                <a:srgbClr val="000000"/>
              </a:solidFill>
              <a:sym typeface="Helvetica Light" charset="0"/>
            </a:endParaRPr>
          </a:p>
        </p:txBody>
      </p:sp>
      <p:sp>
        <p:nvSpPr>
          <p:cNvPr id="13332" name="TextBox 24"/>
          <p:cNvSpPr txBox="1">
            <a:spLocks noChangeArrowheads="1"/>
          </p:cNvSpPr>
          <p:nvPr/>
        </p:nvSpPr>
        <p:spPr bwMode="auto">
          <a:xfrm>
            <a:off x="1291830" y="5391151"/>
            <a:ext cx="202644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altLang="x-none" sz="1350" dirty="0"/>
              <a:t>Slide from </a:t>
            </a:r>
            <a:r>
              <a:rPr lang="en-US" altLang="x-none" sz="1350" dirty="0" err="1"/>
              <a:t>Dr</a:t>
            </a:r>
            <a:r>
              <a:rPr lang="en-US" altLang="x-none" sz="1350" dirty="0"/>
              <a:t> Bruce Perry </a:t>
            </a:r>
            <a:r>
              <a:rPr lang="en-US" altLang="x-none" sz="1350" dirty="0">
                <a:hlinkClick r:id="rId5"/>
              </a:rPr>
              <a:t>http://childtrauma.org</a:t>
            </a:r>
            <a:r>
              <a:rPr lang="en-US" altLang="x-none" sz="1350" dirty="0"/>
              <a:t> </a:t>
            </a:r>
          </a:p>
        </p:txBody>
      </p:sp>
    </p:spTree>
    <p:extLst>
      <p:ext uri="{BB962C8B-B14F-4D97-AF65-F5344CB8AC3E}">
        <p14:creationId xmlns:p14="http://schemas.microsoft.com/office/powerpoint/2010/main" val="99235494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Ryppl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ypple Theme" id="{19435969-D7AA-044C-992A-3C7AE324111B}" vid="{4C5759A3-F23F-5A42-B854-8E6D1E9B2DEB}"/>
    </a:ext>
  </a:extLst>
</a:theme>
</file>

<file path=ppt/theme/theme2.xml><?xml version="1.0" encoding="utf-8"?>
<a:theme xmlns:a="http://schemas.openxmlformats.org/drawingml/2006/main" name="rypple_powerpoint master">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806</TotalTime>
  <Words>1421</Words>
  <Application>Microsoft Macintosh PowerPoint</Application>
  <PresentationFormat>On-screen Show (4:3)</PresentationFormat>
  <Paragraphs>180</Paragraphs>
  <Slides>28</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28</vt:i4>
      </vt:variant>
    </vt:vector>
  </HeadingPairs>
  <TitlesOfParts>
    <vt:vector size="37" baseType="lpstr">
      <vt:lpstr>Calibri</vt:lpstr>
      <vt:lpstr>Helvetica</vt:lpstr>
      <vt:lpstr>Helvetica Light</vt:lpstr>
      <vt:lpstr>ＭＳ Ｐゴシック</vt:lpstr>
      <vt:lpstr>Times New Roman</vt:lpstr>
      <vt:lpstr>TimesNewRomanPSMT</vt:lpstr>
      <vt:lpstr>Arial</vt:lpstr>
      <vt:lpstr>Rypple Theme</vt:lpstr>
      <vt:lpstr>rypple_powerpoint master</vt:lpstr>
      <vt:lpstr>Regional Community Childcare Development Fund Positive Behaviour Support in Early Childhood</vt:lpstr>
      <vt:lpstr>Phase One Modules</vt:lpstr>
      <vt:lpstr>Acknowledgements:</vt:lpstr>
      <vt:lpstr>What is Trauma?</vt:lpstr>
      <vt:lpstr>PowerPoint Presentation</vt:lpstr>
      <vt:lpstr>PowerPoint Presentation</vt:lpstr>
      <vt:lpstr>Acute Response to Trauma</vt:lpstr>
      <vt:lpstr>Chronic Trauma</vt:lpstr>
      <vt:lpstr>Multiple Traumatic Events</vt:lpstr>
      <vt:lpstr>Dr Bruce Perry Video</vt:lpstr>
      <vt:lpstr>The Developing Brain Needs:</vt:lpstr>
      <vt:lpstr>PowerPoint Presentation</vt:lpstr>
      <vt:lpstr>Developing Brain - bottom up</vt:lpstr>
      <vt:lpstr>PowerPoint Presentation</vt:lpstr>
      <vt:lpstr>PowerPoint Presentation</vt:lpstr>
      <vt:lpstr>PowerPoint Presentation</vt:lpstr>
      <vt:lpstr>The Person Brain and behaviour</vt:lpstr>
      <vt:lpstr>PowerPoint Presentation</vt:lpstr>
      <vt:lpstr>PowerPoint Presentation</vt:lpstr>
      <vt:lpstr>Watch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RCCCDF Day 1</dc:title>
  <dc:creator>Jennifer Payne</dc:creator>
  <cp:lastModifiedBy>Jennifer Payne</cp:lastModifiedBy>
  <cp:revision>73</cp:revision>
  <cp:lastPrinted>2019-03-25T03:09:55Z</cp:lastPrinted>
  <dcterms:created xsi:type="dcterms:W3CDTF">2019-02-04T23:01:27Z</dcterms:created>
  <dcterms:modified xsi:type="dcterms:W3CDTF">2019-05-16T09:26:58Z</dcterms:modified>
</cp:coreProperties>
</file>