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9"/>
  </p:notesMasterIdLst>
  <p:sldIdLst>
    <p:sldId id="558" r:id="rId2"/>
    <p:sldId id="658" r:id="rId3"/>
    <p:sldId id="634" r:id="rId4"/>
    <p:sldId id="659" r:id="rId5"/>
    <p:sldId id="632" r:id="rId6"/>
    <p:sldId id="417" r:id="rId7"/>
    <p:sldId id="509" r:id="rId8"/>
    <p:sldId id="419" r:id="rId9"/>
    <p:sldId id="521" r:id="rId10"/>
    <p:sldId id="646" r:id="rId11"/>
    <p:sldId id="654" r:id="rId12"/>
    <p:sldId id="640" r:id="rId13"/>
    <p:sldId id="641" r:id="rId14"/>
    <p:sldId id="639" r:id="rId15"/>
    <p:sldId id="656" r:id="rId16"/>
    <p:sldId id="638" r:id="rId17"/>
    <p:sldId id="517" r:id="rId18"/>
    <p:sldId id="506" r:id="rId19"/>
    <p:sldId id="507" r:id="rId20"/>
    <p:sldId id="549" r:id="rId21"/>
    <p:sldId id="648" r:id="rId22"/>
    <p:sldId id="421" r:id="rId23"/>
    <p:sldId id="422" r:id="rId24"/>
    <p:sldId id="647" r:id="rId25"/>
    <p:sldId id="649" r:id="rId26"/>
    <p:sldId id="441" r:id="rId27"/>
    <p:sldId id="642" r:id="rId28"/>
    <p:sldId id="424" r:id="rId29"/>
    <p:sldId id="426" r:id="rId30"/>
    <p:sldId id="643" r:id="rId31"/>
    <p:sldId id="520" r:id="rId32"/>
    <p:sldId id="644" r:id="rId33"/>
    <p:sldId id="519" r:id="rId34"/>
    <p:sldId id="645" r:id="rId35"/>
    <p:sldId id="432" r:id="rId36"/>
    <p:sldId id="431" r:id="rId37"/>
    <p:sldId id="337" r:id="rId38"/>
    <p:sldId id="440" r:id="rId39"/>
    <p:sldId id="434" r:id="rId40"/>
    <p:sldId id="522" r:id="rId41"/>
    <p:sldId id="523" r:id="rId42"/>
    <p:sldId id="657" r:id="rId43"/>
    <p:sldId id="435" r:id="rId44"/>
    <p:sldId id="334" r:id="rId45"/>
    <p:sldId id="335" r:id="rId46"/>
    <p:sldId id="631" r:id="rId47"/>
    <p:sldId id="636"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87"/>
    <p:restoredTop sz="86372"/>
  </p:normalViewPr>
  <p:slideViewPr>
    <p:cSldViewPr snapToGrid="0" snapToObjects="1">
      <p:cViewPr varScale="1">
        <p:scale>
          <a:sx n="84" d="100"/>
          <a:sy n="84" d="100"/>
        </p:scale>
        <p:origin x="464" y="184"/>
      </p:cViewPr>
      <p:guideLst/>
    </p:cSldViewPr>
  </p:slideViewPr>
  <p:outlineViewPr>
    <p:cViewPr>
      <p:scale>
        <a:sx n="33" d="100"/>
        <a:sy n="33" d="100"/>
      </p:scale>
      <p:origin x="0" y="-4480"/>
    </p:cViewPr>
  </p:outlineViewPr>
  <p:notesTextViewPr>
    <p:cViewPr>
      <p:scale>
        <a:sx n="85" d="100"/>
        <a:sy n="85"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23F30-AE0D-064C-B015-08E663294006}" type="datetimeFigureOut">
              <a:rPr lang="en-US" smtClean="0"/>
              <a:t>4/26/18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1DC067-00AC-314C-BEA6-4DC762568CFA}" type="slidenum">
              <a:rPr lang="en-US" smtClean="0"/>
              <a:t>‹#›</a:t>
            </a:fld>
            <a:endParaRPr lang="en-US"/>
          </a:p>
        </p:txBody>
      </p:sp>
    </p:spTree>
    <p:extLst>
      <p:ext uri="{BB962C8B-B14F-4D97-AF65-F5344CB8AC3E}">
        <p14:creationId xmlns:p14="http://schemas.microsoft.com/office/powerpoint/2010/main" val="1915764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Missouri has identified 8 Essential Components that together form a highly effective approach to schoolwide discipline. Each component is vital. They operate together to ensure the positive and proactive approach to discipline that is likely to lead to behavioral and academic success</a:t>
            </a:r>
            <a:endParaRPr lang="en-US" dirty="0"/>
          </a:p>
        </p:txBody>
      </p:sp>
      <p:sp>
        <p:nvSpPr>
          <p:cNvPr id="4" name="Slide Number Placeholder 3"/>
          <p:cNvSpPr>
            <a:spLocks noGrp="1"/>
          </p:cNvSpPr>
          <p:nvPr>
            <p:ph type="sldNum" sz="quarter" idx="10"/>
          </p:nvPr>
        </p:nvSpPr>
        <p:spPr/>
        <p:txBody>
          <a:bodyPr/>
          <a:lstStyle/>
          <a:p>
            <a:fld id="{BA1DC067-00AC-314C-BEA6-4DC762568CFA}" type="slidenum">
              <a:rPr lang="en-US" smtClean="0"/>
              <a:t>6</a:t>
            </a:fld>
            <a:endParaRPr lang="en-US"/>
          </a:p>
        </p:txBody>
      </p:sp>
    </p:spTree>
    <p:extLst>
      <p:ext uri="{BB962C8B-B14F-4D97-AF65-F5344CB8AC3E}">
        <p14:creationId xmlns:p14="http://schemas.microsoft.com/office/powerpoint/2010/main" val="1531271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2000" kern="1200" dirty="0">
                <a:solidFill>
                  <a:schemeClr val="tx1"/>
                </a:solidFill>
                <a:effectLst/>
                <a:latin typeface="+mn-lt"/>
                <a:ea typeface="+mn-ea"/>
                <a:cs typeface="+mn-cs"/>
              </a:rPr>
              <a:t>Four essential interactive elements serve as the core of the implementation process and illustrated in the following figure. Consideration of “culture” or context is important within and across all four elements because of the influence and added value of the local environments (e.g., neighborhood, city), personal characteristics (e.g., race, nationality), learning histories (e.g., family and social routines, customs, experiences), and language (e.g., dialect, vocabulary) to the implementation process and outcomes.  </a:t>
            </a:r>
            <a:endParaRPr lang="en-GB" sz="20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 Essential Components will help address inappropriate </a:t>
            </a:r>
            <a:r>
              <a:rPr lang="en-GB" sz="1200" kern="1200" dirty="0" err="1">
                <a:solidFill>
                  <a:schemeClr val="tx1"/>
                </a:solidFill>
                <a:effectLst/>
                <a:latin typeface="+mn-lt"/>
                <a:ea typeface="+mn-ea"/>
                <a:cs typeface="+mn-cs"/>
              </a:rPr>
              <a:t>behavior</a:t>
            </a:r>
            <a:r>
              <a:rPr lang="en-GB" sz="1200" kern="1200" dirty="0">
                <a:solidFill>
                  <a:schemeClr val="tx1"/>
                </a:solidFill>
                <a:effectLst/>
                <a:latin typeface="+mn-lt"/>
                <a:ea typeface="+mn-ea"/>
                <a:cs typeface="+mn-cs"/>
              </a:rPr>
              <a:t> in schools and create the context for learning. ese Essential Components are the foundation for your implementation across all three tiers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of SW-PBS. As you move up the continuum, the frequency and intensity of your implementation of these components with increase. Accurate and sustained implementation can o </a:t>
            </a:r>
            <a:r>
              <a:rPr lang="en-GB" sz="1200" kern="1200" dirty="0" err="1">
                <a:solidFill>
                  <a:schemeClr val="tx1"/>
                </a:solidFill>
                <a:effectLst/>
                <a:latin typeface="+mn-lt"/>
                <a:ea typeface="+mn-ea"/>
                <a:cs typeface="+mn-cs"/>
              </a:rPr>
              <a:t>en</a:t>
            </a:r>
            <a:r>
              <a:rPr lang="en-GB" sz="1200" kern="1200" dirty="0">
                <a:solidFill>
                  <a:schemeClr val="tx1"/>
                </a:solidFill>
                <a:effectLst/>
                <a:latin typeface="+mn-lt"/>
                <a:ea typeface="+mn-ea"/>
                <a:cs typeface="+mn-cs"/>
              </a:rPr>
              <a:t> be hindered by the demands of other initiatives, the use of competing discipline practices that are reactive, punitive or exclusionary, and the tendency to try new strategies only brie y, seldom leading to accurate, deep, or sustained use. e SW-PBS approach emphasizes sustained use of e </a:t>
            </a:r>
            <a:r>
              <a:rPr lang="en-GB" sz="1200" kern="1200" dirty="0" err="1">
                <a:solidFill>
                  <a:schemeClr val="tx1"/>
                </a:solidFill>
                <a:effectLst/>
                <a:latin typeface="+mn-lt"/>
                <a:ea typeface="+mn-ea"/>
                <a:cs typeface="+mn-cs"/>
              </a:rPr>
              <a:t>ective</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behavioral</a:t>
            </a:r>
            <a:r>
              <a:rPr lang="en-GB" sz="1200" kern="1200" dirty="0">
                <a:solidFill>
                  <a:schemeClr val="tx1"/>
                </a:solidFill>
                <a:effectLst/>
                <a:latin typeface="+mn-lt"/>
                <a:ea typeface="+mn-ea"/>
                <a:cs typeface="+mn-cs"/>
              </a:rPr>
              <a:t> practices from a systems perspective (Greenwood, </a:t>
            </a:r>
            <a:r>
              <a:rPr lang="en-GB" sz="1200" kern="1200" dirty="0" err="1">
                <a:solidFill>
                  <a:schemeClr val="tx1"/>
                </a:solidFill>
                <a:effectLst/>
                <a:latin typeface="+mn-lt"/>
                <a:ea typeface="+mn-ea"/>
                <a:cs typeface="+mn-cs"/>
              </a:rPr>
              <a:t>Delquadri</a:t>
            </a:r>
            <a:r>
              <a:rPr lang="en-GB" sz="1200" kern="1200" dirty="0">
                <a:solidFill>
                  <a:schemeClr val="tx1"/>
                </a:solidFill>
                <a:effectLst/>
                <a:latin typeface="+mn-lt"/>
                <a:ea typeface="+mn-ea"/>
                <a:cs typeface="+mn-cs"/>
              </a:rPr>
              <a:t>, &amp; </a:t>
            </a:r>
            <a:r>
              <a:rPr lang="en-GB" sz="1200" kern="1200" dirty="0" err="1">
                <a:solidFill>
                  <a:schemeClr val="tx1"/>
                </a:solidFill>
                <a:effectLst/>
                <a:latin typeface="+mn-lt"/>
                <a:ea typeface="+mn-ea"/>
                <a:cs typeface="+mn-cs"/>
              </a:rPr>
              <a:t>Bulgren</a:t>
            </a:r>
            <a:r>
              <a:rPr lang="en-GB" sz="1200" kern="1200" dirty="0">
                <a:solidFill>
                  <a:schemeClr val="tx1"/>
                </a:solidFill>
                <a:effectLst/>
                <a:latin typeface="+mn-lt"/>
                <a:ea typeface="+mn-ea"/>
                <a:cs typeface="+mn-cs"/>
              </a:rPr>
              <a:t>, 1993; Latham, 1988). </a:t>
            </a:r>
          </a:p>
          <a:p>
            <a:endParaRPr lang="en-GB" dirty="0"/>
          </a:p>
          <a:p>
            <a:r>
              <a:rPr lang="en-GB" sz="1200" kern="1200" dirty="0">
                <a:solidFill>
                  <a:schemeClr val="tx1"/>
                </a:solidFill>
                <a:effectLst/>
                <a:latin typeface="+mn-lt"/>
                <a:ea typeface="+mn-ea"/>
                <a:cs typeface="+mn-cs"/>
              </a:rPr>
              <a:t>A systems perspective focuses on the collective actions of individuals within the school and how they contribute to the way the school, as a whole, operates. We understand that change occurs at the individual teacher or staff level. When we change individuals’ </a:t>
            </a:r>
            <a:r>
              <a:rPr lang="en-GB" sz="1200" kern="1200" dirty="0" err="1">
                <a:solidFill>
                  <a:schemeClr val="tx1"/>
                </a:solidFill>
                <a:effectLst/>
                <a:latin typeface="+mn-lt"/>
                <a:ea typeface="+mn-ea"/>
                <a:cs typeface="+mn-cs"/>
              </a:rPr>
              <a:t>behavior</a:t>
            </a:r>
            <a:r>
              <a:rPr lang="en-GB" sz="1200" kern="1200" dirty="0">
                <a:solidFill>
                  <a:schemeClr val="tx1"/>
                </a:solidFill>
                <a:effectLst/>
                <a:latin typeface="+mn-lt"/>
                <a:ea typeface="+mn-ea"/>
                <a:cs typeface="+mn-cs"/>
              </a:rPr>
              <a:t>, these </a:t>
            </a:r>
            <a:r>
              <a:rPr lang="en-GB" sz="1200" kern="1200" dirty="0" err="1">
                <a:solidFill>
                  <a:schemeClr val="tx1"/>
                </a:solidFill>
                <a:effectLst/>
                <a:latin typeface="+mn-lt"/>
                <a:ea typeface="+mn-ea"/>
                <a:cs typeface="+mn-cs"/>
              </a:rPr>
              <a:t>behaviors</a:t>
            </a:r>
            <a:r>
              <a:rPr lang="en-GB" sz="1200" kern="1200" dirty="0">
                <a:solidFill>
                  <a:schemeClr val="tx1"/>
                </a:solidFill>
                <a:effectLst/>
                <a:latin typeface="+mn-lt"/>
                <a:ea typeface="+mn-ea"/>
                <a:cs typeface="+mn-cs"/>
              </a:rPr>
              <a:t> move the school toward the achievement of a common goal–in this case, the goal of socially skilled students and a positive learning climate. However, these individuals within the school need systems-level supports to promote the desired goal-related </a:t>
            </a:r>
            <a:r>
              <a:rPr lang="en-GB" sz="1200" kern="1200" dirty="0" err="1">
                <a:solidFill>
                  <a:schemeClr val="tx1"/>
                </a:solidFill>
                <a:effectLst/>
                <a:latin typeface="+mn-lt"/>
                <a:ea typeface="+mn-ea"/>
                <a:cs typeface="+mn-cs"/>
              </a:rPr>
              <a:t>behaviors</a:t>
            </a:r>
            <a:r>
              <a:rPr lang="en-GB" sz="1200" kern="1200" dirty="0">
                <a:solidFill>
                  <a:schemeClr val="tx1"/>
                </a:solidFill>
                <a:effectLst/>
                <a:latin typeface="+mn-lt"/>
                <a:ea typeface="+mn-ea"/>
                <a:cs typeface="+mn-cs"/>
              </a:rPr>
              <a:t>. e ultimate goal is for school improvement to become institutionalized to the extent that: 1) it is established in the school’s direction, 2) leadership provides ongoing support for the practices, 3) </a:t>
            </a:r>
            <a:r>
              <a:rPr lang="en-GB" sz="1200" kern="1200" dirty="0" err="1">
                <a:solidFill>
                  <a:schemeClr val="tx1"/>
                </a:solidFill>
                <a:effectLst/>
                <a:latin typeface="+mn-lt"/>
                <a:ea typeface="+mn-ea"/>
                <a:cs typeface="+mn-cs"/>
              </a:rPr>
              <a:t>sta</a:t>
            </a:r>
            <a:r>
              <a:rPr lang="en-GB" sz="1200" kern="1200" dirty="0">
                <a:solidFill>
                  <a:schemeClr val="tx1"/>
                </a:solidFill>
                <a:effectLst/>
                <a:latin typeface="+mn-lt"/>
                <a:ea typeface="+mn-ea"/>
                <a:cs typeface="+mn-cs"/>
              </a:rPr>
              <a:t> possesses the essential knowledge, attitudes, and skills, and 4) policies and procedures support the work. </a:t>
            </a:r>
            <a:endParaRPr lang="en-GB" dirty="0"/>
          </a:p>
          <a:p>
            <a:r>
              <a:rPr lang="en-GB" sz="1200" kern="1200" dirty="0">
                <a:solidFill>
                  <a:schemeClr val="tx1"/>
                </a:solidFill>
                <a:effectLst/>
                <a:latin typeface="+mn-lt"/>
                <a:ea typeface="+mn-ea"/>
                <a:cs typeface="+mn-cs"/>
              </a:rPr>
              <a:t>Four elements guide the systematic implementation of SW-PBS–Outcomes, Data, Practices, and Systems (see Figure 1.2). </a:t>
            </a:r>
            <a:endParaRPr lang="en-GB" dirty="0"/>
          </a:p>
          <a:p>
            <a:endParaRPr lang="en-US" dirty="0"/>
          </a:p>
        </p:txBody>
      </p:sp>
      <p:sp>
        <p:nvSpPr>
          <p:cNvPr id="4" name="Slide Number Placeholder 3"/>
          <p:cNvSpPr>
            <a:spLocks noGrp="1"/>
          </p:cNvSpPr>
          <p:nvPr>
            <p:ph type="sldNum" sz="quarter" idx="10"/>
          </p:nvPr>
        </p:nvSpPr>
        <p:spPr/>
        <p:txBody>
          <a:bodyPr/>
          <a:lstStyle/>
          <a:p>
            <a:fld id="{C9110D69-FA3F-8940-906D-72856333B9A2}" type="slidenum">
              <a:rPr lang="en-US" smtClean="0"/>
              <a:t>18</a:t>
            </a:fld>
            <a:endParaRPr lang="en-US"/>
          </a:p>
        </p:txBody>
      </p:sp>
    </p:spTree>
    <p:extLst>
      <p:ext uri="{BB962C8B-B14F-4D97-AF65-F5344CB8AC3E}">
        <p14:creationId xmlns:p14="http://schemas.microsoft.com/office/powerpoint/2010/main" val="2069965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Four essential interactive elements serve as the core of the implementation process and illustrated in the following figure. Consideration of “culture” or context is important within and across all four elements because of the influence and added value of the local environments (e.g., neighborhood, city), personal characteristics (e.g., race, nationality), learning histories (e.g., family and social routines, customs, experiences), and language (e.g., dialect, vocabulary) to the implementation process and outcomes.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9110D69-FA3F-8940-906D-72856333B9A2}" type="slidenum">
              <a:rPr lang="en-US" smtClean="0"/>
              <a:t>19</a:t>
            </a:fld>
            <a:endParaRPr lang="en-US"/>
          </a:p>
        </p:txBody>
      </p:sp>
    </p:spTree>
    <p:extLst>
      <p:ext uri="{BB962C8B-B14F-4D97-AF65-F5344CB8AC3E}">
        <p14:creationId xmlns:p14="http://schemas.microsoft.com/office/powerpoint/2010/main" val="810232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5178703" y="6513695"/>
            <a:ext cx="3963229" cy="343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264" tIns="48132" rIns="96264" bIns="48132" anchor="b"/>
          <a:lstStyle>
            <a:lvl1pPr defTabSz="922338" eaLnBrk="0" hangingPunct="0">
              <a:defRPr sz="2400">
                <a:solidFill>
                  <a:schemeClr val="tx1"/>
                </a:solidFill>
                <a:latin typeface="Arial" charset="0"/>
                <a:ea typeface="ＭＳ Ｐゴシック" charset="0"/>
                <a:cs typeface="ＭＳ Ｐゴシック" charset="0"/>
              </a:defRPr>
            </a:lvl1pPr>
            <a:lvl2pPr marL="742950" indent="-285750" defTabSz="922338" eaLnBrk="0" hangingPunct="0">
              <a:defRPr sz="2400">
                <a:solidFill>
                  <a:schemeClr val="tx1"/>
                </a:solidFill>
                <a:latin typeface="Arial" charset="0"/>
                <a:ea typeface="ＭＳ Ｐゴシック" charset="0"/>
              </a:defRPr>
            </a:lvl2pPr>
            <a:lvl3pPr marL="1143000" indent="-228600" defTabSz="922338" eaLnBrk="0" hangingPunct="0">
              <a:defRPr sz="2400">
                <a:solidFill>
                  <a:schemeClr val="tx1"/>
                </a:solidFill>
                <a:latin typeface="Arial" charset="0"/>
                <a:ea typeface="ＭＳ Ｐゴシック" charset="0"/>
              </a:defRPr>
            </a:lvl3pPr>
            <a:lvl4pPr marL="1600200" indent="-228600" defTabSz="922338" eaLnBrk="0" hangingPunct="0">
              <a:defRPr sz="2400">
                <a:solidFill>
                  <a:schemeClr val="tx1"/>
                </a:solidFill>
                <a:latin typeface="Arial" charset="0"/>
                <a:ea typeface="ＭＳ Ｐゴシック" charset="0"/>
              </a:defRPr>
            </a:lvl4pPr>
            <a:lvl5pPr marL="2057400" indent="-228600" defTabSz="922338" eaLnBrk="0" hangingPunct="0">
              <a:defRPr sz="2400">
                <a:solidFill>
                  <a:schemeClr val="tx1"/>
                </a:solidFill>
                <a:latin typeface="Arial" charset="0"/>
                <a:ea typeface="ＭＳ Ｐゴシック" charset="0"/>
              </a:defRPr>
            </a:lvl5pPr>
            <a:lvl6pPr marL="2514600" indent="-228600" defTabSz="92233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2233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2233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22338"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F202A1F6-0ED3-4648-9E89-57588FA9E777}" type="slidenum">
              <a:rPr lang="en-US" sz="1200">
                <a:solidFill>
                  <a:srgbClr val="000000"/>
                </a:solidFill>
              </a:rPr>
              <a:pPr algn="r" eaLnBrk="1" hangingPunct="1"/>
              <a:t>21</a:t>
            </a:fld>
            <a:endParaRPr lang="en-US" sz="1200">
              <a:solidFill>
                <a:srgbClr val="000000"/>
              </a:solidFill>
            </a:endParaRPr>
          </a:p>
        </p:txBody>
      </p:sp>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9699" name="Notes Placeholder 2"/>
          <p:cNvSpPr>
            <a:spLocks noGrp="1"/>
          </p:cNvSpPr>
          <p:nvPr>
            <p:ph type="body" idx="1"/>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wrap="square" lIns="96264" tIns="48132" rIns="96264" bIns="48132" numCol="1" anchor="t" anchorCtr="0" compatLnSpc="1">
            <a:prstTxWarp prst="textNoShape">
              <a:avLst/>
            </a:prstTxWarp>
          </a:bodyPr>
          <a:lstStyle/>
          <a:p>
            <a:pPr defTabSz="475090">
              <a:lnSpc>
                <a:spcPct val="80000"/>
              </a:lnSpc>
              <a:spcBef>
                <a:spcPct val="0"/>
              </a:spcBef>
            </a:pPr>
            <a:r>
              <a:rPr lang="en-US" sz="1000" kern="1200" dirty="0">
                <a:solidFill>
                  <a:schemeClr val="tx1"/>
                </a:solidFill>
                <a:latin typeface="+mn-lt"/>
                <a:ea typeface="+mn-ea"/>
                <a:cs typeface="+mn-cs"/>
              </a:rPr>
              <a:t>Our language and</a:t>
            </a:r>
            <a:r>
              <a:rPr lang="en-US" sz="1000" kern="1200" baseline="0" dirty="0">
                <a:solidFill>
                  <a:schemeClr val="tx1"/>
                </a:solidFill>
                <a:latin typeface="+mn-lt"/>
                <a:ea typeface="+mn-ea"/>
                <a:cs typeface="+mn-cs"/>
              </a:rPr>
              <a:t> the ways we communicate with our colleagues, families, and other school community members is important. </a:t>
            </a:r>
            <a:r>
              <a:rPr lang="en-US" sz="1000" kern="1200" dirty="0">
                <a:solidFill>
                  <a:schemeClr val="tx1"/>
                </a:solidFill>
                <a:latin typeface="+mn-lt"/>
                <a:ea typeface="+mn-ea"/>
                <a:cs typeface="+mn-cs"/>
              </a:rPr>
              <a:t>Sometimes we hear folks referencing T</a:t>
            </a:r>
            <a:r>
              <a:rPr lang="en-US" sz="1000" kern="1200" baseline="0" dirty="0">
                <a:solidFill>
                  <a:schemeClr val="tx1"/>
                </a:solidFill>
                <a:latin typeface="+mn-lt"/>
                <a:ea typeface="+mn-ea"/>
                <a:cs typeface="+mn-cs"/>
              </a:rPr>
              <a:t> II</a:t>
            </a:r>
            <a:r>
              <a:rPr lang="en-US" sz="1000" kern="1200" dirty="0">
                <a:solidFill>
                  <a:schemeClr val="tx1"/>
                </a:solidFill>
                <a:latin typeface="+mn-lt"/>
                <a:ea typeface="+mn-ea"/>
                <a:cs typeface="+mn-cs"/>
              </a:rPr>
              <a:t> students or T</a:t>
            </a:r>
            <a:r>
              <a:rPr lang="en-US" sz="1000" kern="1200" baseline="0" dirty="0">
                <a:solidFill>
                  <a:schemeClr val="tx1"/>
                </a:solidFill>
                <a:latin typeface="+mn-lt"/>
                <a:ea typeface="+mn-ea"/>
                <a:cs typeface="+mn-cs"/>
              </a:rPr>
              <a:t> III</a:t>
            </a:r>
            <a:r>
              <a:rPr lang="en-US" sz="1000" kern="1200" dirty="0">
                <a:solidFill>
                  <a:schemeClr val="tx1"/>
                </a:solidFill>
                <a:latin typeface="+mn-lt"/>
                <a:ea typeface="+mn-ea"/>
                <a:cs typeface="+mn-cs"/>
              </a:rPr>
              <a:t> students. It's important to communicate that the tiers refer to the layer of support and we use person first language. So, it might be a student needing T II support with math computation or a student needing TIII support with comprehension or a student needing TI support with making friends.</a:t>
            </a:r>
          </a:p>
          <a:p>
            <a:pPr defTabSz="475090">
              <a:lnSpc>
                <a:spcPct val="80000"/>
              </a:lnSpc>
              <a:spcBef>
                <a:spcPct val="0"/>
              </a:spcBef>
            </a:pPr>
            <a:endParaRPr lang="en-US" sz="1000" i="0" baseline="0" dirty="0">
              <a:latin typeface="Times" charset="0"/>
            </a:endParaRPr>
          </a:p>
          <a:p>
            <a:pPr defTabSz="475090">
              <a:lnSpc>
                <a:spcPct val="80000"/>
              </a:lnSpc>
              <a:spcBef>
                <a:spcPct val="0"/>
              </a:spcBef>
            </a:pPr>
            <a:r>
              <a:rPr lang="en-US" sz="1000" i="0" baseline="0" dirty="0">
                <a:latin typeface="Times" charset="0"/>
              </a:rPr>
              <a:t>Support is always “layered” onto the previous supports.  When a small group of students require a little more support, they continue to receive universal/tier 1 core or instruction. Students receiving secondary supports have increased opportunities for more frequent contingent feedback, additional structure, re-teaching of expectations, etc.  </a:t>
            </a:r>
          </a:p>
          <a:p>
            <a:pPr defTabSz="475090">
              <a:lnSpc>
                <a:spcPct val="80000"/>
              </a:lnSpc>
              <a:spcBef>
                <a:spcPct val="0"/>
              </a:spcBef>
            </a:pPr>
            <a:endParaRPr lang="en-US" sz="1000" i="0" baseline="0" dirty="0">
              <a:latin typeface="Times" charset="0"/>
            </a:endParaRPr>
          </a:p>
          <a:p>
            <a:pPr defTabSz="475090">
              <a:lnSpc>
                <a:spcPct val="80000"/>
              </a:lnSpc>
              <a:spcBef>
                <a:spcPct val="0"/>
              </a:spcBef>
            </a:pPr>
            <a:r>
              <a:rPr lang="en-US" sz="1000" i="0" baseline="0" dirty="0">
                <a:latin typeface="Times" charset="0"/>
              </a:rPr>
              <a:t>Students in need of intensive, individualized support, continue to receive universal supports.  Tier III often builds upon the supports that the student receives with Tier II interventions.</a:t>
            </a:r>
          </a:p>
          <a:p>
            <a:pPr defTabSz="475090">
              <a:lnSpc>
                <a:spcPct val="80000"/>
              </a:lnSpc>
              <a:spcBef>
                <a:spcPct val="0"/>
              </a:spcBef>
            </a:pPr>
            <a:endParaRPr lang="en-US" sz="1200" kern="1200" dirty="0">
              <a:solidFill>
                <a:schemeClr val="tx1"/>
              </a:solidFill>
              <a:latin typeface="+mn-lt"/>
              <a:ea typeface="+mn-ea"/>
              <a:cs typeface="+mn-cs"/>
            </a:endParaRPr>
          </a:p>
          <a:p>
            <a:pPr defTabSz="475090">
              <a:lnSpc>
                <a:spcPct val="80000"/>
              </a:lnSpc>
              <a:spcBef>
                <a:spcPct val="0"/>
              </a:spcBef>
            </a:pPr>
            <a:r>
              <a:rPr lang="en-US" sz="1200" kern="1200" dirty="0">
                <a:solidFill>
                  <a:schemeClr val="tx1"/>
                </a:solidFill>
                <a:latin typeface="+mn-lt"/>
                <a:ea typeface="+mn-ea"/>
                <a:cs typeface="+mn-cs"/>
              </a:rPr>
              <a:t>All that we do is anchored to tier</a:t>
            </a:r>
            <a:r>
              <a:rPr lang="en-US" sz="1200" kern="1200" baseline="0" dirty="0">
                <a:solidFill>
                  <a:schemeClr val="tx1"/>
                </a:solidFill>
                <a:latin typeface="+mn-lt"/>
                <a:ea typeface="+mn-ea"/>
                <a:cs typeface="+mn-cs"/>
              </a:rPr>
              <a:t> 1 and this is true for social and academic (e.g., literacy, math) instruction.</a:t>
            </a:r>
            <a:endParaRPr lang="en-US" sz="1200" kern="1200" dirty="0">
              <a:solidFill>
                <a:schemeClr val="tx1"/>
              </a:solidFill>
              <a:latin typeface="+mn-lt"/>
              <a:ea typeface="+mn-ea"/>
              <a:cs typeface="+mn-cs"/>
            </a:endParaRPr>
          </a:p>
          <a:p>
            <a:pPr defTabSz="475090">
              <a:lnSpc>
                <a:spcPct val="80000"/>
              </a:lnSpc>
              <a:spcBef>
                <a:spcPct val="0"/>
              </a:spcBef>
            </a:pPr>
            <a:endParaRPr lang="en-US" sz="1000" i="0" dirty="0">
              <a:latin typeface="Times" charset="0"/>
            </a:endParaRPr>
          </a:p>
        </p:txBody>
      </p:sp>
      <p:sp>
        <p:nvSpPr>
          <p:cNvPr id="29700" name="Slide Number Placeholder 3"/>
          <p:cNvSpPr txBox="1">
            <a:spLocks noGrp="1"/>
          </p:cNvSpPr>
          <p:nvPr/>
        </p:nvSpPr>
        <p:spPr bwMode="auto">
          <a:xfrm>
            <a:off x="5178703" y="6513695"/>
            <a:ext cx="3963229" cy="343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259" tIns="48131" rIns="96259" bIns="48131" anchor="b"/>
          <a:lstStyle>
            <a:lvl1pPr defTabSz="468313" eaLnBrk="0" hangingPunct="0">
              <a:defRPr sz="2400">
                <a:solidFill>
                  <a:schemeClr val="tx1"/>
                </a:solidFill>
                <a:latin typeface="Arial" charset="0"/>
                <a:ea typeface="ＭＳ Ｐゴシック" charset="0"/>
                <a:cs typeface="ＭＳ Ｐゴシック" charset="0"/>
              </a:defRPr>
            </a:lvl1pPr>
            <a:lvl2pPr marL="742950" indent="-285750" defTabSz="468313" eaLnBrk="0" hangingPunct="0">
              <a:defRPr sz="2400">
                <a:solidFill>
                  <a:schemeClr val="tx1"/>
                </a:solidFill>
                <a:latin typeface="Arial" charset="0"/>
                <a:ea typeface="ＭＳ Ｐゴシック" charset="0"/>
              </a:defRPr>
            </a:lvl2pPr>
            <a:lvl3pPr marL="1143000" indent="-228600" defTabSz="468313" eaLnBrk="0" hangingPunct="0">
              <a:defRPr sz="2400">
                <a:solidFill>
                  <a:schemeClr val="tx1"/>
                </a:solidFill>
                <a:latin typeface="Arial" charset="0"/>
                <a:ea typeface="ＭＳ Ｐゴシック" charset="0"/>
              </a:defRPr>
            </a:lvl3pPr>
            <a:lvl4pPr marL="1600200" indent="-228600" defTabSz="468313" eaLnBrk="0" hangingPunct="0">
              <a:defRPr sz="2400">
                <a:solidFill>
                  <a:schemeClr val="tx1"/>
                </a:solidFill>
                <a:latin typeface="Arial" charset="0"/>
                <a:ea typeface="ＭＳ Ｐゴシック" charset="0"/>
              </a:defRPr>
            </a:lvl4pPr>
            <a:lvl5pPr marL="2057400" indent="-228600" defTabSz="468313" eaLnBrk="0" hangingPunct="0">
              <a:defRPr sz="2400">
                <a:solidFill>
                  <a:schemeClr val="tx1"/>
                </a:solidFill>
                <a:latin typeface="Arial" charset="0"/>
                <a:ea typeface="ＭＳ Ｐゴシック" charset="0"/>
              </a:defRPr>
            </a:lvl5pPr>
            <a:lvl6pPr marL="2514600" indent="-228600" defTabSz="4683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4683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4683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468313"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F370D6AD-E109-5D45-BF54-09A1837FBB15}" type="slidenum">
              <a:rPr lang="en-US" sz="1200">
                <a:solidFill>
                  <a:srgbClr val="000000"/>
                </a:solidFill>
                <a:latin typeface="Calibri" charset="0"/>
              </a:rPr>
              <a:pPr algn="r" eaLnBrk="1" hangingPunct="1"/>
              <a:t>21</a:t>
            </a:fld>
            <a:endParaRPr lang="en-US" sz="1200">
              <a:solidFill>
                <a:srgbClr val="000000"/>
              </a:solidFill>
              <a:latin typeface="Calibri" charset="0"/>
            </a:endParaRPr>
          </a:p>
        </p:txBody>
      </p:sp>
    </p:spTree>
    <p:extLst>
      <p:ext uri="{BB962C8B-B14F-4D97-AF65-F5344CB8AC3E}">
        <p14:creationId xmlns:p14="http://schemas.microsoft.com/office/powerpoint/2010/main" val="3610979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DC067-00AC-314C-BEA6-4DC762568CFA}" type="slidenum">
              <a:rPr lang="en-US" smtClean="0"/>
              <a:t>22</a:t>
            </a:fld>
            <a:endParaRPr lang="en-US"/>
          </a:p>
        </p:txBody>
      </p:sp>
    </p:spTree>
    <p:extLst>
      <p:ext uri="{BB962C8B-B14F-4D97-AF65-F5344CB8AC3E}">
        <p14:creationId xmlns:p14="http://schemas.microsoft.com/office/powerpoint/2010/main" val="899116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DC067-00AC-314C-BEA6-4DC762568CFA}" type="slidenum">
              <a:rPr lang="en-US" smtClean="0"/>
              <a:t>23</a:t>
            </a:fld>
            <a:endParaRPr lang="en-US"/>
          </a:p>
        </p:txBody>
      </p:sp>
    </p:spTree>
    <p:extLst>
      <p:ext uri="{BB962C8B-B14F-4D97-AF65-F5344CB8AC3E}">
        <p14:creationId xmlns:p14="http://schemas.microsoft.com/office/powerpoint/2010/main" val="34839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a:t>
            </a:r>
            <a:r>
              <a:rPr lang="en-US" baseline="0" dirty="0"/>
              <a:t> purpose:  Allows participants to interact with and process the content just presented and begin shaping how they will relay key messages to others.</a:t>
            </a:r>
          </a:p>
          <a:p>
            <a:endParaRPr lang="en-US" baseline="0" dirty="0"/>
          </a:p>
          <a:p>
            <a:r>
              <a:rPr lang="en-US" baseline="0" dirty="0"/>
              <a:t>Having some participants share out will allow a brief assessment to ensure audience was understanding key messages of:</a:t>
            </a:r>
          </a:p>
          <a:p>
            <a:endParaRPr lang="en-US" baseline="0" dirty="0"/>
          </a:p>
          <a:p>
            <a:pPr marL="171450" indent="-171450">
              <a:buFont typeface="Arial"/>
              <a:buChar char="•"/>
            </a:pPr>
            <a:r>
              <a:rPr lang="en-US" baseline="0" dirty="0"/>
              <a:t>Continuous improvement cycle </a:t>
            </a:r>
          </a:p>
          <a:p>
            <a:pPr marL="171450" indent="-171450">
              <a:buFont typeface="Arial"/>
              <a:buChar char="•"/>
            </a:pPr>
            <a:r>
              <a:rPr lang="en-US" baseline="0" dirty="0"/>
              <a:t>Increased efficiency and effectiveness</a:t>
            </a:r>
          </a:p>
          <a:p>
            <a:pPr marL="171450" indent="-171450">
              <a:buFont typeface="Arial"/>
              <a:buChar char="•"/>
            </a:pPr>
            <a:r>
              <a:rPr lang="en-US" baseline="0" dirty="0"/>
              <a:t>Data based decision making</a:t>
            </a:r>
          </a:p>
          <a:p>
            <a:pPr marL="171450" indent="-171450">
              <a:buFont typeface="Arial"/>
              <a:buChar char="•"/>
            </a:pPr>
            <a:r>
              <a:rPr lang="en-US" baseline="0" dirty="0"/>
              <a:t>Practices that support students</a:t>
            </a:r>
          </a:p>
          <a:p>
            <a:pPr marL="171450" indent="-171450">
              <a:buFont typeface="Arial"/>
              <a:buChar char="•"/>
            </a:pPr>
            <a:r>
              <a:rPr lang="en-US" baseline="0" dirty="0"/>
              <a:t>Systems to support staff</a:t>
            </a:r>
          </a:p>
          <a:p>
            <a:pPr marL="171450" indent="-171450">
              <a:buFont typeface="Arial"/>
              <a:buChar char="•"/>
            </a:pPr>
            <a:endParaRPr lang="en-US" baseline="0" dirty="0"/>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A5C04D7D-6BCF-BF47-8CAA-5C91DED02858}" type="slidenum">
              <a:rPr lang="en-US" smtClean="0"/>
              <a:t>24</a:t>
            </a:fld>
            <a:endParaRPr lang="en-US"/>
          </a:p>
        </p:txBody>
      </p:sp>
    </p:spTree>
    <p:extLst>
      <p:ext uri="{BB962C8B-B14F-4D97-AF65-F5344CB8AC3E}">
        <p14:creationId xmlns:p14="http://schemas.microsoft.com/office/powerpoint/2010/main" val="932165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31746" name="Notes Placeholder 2"/>
          <p:cNvSpPr>
            <a:spLocks noGrp="1"/>
          </p:cNvSpPr>
          <p:nvPr>
            <p:ph type="body" idx="1"/>
          </p:nvPr>
        </p:nvSpPr>
        <p:spPr bwMode="auto">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10595"/>
            <a:r>
              <a:rPr lang="en-US" dirty="0">
                <a:latin typeface="Calibri" charset="0"/>
              </a:rPr>
              <a:t>Would you agree that behavioral change is an instructional process? We</a:t>
            </a:r>
            <a:r>
              <a:rPr lang="en-US" baseline="0" dirty="0">
                <a:latin typeface="Calibri" charset="0"/>
              </a:rPr>
              <a:t> change student behavior by changing adult behavior.  The interventions will involve changes in our procedures and practices.  </a:t>
            </a:r>
            <a:endParaRPr lang="en-US" dirty="0">
              <a:latin typeface="Calibri" charset="0"/>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300">
                <a:solidFill>
                  <a:schemeClr val="tx1"/>
                </a:solidFill>
                <a:latin typeface="Arial" charset="0"/>
                <a:ea typeface="ＭＳ Ｐゴシック" charset="0"/>
                <a:cs typeface="ＭＳ Ｐゴシック" charset="0"/>
              </a:defRPr>
            </a:lvl1pPr>
            <a:lvl2pPr marL="728991" indent="-280381" eaLnBrk="0" hangingPunct="0">
              <a:defRPr sz="2300">
                <a:solidFill>
                  <a:schemeClr val="tx1"/>
                </a:solidFill>
                <a:latin typeface="Arial" charset="0"/>
                <a:ea typeface="ＭＳ Ｐゴシック" charset="0"/>
              </a:defRPr>
            </a:lvl2pPr>
            <a:lvl3pPr marL="1121524" indent="-224305" eaLnBrk="0" hangingPunct="0">
              <a:defRPr sz="2300">
                <a:solidFill>
                  <a:schemeClr val="tx1"/>
                </a:solidFill>
                <a:latin typeface="Arial" charset="0"/>
                <a:ea typeface="ＭＳ Ｐゴシック" charset="0"/>
              </a:defRPr>
            </a:lvl3pPr>
            <a:lvl4pPr marL="1570134" indent="-224305" eaLnBrk="0" hangingPunct="0">
              <a:defRPr sz="2300">
                <a:solidFill>
                  <a:schemeClr val="tx1"/>
                </a:solidFill>
                <a:latin typeface="Arial" charset="0"/>
                <a:ea typeface="ＭＳ Ｐゴシック" charset="0"/>
              </a:defRPr>
            </a:lvl4pPr>
            <a:lvl5pPr marL="2018744" indent="-224305" eaLnBrk="0" hangingPunct="0">
              <a:defRPr sz="2300">
                <a:solidFill>
                  <a:schemeClr val="tx1"/>
                </a:solidFill>
                <a:latin typeface="Arial" charset="0"/>
                <a:ea typeface="ＭＳ Ｐゴシック" charset="0"/>
              </a:defRPr>
            </a:lvl5pPr>
            <a:lvl6pPr marL="2467353" indent="-224305" eaLnBrk="0" fontAlgn="base" hangingPunct="0">
              <a:spcBef>
                <a:spcPct val="0"/>
              </a:spcBef>
              <a:spcAft>
                <a:spcPct val="0"/>
              </a:spcAft>
              <a:defRPr sz="2300">
                <a:solidFill>
                  <a:schemeClr val="tx1"/>
                </a:solidFill>
                <a:latin typeface="Arial" charset="0"/>
                <a:ea typeface="ＭＳ Ｐゴシック" charset="0"/>
              </a:defRPr>
            </a:lvl6pPr>
            <a:lvl7pPr marL="2915963" indent="-224305" eaLnBrk="0" fontAlgn="base" hangingPunct="0">
              <a:spcBef>
                <a:spcPct val="0"/>
              </a:spcBef>
              <a:spcAft>
                <a:spcPct val="0"/>
              </a:spcAft>
              <a:defRPr sz="2300">
                <a:solidFill>
                  <a:schemeClr val="tx1"/>
                </a:solidFill>
                <a:latin typeface="Arial" charset="0"/>
                <a:ea typeface="ＭＳ Ｐゴシック" charset="0"/>
              </a:defRPr>
            </a:lvl7pPr>
            <a:lvl8pPr marL="3364573" indent="-224305" eaLnBrk="0" fontAlgn="base" hangingPunct="0">
              <a:spcBef>
                <a:spcPct val="0"/>
              </a:spcBef>
              <a:spcAft>
                <a:spcPct val="0"/>
              </a:spcAft>
              <a:defRPr sz="2300">
                <a:solidFill>
                  <a:schemeClr val="tx1"/>
                </a:solidFill>
                <a:latin typeface="Arial" charset="0"/>
                <a:ea typeface="ＭＳ Ｐゴシック" charset="0"/>
              </a:defRPr>
            </a:lvl8pPr>
            <a:lvl9pPr marL="3813183" indent="-224305" eaLnBrk="0" fontAlgn="base" hangingPunct="0">
              <a:spcBef>
                <a:spcPct val="0"/>
              </a:spcBef>
              <a:spcAft>
                <a:spcPct val="0"/>
              </a:spcAft>
              <a:defRPr sz="2300">
                <a:solidFill>
                  <a:schemeClr val="tx1"/>
                </a:solidFill>
                <a:latin typeface="Arial" charset="0"/>
                <a:ea typeface="ＭＳ Ｐゴシック" charset="0"/>
              </a:defRPr>
            </a:lvl9pPr>
          </a:lstStyle>
          <a:p>
            <a:pPr eaLnBrk="1" hangingPunct="1"/>
            <a:fld id="{8269905D-5BFC-474A-A67B-145B70275E1D}" type="slidenum">
              <a:rPr lang="en-US" sz="1200">
                <a:latin typeface="Calibri" charset="0"/>
              </a:rPr>
              <a:pPr eaLnBrk="1" hangingPunct="1"/>
              <a:t>25</a:t>
            </a:fld>
            <a:endParaRPr lang="en-US" sz="1200">
              <a:latin typeface="Calibri" charset="0"/>
            </a:endParaRPr>
          </a:p>
        </p:txBody>
      </p:sp>
    </p:spTree>
    <p:extLst>
      <p:ext uri="{BB962C8B-B14F-4D97-AF65-F5344CB8AC3E}">
        <p14:creationId xmlns:p14="http://schemas.microsoft.com/office/powerpoint/2010/main" val="835703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xfrm>
            <a:off x="1144588" y="685800"/>
            <a:ext cx="4568825" cy="3427413"/>
          </a:xfrm>
          <a:ln/>
        </p:spPr>
      </p:sp>
      <p:sp>
        <p:nvSpPr>
          <p:cNvPr id="46082" name="Notes Placeholder 2"/>
          <p:cNvSpPr>
            <a:spLocks noGrp="1"/>
          </p:cNvSpPr>
          <p:nvPr>
            <p:ph type="body" idx="1"/>
          </p:nvPr>
        </p:nvSpPr>
        <p:spPr>
          <a:noFill/>
          <a:ln/>
        </p:spPr>
        <p:txBody>
          <a:bodyPr/>
          <a:lstStyle/>
          <a:p>
            <a:r>
              <a:rPr lang="en-US">
                <a:ea typeface="ＭＳ Ｐゴシック"/>
                <a:cs typeface="ＭＳ Ｐゴシック"/>
              </a:rPr>
              <a:t>Give examples from own school context.</a:t>
            </a:r>
          </a:p>
        </p:txBody>
      </p:sp>
      <p:sp>
        <p:nvSpPr>
          <p:cNvPr id="46083" name="Slide Number Placeholder 3"/>
          <p:cNvSpPr>
            <a:spLocks noGrp="1"/>
          </p:cNvSpPr>
          <p:nvPr>
            <p:ph type="sldNum" sz="quarter" idx="5"/>
          </p:nvPr>
        </p:nvSpPr>
        <p:spPr>
          <a:noFill/>
        </p:spPr>
        <p:txBody>
          <a:bodyPr/>
          <a:lstStyle/>
          <a:p>
            <a:fld id="{BE7DB0E8-334B-4287-9906-035EB65E8CE4}" type="slidenum">
              <a:rPr lang="en-AU" smtClean="0">
                <a:ea typeface="ＭＳ Ｐゴシック"/>
                <a:cs typeface="ＭＳ Ｐゴシック"/>
              </a:rPr>
              <a:pPr/>
              <a:t>26</a:t>
            </a:fld>
            <a:endParaRPr lang="en-AU">
              <a:ea typeface="ＭＳ Ｐゴシック"/>
              <a:cs typeface="ＭＳ Ｐゴシック"/>
            </a:endParaRPr>
          </a:p>
        </p:txBody>
      </p:sp>
    </p:spTree>
    <p:extLst>
      <p:ext uri="{BB962C8B-B14F-4D97-AF65-F5344CB8AC3E}">
        <p14:creationId xmlns:p14="http://schemas.microsoft.com/office/powerpoint/2010/main" val="499773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DC067-00AC-314C-BEA6-4DC762568CFA}" type="slidenum">
              <a:rPr lang="en-US" smtClean="0"/>
              <a:t>28</a:t>
            </a:fld>
            <a:endParaRPr lang="en-US"/>
          </a:p>
        </p:txBody>
      </p:sp>
    </p:spTree>
    <p:extLst>
      <p:ext uri="{BB962C8B-B14F-4D97-AF65-F5344CB8AC3E}">
        <p14:creationId xmlns:p14="http://schemas.microsoft.com/office/powerpoint/2010/main" val="1807122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DC067-00AC-314C-BEA6-4DC762568CFA}" type="slidenum">
              <a:rPr lang="en-US" smtClean="0"/>
              <a:t>29</a:t>
            </a:fld>
            <a:endParaRPr lang="en-US"/>
          </a:p>
        </p:txBody>
      </p:sp>
    </p:spTree>
    <p:extLst>
      <p:ext uri="{BB962C8B-B14F-4D97-AF65-F5344CB8AC3E}">
        <p14:creationId xmlns:p14="http://schemas.microsoft.com/office/powerpoint/2010/main" val="1356427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Missouri has identified 8 Essential Components that together form a highly effective approach to schoolwide discipline. Each component is vital. They operate together to ensure the positive and proactive approach to discipline that is likely to lead to behavioral and academic success</a:t>
            </a:r>
            <a:endParaRPr lang="en-US" dirty="0"/>
          </a:p>
        </p:txBody>
      </p:sp>
      <p:sp>
        <p:nvSpPr>
          <p:cNvPr id="4" name="Slide Number Placeholder 3"/>
          <p:cNvSpPr>
            <a:spLocks noGrp="1"/>
          </p:cNvSpPr>
          <p:nvPr>
            <p:ph type="sldNum" sz="quarter" idx="10"/>
          </p:nvPr>
        </p:nvSpPr>
        <p:spPr/>
        <p:txBody>
          <a:bodyPr/>
          <a:lstStyle/>
          <a:p>
            <a:fld id="{BA1DC067-00AC-314C-BEA6-4DC762568CFA}" type="slidenum">
              <a:rPr lang="en-US" smtClean="0"/>
              <a:t>7</a:t>
            </a:fld>
            <a:endParaRPr lang="en-US"/>
          </a:p>
        </p:txBody>
      </p:sp>
    </p:spTree>
    <p:extLst>
      <p:ext uri="{BB962C8B-B14F-4D97-AF65-F5344CB8AC3E}">
        <p14:creationId xmlns:p14="http://schemas.microsoft.com/office/powerpoint/2010/main" val="11962109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Direct participants to get out 2 copies of the Universal Support Checklist</a:t>
            </a:r>
            <a:r>
              <a:rPr lang="en-US" b="1" baseline="0" dirty="0"/>
              <a:t> disseminated at the beginning of Session 1 Training, then say,</a:t>
            </a:r>
          </a:p>
          <a:p>
            <a:r>
              <a:rPr lang="en-US" dirty="0"/>
              <a:t>“The Components provide the heading for each section of the Checklist.  Please, read</a:t>
            </a:r>
            <a:r>
              <a:rPr lang="en-US" baseline="0" dirty="0"/>
              <a:t> </a:t>
            </a:r>
            <a:r>
              <a:rPr lang="en-US" dirty="0"/>
              <a:t>each heading on the Checklist.</a:t>
            </a:r>
          </a:p>
          <a:p>
            <a:r>
              <a:rPr lang="en-US" dirty="0"/>
              <a:t>The features of each component are found inside the table under the component headings.</a:t>
            </a:r>
          </a:p>
          <a:p>
            <a:r>
              <a:rPr lang="en-US" b="1" dirty="0"/>
              <a:t>The</a:t>
            </a:r>
            <a:r>
              <a:rPr lang="en-US" b="1" baseline="0" dirty="0"/>
              <a:t> </a:t>
            </a:r>
            <a:r>
              <a:rPr lang="en-US" b="1" dirty="0"/>
              <a:t>Universal</a:t>
            </a:r>
            <a:r>
              <a:rPr lang="en-US" b="1" baseline="0" dirty="0"/>
              <a:t> Support Checklist</a:t>
            </a:r>
            <a:r>
              <a:rPr lang="en-US" b="1" dirty="0"/>
              <a:t> is for use throughout all phases of Tier 1 development and implementation. Completing tasks on this checklist is a </a:t>
            </a:r>
            <a:r>
              <a:rPr lang="en-US" b="1" i="1" dirty="0"/>
              <a:t>multi-year</a:t>
            </a:r>
            <a:r>
              <a:rPr lang="en-US" b="1" dirty="0"/>
              <a:t> process.</a:t>
            </a:r>
            <a:r>
              <a:rPr lang="en-US" b="1" baseline="0" dirty="0"/>
              <a:t> </a:t>
            </a:r>
            <a:r>
              <a:rPr lang="en-US" b="1" i="1" baseline="0" dirty="0"/>
              <a:t>Effective</a:t>
            </a:r>
            <a:r>
              <a:rPr lang="en-US" b="1" baseline="0" dirty="0"/>
              <a:t> implementation</a:t>
            </a:r>
            <a:r>
              <a:rPr lang="en-US" b="1" dirty="0"/>
              <a:t> is a </a:t>
            </a:r>
            <a:r>
              <a:rPr lang="en-US" b="1" i="1" dirty="0"/>
              <a:t>marathon</a:t>
            </a:r>
            <a:r>
              <a:rPr lang="en-US" b="1" dirty="0"/>
              <a:t> not a sprint!”</a:t>
            </a:r>
          </a:p>
          <a:p>
            <a:endParaRPr lang="en-US" b="0" dirty="0"/>
          </a:p>
          <a:p>
            <a:r>
              <a:rPr lang="en-US" b="0" dirty="0"/>
              <a:t>We will be using </a:t>
            </a:r>
            <a:r>
              <a:rPr lang="en-US" b="1" dirty="0"/>
              <a:t>the</a:t>
            </a:r>
            <a:r>
              <a:rPr lang="en-US" b="1" baseline="0" dirty="0"/>
              <a:t> features on the</a:t>
            </a:r>
            <a:r>
              <a:rPr lang="en-US" b="0" dirty="0"/>
              <a:t> Universal Support Checklist as the basis</a:t>
            </a:r>
            <a:r>
              <a:rPr lang="en-US" b="0" baseline="0" dirty="0"/>
              <a:t> for the</a:t>
            </a:r>
            <a:r>
              <a:rPr lang="en-US" b="0" dirty="0"/>
              <a:t> Tier 1 Action Plan</a:t>
            </a:r>
            <a:r>
              <a:rPr lang="en-US" b="0" baseline="0" dirty="0"/>
              <a:t> your team will be using</a:t>
            </a:r>
            <a:r>
              <a:rPr lang="en-US" b="0" dirty="0"/>
              <a:t> at each</a:t>
            </a:r>
            <a:r>
              <a:rPr lang="en-US" b="0" baseline="0" dirty="0"/>
              <a:t> training to plan for your work.</a:t>
            </a:r>
            <a:endParaRPr lang="en-US" b="0" dirty="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85595" indent="-302152" eaLnBrk="0" hangingPunct="0">
              <a:defRPr>
                <a:solidFill>
                  <a:schemeClr val="tx1"/>
                </a:solidFill>
                <a:latin typeface="Arial" panose="020B0604020202020204" pitchFamily="34" charset="0"/>
                <a:cs typeface="Arial" panose="020B0604020202020204" pitchFamily="34" charset="0"/>
              </a:defRPr>
            </a:lvl2pPr>
            <a:lvl3pPr marL="1208608" indent="-241722" eaLnBrk="0" hangingPunct="0">
              <a:defRPr>
                <a:solidFill>
                  <a:schemeClr val="tx1"/>
                </a:solidFill>
                <a:latin typeface="Arial" panose="020B0604020202020204" pitchFamily="34" charset="0"/>
                <a:cs typeface="Arial" panose="020B0604020202020204" pitchFamily="34" charset="0"/>
              </a:defRPr>
            </a:lvl3pPr>
            <a:lvl4pPr marL="1692051" indent="-241722" eaLnBrk="0" hangingPunct="0">
              <a:defRPr>
                <a:solidFill>
                  <a:schemeClr val="tx1"/>
                </a:solidFill>
                <a:latin typeface="Arial" panose="020B0604020202020204" pitchFamily="34" charset="0"/>
                <a:cs typeface="Arial" panose="020B0604020202020204" pitchFamily="34" charset="0"/>
              </a:defRPr>
            </a:lvl4pPr>
            <a:lvl5pPr marL="2175495" indent="-241722" eaLnBrk="0" hangingPunct="0">
              <a:defRPr>
                <a:solidFill>
                  <a:schemeClr val="tx1"/>
                </a:solidFill>
                <a:latin typeface="Arial" panose="020B0604020202020204" pitchFamily="34" charset="0"/>
                <a:cs typeface="Arial" panose="020B0604020202020204" pitchFamily="34" charset="0"/>
              </a:defRPr>
            </a:lvl5pPr>
            <a:lvl6pPr marL="2658938" indent="-241722" defTabSz="4834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142381" indent="-241722" defTabSz="4834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625825" indent="-241722" defTabSz="4834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109268" indent="-241722" defTabSz="4834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E340827-A5F7-4C2F-A7E4-8C7528FBDAA7}" type="slidenum">
              <a:rPr lang="en-US">
                <a:latin typeface="Calibri" panose="020F0502020204030204" pitchFamily="34" charset="0"/>
              </a:rPr>
              <a:pPr eaLnBrk="1" hangingPunct="1"/>
              <a:t>30</a:t>
            </a:fld>
            <a:endParaRPr lang="en-US">
              <a:latin typeface="Calibri" panose="020F0502020204030204" pitchFamily="34" charset="0"/>
            </a:endParaRPr>
          </a:p>
        </p:txBody>
      </p:sp>
    </p:spTree>
    <p:extLst>
      <p:ext uri="{BB962C8B-B14F-4D97-AF65-F5344CB8AC3E}">
        <p14:creationId xmlns:p14="http://schemas.microsoft.com/office/powerpoint/2010/main" val="4014353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dirty="0"/>
              <a:t>Direct</a:t>
            </a:r>
            <a:r>
              <a:rPr lang="en-US" b="1" baseline="0" dirty="0"/>
              <a:t> the teams to get out the Action Plan disseminated at the beginning of Session 1 Training.</a:t>
            </a:r>
          </a:p>
          <a:p>
            <a:pPr eaLnBrk="1" hangingPunct="1">
              <a:spcBef>
                <a:spcPct val="0"/>
              </a:spcBef>
            </a:pPr>
            <a:r>
              <a:rPr lang="en-US" b="1" baseline="0" dirty="0"/>
              <a:t>Direct participants to find each of the headings listed above on the Action Plan Template.</a:t>
            </a:r>
          </a:p>
          <a:p>
            <a:pPr eaLnBrk="1" hangingPunct="1">
              <a:spcBef>
                <a:spcPct val="0"/>
              </a:spcBef>
            </a:pPr>
            <a:r>
              <a:rPr lang="en-US" b="1" baseline="0" dirty="0"/>
              <a:t>Then read the slide or direct participants to read the slide.</a:t>
            </a:r>
            <a:endParaRPr lang="en-US" dirty="0"/>
          </a:p>
        </p:txBody>
      </p:sp>
      <p:sp>
        <p:nvSpPr>
          <p:cNvPr id="161796"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85595" indent="-302152" eaLnBrk="0" hangingPunct="0">
              <a:defRPr>
                <a:solidFill>
                  <a:schemeClr val="tx1"/>
                </a:solidFill>
                <a:latin typeface="Arial" panose="020B0604020202020204" pitchFamily="34" charset="0"/>
                <a:cs typeface="Arial" panose="020B0604020202020204" pitchFamily="34" charset="0"/>
              </a:defRPr>
            </a:lvl2pPr>
            <a:lvl3pPr marL="1208608" indent="-241722" eaLnBrk="0" hangingPunct="0">
              <a:defRPr>
                <a:solidFill>
                  <a:schemeClr val="tx1"/>
                </a:solidFill>
                <a:latin typeface="Arial" panose="020B0604020202020204" pitchFamily="34" charset="0"/>
                <a:cs typeface="Arial" panose="020B0604020202020204" pitchFamily="34" charset="0"/>
              </a:defRPr>
            </a:lvl3pPr>
            <a:lvl4pPr marL="1692051" indent="-241722" eaLnBrk="0" hangingPunct="0">
              <a:defRPr>
                <a:solidFill>
                  <a:schemeClr val="tx1"/>
                </a:solidFill>
                <a:latin typeface="Arial" panose="020B0604020202020204" pitchFamily="34" charset="0"/>
                <a:cs typeface="Arial" panose="020B0604020202020204" pitchFamily="34" charset="0"/>
              </a:defRPr>
            </a:lvl4pPr>
            <a:lvl5pPr marL="2175495" indent="-241722" eaLnBrk="0" hangingPunct="0">
              <a:defRPr>
                <a:solidFill>
                  <a:schemeClr val="tx1"/>
                </a:solidFill>
                <a:latin typeface="Arial" panose="020B0604020202020204" pitchFamily="34" charset="0"/>
                <a:cs typeface="Arial" panose="020B0604020202020204" pitchFamily="34" charset="0"/>
              </a:defRPr>
            </a:lvl5pPr>
            <a:lvl6pPr marL="2658938" indent="-241722" defTabSz="4834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142381" indent="-241722" defTabSz="4834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625825" indent="-241722" defTabSz="4834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109268" indent="-241722" defTabSz="4834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AB7E263-74D8-4695-BAE6-EEEE58B241E7}" type="slidenum">
              <a:rPr lang="en-US">
                <a:latin typeface="Calibri" panose="020F0502020204030204" pitchFamily="34" charset="0"/>
              </a:rPr>
              <a:pPr eaLnBrk="1" hangingPunct="1"/>
              <a:t>32</a:t>
            </a:fld>
            <a:endParaRPr lang="en-US">
              <a:latin typeface="Calibri" panose="020F0502020204030204" pitchFamily="34" charset="0"/>
            </a:endParaRPr>
          </a:p>
        </p:txBody>
      </p:sp>
    </p:spTree>
    <p:extLst>
      <p:ext uri="{BB962C8B-B14F-4D97-AF65-F5344CB8AC3E}">
        <p14:creationId xmlns:p14="http://schemas.microsoft.com/office/powerpoint/2010/main" val="3013877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“This Action Planning slide format will be used in every Tier 1 training you attend. This prompts</a:t>
            </a:r>
            <a:r>
              <a:rPr lang="en-US" b="0" baseline="0" dirty="0"/>
              <a:t> your team which goals they should be focused on during allotted team time.”</a:t>
            </a:r>
          </a:p>
          <a:p>
            <a:endParaRPr lang="en-US" b="0" baseline="0" dirty="0"/>
          </a:p>
          <a:p>
            <a:r>
              <a:rPr lang="en-US" b="0" baseline="0" dirty="0"/>
              <a:t>“Your team will then work together to develop the action steps needs to accomplish the goal, assign the person(s) responsible, and assess your current status.”</a:t>
            </a:r>
          </a:p>
          <a:p>
            <a:endParaRPr lang="en-US" b="0" baseline="0" dirty="0"/>
          </a:p>
          <a:p>
            <a:r>
              <a:rPr lang="en-US" b="0" baseline="0" dirty="0"/>
              <a:t>“Begin to work with your team on the goals listed on the slide. These are the goals for which we have already covered the related content in training.” </a:t>
            </a:r>
            <a:endParaRPr lang="en-US" b="0" dirty="0"/>
          </a:p>
        </p:txBody>
      </p:sp>
      <p:sp>
        <p:nvSpPr>
          <p:cNvPr id="4" name="Slide Number Placeholder 3"/>
          <p:cNvSpPr>
            <a:spLocks noGrp="1"/>
          </p:cNvSpPr>
          <p:nvPr>
            <p:ph type="sldNum" sz="quarter" idx="10"/>
          </p:nvPr>
        </p:nvSpPr>
        <p:spPr/>
        <p:txBody>
          <a:bodyPr/>
          <a:lstStyle/>
          <a:p>
            <a:fld id="{A875B4DD-DD12-5549-9756-868EB0781E70}" type="slidenum">
              <a:rPr lang="en-US" smtClean="0"/>
              <a:pPr/>
              <a:t>34</a:t>
            </a:fld>
            <a:endParaRPr lang="en-US" dirty="0"/>
          </a:p>
        </p:txBody>
      </p:sp>
    </p:spTree>
    <p:extLst>
      <p:ext uri="{BB962C8B-B14F-4D97-AF65-F5344CB8AC3E}">
        <p14:creationId xmlns:p14="http://schemas.microsoft.com/office/powerpoint/2010/main" val="14864967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Note to presenter: </a:t>
            </a:r>
            <a:r>
              <a:rPr lang="en-US" b="0" baseline="0" dirty="0"/>
              <a:t>The notes below are based on a school that has already addressed the </a:t>
            </a:r>
            <a:r>
              <a:rPr lang="en-US" b="1" baseline="0" dirty="0"/>
              <a:t>first four effective classroom practices in non-classroom settings such as the hallway, cafeteria, etc.</a:t>
            </a:r>
            <a:r>
              <a:rPr lang="en-US" b="0" baseline="0" dirty="0"/>
              <a:t>  Edit the notes to be relevant to what your school has implemented at this point in time. </a:t>
            </a:r>
            <a:endParaRPr lang="en-US" b="1" baseline="0" dirty="0"/>
          </a:p>
          <a:p>
            <a:endParaRPr lang="en-US" baseline="0" dirty="0"/>
          </a:p>
          <a:p>
            <a:r>
              <a:rPr lang="en-US" baseline="0" dirty="0"/>
              <a:t>Here are the Effective Classroom Practices on which we’re going to focus.</a:t>
            </a:r>
          </a:p>
          <a:p>
            <a:r>
              <a:rPr lang="en-US" baseline="0" dirty="0"/>
              <a:t>The first four may be familiar to us because as a school we have implemented these in </a:t>
            </a:r>
            <a:r>
              <a:rPr lang="en-US" baseline="0" dirty="0" err="1"/>
              <a:t>nonclassroom</a:t>
            </a:r>
            <a:r>
              <a:rPr lang="en-US" baseline="0" dirty="0"/>
              <a:t> settings, like the cafeteria, halls, etc.  We have determined our expectations (safe, respectful, responsible, etc.) and we have taught procedures and routines in our cafeteria, hallways, etc.  We have already set up a </a:t>
            </a:r>
            <a:r>
              <a:rPr lang="en-US" baseline="0" dirty="0" err="1"/>
              <a:t>schoolwide</a:t>
            </a:r>
            <a:r>
              <a:rPr lang="en-US" baseline="0" dirty="0"/>
              <a:t> system to encourage expected behaviour (examples: Pride tickets, Bulldog Bucks).  We have also worked on being consistent to discourage inappropriate behaviour. </a:t>
            </a:r>
          </a:p>
          <a:p>
            <a:endParaRPr lang="en-US" baseline="0" dirty="0"/>
          </a:p>
          <a:p>
            <a:r>
              <a:rPr lang="en-US" baseline="0" dirty="0"/>
              <a:t>Effective Classroom Practices 5-8 are strategies we have not focused on as a whole school before.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F8BE4607-2072-E14D-A2D4-834D545D3161}" type="slidenum">
              <a:rPr lang="en-US" smtClean="0"/>
              <a:t>35</a:t>
            </a:fld>
            <a:endParaRPr lang="en-US" dirty="0"/>
          </a:p>
        </p:txBody>
      </p:sp>
    </p:spTree>
    <p:extLst>
      <p:ext uri="{BB962C8B-B14F-4D97-AF65-F5344CB8AC3E}">
        <p14:creationId xmlns:p14="http://schemas.microsoft.com/office/powerpoint/2010/main" val="4784696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Missouri has identified 8 Essential Components that together form a highly effective approach to schoolwide discipline. Each component is vital. They operate together to ensure the positive and proactive approach to discipline that is likely to lead to behavioral and academic success</a:t>
            </a:r>
            <a:endParaRPr lang="en-US" dirty="0"/>
          </a:p>
        </p:txBody>
      </p:sp>
      <p:sp>
        <p:nvSpPr>
          <p:cNvPr id="4" name="Slide Number Placeholder 3"/>
          <p:cNvSpPr>
            <a:spLocks noGrp="1"/>
          </p:cNvSpPr>
          <p:nvPr>
            <p:ph type="sldNum" sz="quarter" idx="10"/>
          </p:nvPr>
        </p:nvSpPr>
        <p:spPr/>
        <p:txBody>
          <a:bodyPr/>
          <a:lstStyle/>
          <a:p>
            <a:fld id="{BA1DC067-00AC-314C-BEA6-4DC762568CFA}" type="slidenum">
              <a:rPr lang="en-US" smtClean="0"/>
              <a:t>42</a:t>
            </a:fld>
            <a:endParaRPr lang="en-US"/>
          </a:p>
        </p:txBody>
      </p:sp>
    </p:spTree>
    <p:extLst>
      <p:ext uri="{BB962C8B-B14F-4D97-AF65-F5344CB8AC3E}">
        <p14:creationId xmlns:p14="http://schemas.microsoft.com/office/powerpoint/2010/main" val="4229367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Four essential interactive elements serve as the core of the implementation process and illustrated in the following figure. Consideration of “culture” or context is important within and across all four elements because of the influence and added value of the local environments (e.g., neighborhood, city), personal characteristics (e.g., race, nationality), learning histories (e.g., family and social routines, customs, experiences), and language (e.g., dialect, vocabulary) to the implementation process and outcomes.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9110D69-FA3F-8940-906D-72856333B9A2}" type="slidenum">
              <a:rPr lang="en-US" smtClean="0"/>
              <a:t>43</a:t>
            </a:fld>
            <a:endParaRPr lang="en-US"/>
          </a:p>
        </p:txBody>
      </p:sp>
    </p:spTree>
    <p:extLst>
      <p:ext uri="{BB962C8B-B14F-4D97-AF65-F5344CB8AC3E}">
        <p14:creationId xmlns:p14="http://schemas.microsoft.com/office/powerpoint/2010/main" val="2081371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fld id="{671C2EB1-22DB-A546-9453-0C5C2A32182C}" type="slidenum">
              <a:rPr lang="en-US" smtClean="0"/>
              <a:t>46</a:t>
            </a:fld>
            <a:endParaRPr lang="en-US" dirty="0"/>
          </a:p>
        </p:txBody>
      </p:sp>
    </p:spTree>
    <p:extLst>
      <p:ext uri="{BB962C8B-B14F-4D97-AF65-F5344CB8AC3E}">
        <p14:creationId xmlns:p14="http://schemas.microsoft.com/office/powerpoint/2010/main" val="2849038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1DC067-00AC-314C-BEA6-4DC762568CFA}" type="slidenum">
              <a:rPr lang="en-US" smtClean="0"/>
              <a:t>8</a:t>
            </a:fld>
            <a:endParaRPr lang="en-US"/>
          </a:p>
        </p:txBody>
      </p:sp>
    </p:spTree>
    <p:extLst>
      <p:ext uri="{BB962C8B-B14F-4D97-AF65-F5344CB8AC3E}">
        <p14:creationId xmlns:p14="http://schemas.microsoft.com/office/powerpoint/2010/main" val="23210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1196975" y="701675"/>
            <a:ext cx="4683125" cy="35115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6" name="Shape 196"/>
          <p:cNvSpPr txBox="1">
            <a:spLocks noGrp="1"/>
          </p:cNvSpPr>
          <p:nvPr>
            <p:ph type="body" idx="1"/>
          </p:nvPr>
        </p:nvSpPr>
        <p:spPr>
          <a:xfrm>
            <a:off x="707708" y="4447460"/>
            <a:ext cx="5661660" cy="4213384"/>
          </a:xfrm>
          <a:prstGeom prst="rect">
            <a:avLst/>
          </a:prstGeom>
          <a:noFill/>
          <a:ln>
            <a:noFill/>
          </a:ln>
        </p:spPr>
        <p:txBody>
          <a:bodyPr lIns="93925" tIns="46950" rIns="93925" bIns="46950" anchor="t" anchorCtr="0">
            <a:noAutofit/>
          </a:bodyPr>
          <a:lstStyle/>
          <a:p>
            <a:pPr marL="0" marR="0" lvl="0" indent="0" algn="l" rtl="0">
              <a:spcBef>
                <a:spcPts val="0"/>
              </a:spcBef>
              <a:buSzPct val="25000"/>
              <a:buNone/>
            </a:pPr>
            <a:r>
              <a:rPr lang="en-US" sz="1200" b="1" i="0" u="none" strike="noStrike" cap="none" baseline="0">
                <a:solidFill>
                  <a:schemeClr val="dk1"/>
                </a:solidFill>
                <a:latin typeface="Calibri"/>
                <a:ea typeface="Calibri"/>
                <a:cs typeface="Calibri"/>
                <a:sym typeface="Calibri"/>
              </a:rPr>
              <a:t>Today, our students have created a swing in the balance of power in schools and classrooms.  While the teacher’s authority was once taken virtually for granted, now teachers are confronted with students who challenge that authority.  A resulting focus or greater emphasis on maintaining control has led to an increasingly reactive and often punitive approach.</a:t>
            </a:r>
          </a:p>
          <a:p>
            <a:pPr marL="0" marR="0" lvl="0" indent="0" algn="l" rtl="0">
              <a:spcBef>
                <a:spcPts val="0"/>
              </a:spcBef>
              <a:buNone/>
            </a:pPr>
            <a:endParaRPr sz="1200" b="1" i="0" u="none" strike="noStrike" cap="none" baseline="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a:solidFill>
                  <a:schemeClr val="dk1"/>
                </a:solidFill>
                <a:latin typeface="Calibri"/>
                <a:ea typeface="Calibri"/>
                <a:cs typeface="Calibri"/>
                <a:sym typeface="Calibri"/>
              </a:rPr>
              <a:t>In reality, punishments satisfy the punisher, but have little lasting effect on the punished. (Losen 2011)  These exclusionary approaches are in direct conflict with school missions to help all students achieve their fullest potential.  Our punitive policies fail the very students they target.</a:t>
            </a:r>
          </a:p>
          <a:p>
            <a:pPr marL="0" marR="0" lvl="0" indent="0" algn="l" rtl="0">
              <a:spcBef>
                <a:spcPts val="0"/>
              </a:spcBef>
              <a:buNone/>
            </a:pPr>
            <a:endParaRPr sz="1200" b="1" i="0" u="none" strike="noStrike" cap="none" baseline="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a:solidFill>
                  <a:schemeClr val="dk1"/>
                </a:solidFill>
                <a:latin typeface="Calibri"/>
                <a:ea typeface="Calibri"/>
                <a:cs typeface="Calibri"/>
                <a:sym typeface="Calibri"/>
              </a:rPr>
              <a:t>Since social competence plays such a significant role in life-long success, it is a legitimate school task worthy of our time and resources.</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197" name="Shape 197"/>
          <p:cNvSpPr txBox="1">
            <a:spLocks noGrp="1"/>
          </p:cNvSpPr>
          <p:nvPr>
            <p:ph type="sldNum" idx="12"/>
          </p:nvPr>
        </p:nvSpPr>
        <p:spPr>
          <a:xfrm>
            <a:off x="4008705" y="8893296"/>
            <a:ext cx="3066733" cy="468154"/>
          </a:xfrm>
          <a:prstGeom prst="rect">
            <a:avLst/>
          </a:prstGeom>
          <a:noFill/>
          <a:ln>
            <a:noFill/>
          </a:ln>
        </p:spPr>
        <p:txBody>
          <a:bodyPr lIns="93925" tIns="46950" rIns="93925" bIns="46950"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10</a:t>
            </a:fld>
            <a:endParaRPr lang="en-US" sz="1200" b="0" i="0" u="none" strike="noStrike" cap="none" baseline="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1335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baseline="0" dirty="0">
                <a:latin typeface="Calibri" charset="0"/>
              </a:rPr>
              <a:t>Explain the table and ask participants to take a moment to read through </a:t>
            </a:r>
            <a:r>
              <a:rPr lang="en-US" b="1" baseline="0" dirty="0">
                <a:latin typeface="Calibri" charset="0"/>
              </a:rPr>
              <a:t>and note any statements/ideas that give them pause</a:t>
            </a:r>
            <a:r>
              <a:rPr lang="en-US" baseline="0" dirty="0">
                <a:latin typeface="Calibri" charset="0"/>
              </a:rPr>
              <a:t>. </a:t>
            </a:r>
          </a:p>
          <a:p>
            <a:endParaRPr lang="en-US" baseline="0" dirty="0">
              <a:latin typeface="Calibri"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latin typeface="Calibri" charset="0"/>
              </a:rPr>
              <a:t>Ask participants to stand when they are done (signal to trainer) and engage in sharing activity by sharing and discussing their ideas with a colleague. W</a:t>
            </a:r>
            <a:r>
              <a:rPr lang="en-US" dirty="0">
                <a:latin typeface="Calibri" charset="0"/>
              </a:rPr>
              <a:t>hat gave them pause to rethink their approach to discipline.</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42847" indent="-285710">
              <a:defRPr sz="1200">
                <a:solidFill>
                  <a:schemeClr val="tx1"/>
                </a:solidFill>
                <a:latin typeface="Calibri" charset="0"/>
                <a:ea typeface="ＭＳ Ｐゴシック" charset="0"/>
              </a:defRPr>
            </a:lvl2pPr>
            <a:lvl3pPr marL="1142842" indent="-228568">
              <a:defRPr sz="1200">
                <a:solidFill>
                  <a:schemeClr val="tx1"/>
                </a:solidFill>
                <a:latin typeface="Calibri" charset="0"/>
                <a:ea typeface="ＭＳ Ｐゴシック" charset="0"/>
              </a:defRPr>
            </a:lvl3pPr>
            <a:lvl4pPr marL="1599979" indent="-228568">
              <a:defRPr sz="1200">
                <a:solidFill>
                  <a:schemeClr val="tx1"/>
                </a:solidFill>
                <a:latin typeface="Calibri" charset="0"/>
                <a:ea typeface="ＭＳ Ｐゴシック" charset="0"/>
              </a:defRPr>
            </a:lvl4pPr>
            <a:lvl5pPr marL="2057116" indent="-228568">
              <a:defRPr sz="1200">
                <a:solidFill>
                  <a:schemeClr val="tx1"/>
                </a:solidFill>
                <a:latin typeface="Calibri" charset="0"/>
                <a:ea typeface="ＭＳ Ｐゴシック" charset="0"/>
              </a:defRPr>
            </a:lvl5pPr>
            <a:lvl6pPr marL="2514253" indent="-228568" eaLnBrk="0" fontAlgn="base" hangingPunct="0">
              <a:spcBef>
                <a:spcPct val="30000"/>
              </a:spcBef>
              <a:spcAft>
                <a:spcPct val="0"/>
              </a:spcAft>
              <a:defRPr sz="1200">
                <a:solidFill>
                  <a:schemeClr val="tx1"/>
                </a:solidFill>
                <a:latin typeface="Calibri" charset="0"/>
                <a:ea typeface="ＭＳ Ｐゴシック" charset="0"/>
              </a:defRPr>
            </a:lvl6pPr>
            <a:lvl7pPr marL="2971390" indent="-228568" eaLnBrk="0" fontAlgn="base" hangingPunct="0">
              <a:spcBef>
                <a:spcPct val="30000"/>
              </a:spcBef>
              <a:spcAft>
                <a:spcPct val="0"/>
              </a:spcAft>
              <a:defRPr sz="1200">
                <a:solidFill>
                  <a:schemeClr val="tx1"/>
                </a:solidFill>
                <a:latin typeface="Calibri" charset="0"/>
                <a:ea typeface="ＭＳ Ｐゴシック" charset="0"/>
              </a:defRPr>
            </a:lvl7pPr>
            <a:lvl8pPr marL="3428527" indent="-228568" eaLnBrk="0" fontAlgn="base" hangingPunct="0">
              <a:spcBef>
                <a:spcPct val="30000"/>
              </a:spcBef>
              <a:spcAft>
                <a:spcPct val="0"/>
              </a:spcAft>
              <a:defRPr sz="1200">
                <a:solidFill>
                  <a:schemeClr val="tx1"/>
                </a:solidFill>
                <a:latin typeface="Calibri" charset="0"/>
                <a:ea typeface="ＭＳ Ｐゴシック" charset="0"/>
              </a:defRPr>
            </a:lvl8pPr>
            <a:lvl9pPr marL="3885664" indent="-228568" eaLnBrk="0" fontAlgn="base" hangingPunct="0">
              <a:spcBef>
                <a:spcPct val="30000"/>
              </a:spcBef>
              <a:spcAft>
                <a:spcPct val="0"/>
              </a:spcAft>
              <a:defRPr sz="1200">
                <a:solidFill>
                  <a:schemeClr val="tx1"/>
                </a:solidFill>
                <a:latin typeface="Calibri" charset="0"/>
                <a:ea typeface="ＭＳ Ｐゴシック" charset="0"/>
              </a:defRPr>
            </a:lvl9pPr>
          </a:lstStyle>
          <a:p>
            <a:fld id="{37AA6E4B-23C7-2B45-8536-DEEDEBD19A64}" type="slidenum">
              <a:rPr lang="en-US"/>
              <a:pPr/>
              <a:t>11</a:t>
            </a:fld>
            <a:endParaRPr lang="en-US"/>
          </a:p>
        </p:txBody>
      </p:sp>
    </p:spTree>
    <p:extLst>
      <p:ext uri="{BB962C8B-B14F-4D97-AF65-F5344CB8AC3E}">
        <p14:creationId xmlns:p14="http://schemas.microsoft.com/office/powerpoint/2010/main" val="2034361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t>“Beliefs are the foundation for the thinking that will guide your work as you develop your systems, data, and practices for SW-PBS.  Old attitudes and premises that have been based in the traditional punitive and exclusionary model will need to give way to new beliefs that will inform and guide your journey.  Your team</a:t>
            </a:r>
            <a:r>
              <a:rPr lang="en-US" baseline="0" dirty="0"/>
              <a:t> must be aware of your staff’s current beliefs regarding discipline and must plan opportunities such as one-on-one conversations, academic team or grade level meetings, etc. to continue to teach the impact of a positive and proactive approach to discipline.</a:t>
            </a:r>
            <a:r>
              <a:rPr lang="en-US" dirty="0"/>
              <a:t>”</a:t>
            </a:r>
          </a:p>
          <a:p>
            <a:pPr eaLnBrk="1" hangingPunct="1">
              <a:spcBef>
                <a:spcPct val="0"/>
              </a:spcBef>
            </a:pPr>
            <a:endParaRPr lang="en-US" dirty="0"/>
          </a:p>
        </p:txBody>
      </p:sp>
      <p:sp>
        <p:nvSpPr>
          <p:cNvPr id="4301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5595" indent="-302152">
              <a:spcBef>
                <a:spcPct val="30000"/>
              </a:spcBef>
              <a:defRPr sz="1200">
                <a:solidFill>
                  <a:schemeClr val="tx1"/>
                </a:solidFill>
                <a:latin typeface="Calibri" panose="020F0502020204030204" pitchFamily="34" charset="0"/>
                <a:ea typeface="MS PGothic" panose="020B0600070205080204" pitchFamily="34" charset="-128"/>
              </a:defRPr>
            </a:lvl2pPr>
            <a:lvl3pPr marL="1208608" indent="-241722">
              <a:spcBef>
                <a:spcPct val="30000"/>
              </a:spcBef>
              <a:defRPr sz="1200">
                <a:solidFill>
                  <a:schemeClr val="tx1"/>
                </a:solidFill>
                <a:latin typeface="Calibri" panose="020F0502020204030204" pitchFamily="34" charset="0"/>
                <a:ea typeface="MS PGothic" panose="020B0600070205080204" pitchFamily="34" charset="-128"/>
              </a:defRPr>
            </a:lvl3pPr>
            <a:lvl4pPr marL="1692051" indent="-241722">
              <a:spcBef>
                <a:spcPct val="30000"/>
              </a:spcBef>
              <a:defRPr sz="1200">
                <a:solidFill>
                  <a:schemeClr val="tx1"/>
                </a:solidFill>
                <a:latin typeface="Calibri" panose="020F0502020204030204" pitchFamily="34" charset="0"/>
                <a:ea typeface="MS PGothic" panose="020B0600070205080204" pitchFamily="34" charset="-128"/>
              </a:defRPr>
            </a:lvl4pPr>
            <a:lvl5pPr marL="2175495" indent="-241722">
              <a:spcBef>
                <a:spcPct val="30000"/>
              </a:spcBef>
              <a:defRPr sz="1200">
                <a:solidFill>
                  <a:schemeClr val="tx1"/>
                </a:solidFill>
                <a:latin typeface="Calibri" panose="020F0502020204030204" pitchFamily="34" charset="0"/>
                <a:ea typeface="MS PGothic" panose="020B0600070205080204" pitchFamily="34" charset="-128"/>
              </a:defRPr>
            </a:lvl5pPr>
            <a:lvl6pPr marL="2658938"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142381"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625825"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109268"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5EE9065-6976-4339-A894-C6BA14B2788D}" type="slidenum">
              <a:rPr lang="en-US"/>
              <a:pPr>
                <a:spcBef>
                  <a:spcPct val="0"/>
                </a:spcBef>
              </a:pPr>
              <a:t>12</a:t>
            </a:fld>
            <a:endParaRPr lang="en-US"/>
          </a:p>
        </p:txBody>
      </p:sp>
    </p:spTree>
    <p:extLst>
      <p:ext uri="{BB962C8B-B14F-4D97-AF65-F5344CB8AC3E}">
        <p14:creationId xmlns:p14="http://schemas.microsoft.com/office/powerpoint/2010/main" val="1409250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443">
              <a:defRPr/>
            </a:pPr>
            <a:r>
              <a:rPr lang="en-US" b="1" dirty="0"/>
              <a:t>Provide access for each participant to Workbook,</a:t>
            </a:r>
            <a:r>
              <a:rPr lang="en-US" b="1" baseline="0" dirty="0"/>
              <a:t> p. 26, and the Essential Beliefs Worksheet then say, </a:t>
            </a:r>
          </a:p>
          <a:p>
            <a:pPr defTabSz="483443">
              <a:defRPr/>
            </a:pPr>
            <a:r>
              <a:rPr lang="en-US" b="0" baseline="0" dirty="0"/>
              <a:t>“</a:t>
            </a:r>
            <a:r>
              <a:rPr lang="en-US" i="0" dirty="0"/>
              <a:t>We’re going</a:t>
            </a:r>
            <a:r>
              <a:rPr lang="en-US" i="0" baseline="0" dirty="0"/>
              <a:t> to spend some time examining the current beliefs of your team and staff.  Please, read p. 26, then respond to the questions on the slide.”</a:t>
            </a:r>
            <a:endParaRPr lang="en-US" i="0" dirty="0"/>
          </a:p>
          <a:p>
            <a:pPr defTabSz="483443">
              <a:defRPr/>
            </a:pPr>
            <a:endParaRPr lang="en-US" b="0" i="0" dirty="0"/>
          </a:p>
          <a:p>
            <a:pPr defTabSz="483443">
              <a:defRPr/>
            </a:pPr>
            <a:r>
              <a:rPr lang="en-US" b="1" dirty="0"/>
              <a:t>Provide approximately 10-15 minutes for this discussion</a:t>
            </a:r>
            <a:r>
              <a:rPr lang="en-US" dirty="0"/>
              <a:t>.</a:t>
            </a:r>
          </a:p>
          <a:p>
            <a:endParaRPr lang="en-US" dirty="0"/>
          </a:p>
        </p:txBody>
      </p:sp>
      <p:sp>
        <p:nvSpPr>
          <p:cNvPr id="4" name="Slide Number Placeholder 3"/>
          <p:cNvSpPr>
            <a:spLocks noGrp="1"/>
          </p:cNvSpPr>
          <p:nvPr>
            <p:ph type="sldNum" sz="quarter" idx="10"/>
          </p:nvPr>
        </p:nvSpPr>
        <p:spPr/>
        <p:txBody>
          <a:bodyPr/>
          <a:lstStyle/>
          <a:p>
            <a:fld id="{A875B4DD-DD12-5549-9756-868EB0781E70}" type="slidenum">
              <a:rPr lang="en-US" smtClean="0"/>
              <a:pPr/>
              <a:t>13</a:t>
            </a:fld>
            <a:endParaRPr lang="en-US" dirty="0"/>
          </a:p>
        </p:txBody>
      </p:sp>
    </p:spTree>
    <p:extLst>
      <p:ext uri="{BB962C8B-B14F-4D97-AF65-F5344CB8AC3E}">
        <p14:creationId xmlns:p14="http://schemas.microsoft.com/office/powerpoint/2010/main" val="2925060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t>“Developing</a:t>
            </a:r>
            <a:r>
              <a:rPr lang="en-US" baseline="0" dirty="0"/>
              <a:t> a</a:t>
            </a:r>
            <a:r>
              <a:rPr lang="en-US" dirty="0"/>
              <a:t> common philosophy provides direction and coherence.  The common philosophy will </a:t>
            </a:r>
            <a:r>
              <a:rPr lang="en-US" baseline="0" dirty="0"/>
              <a:t>provide </a:t>
            </a:r>
            <a:r>
              <a:rPr lang="en-US" dirty="0"/>
              <a:t>guidance</a:t>
            </a:r>
            <a:r>
              <a:rPr lang="en-US" baseline="0" dirty="0"/>
              <a:t> for the staff in developing a new approach to discipline.  Sharing the philosophy can inform and ultimately, </a:t>
            </a:r>
            <a:r>
              <a:rPr lang="en-US" i="1" baseline="0" dirty="0"/>
              <a:t>involve the </a:t>
            </a:r>
            <a:r>
              <a:rPr lang="en-US" i="1" dirty="0"/>
              <a:t>community</a:t>
            </a:r>
            <a:r>
              <a:rPr lang="en-US" i="1" baseline="0" dirty="0"/>
              <a:t> </a:t>
            </a:r>
            <a:r>
              <a:rPr lang="en-US" baseline="0" dirty="0"/>
              <a:t>in the development and implementation of your positive and proactive system of discipline.”</a:t>
            </a:r>
            <a:endParaRPr lang="en-US" dirty="0"/>
          </a:p>
          <a:p>
            <a:pPr eaLnBrk="1" hangingPunct="1">
              <a:spcBef>
                <a:spcPct val="0"/>
              </a:spcBef>
            </a:pPr>
            <a:endParaRPr lang="en-US" dirty="0"/>
          </a:p>
          <a:p>
            <a:pPr eaLnBrk="1" hangingPunct="1">
              <a:spcBef>
                <a:spcPct val="0"/>
              </a:spcBef>
            </a:pPr>
            <a:r>
              <a:rPr lang="en-US" dirty="0"/>
              <a:t>“When developing your philosophy, it is vital that </a:t>
            </a:r>
            <a:r>
              <a:rPr lang="en-US" b="0" i="1" dirty="0"/>
              <a:t>all</a:t>
            </a:r>
            <a:r>
              <a:rPr lang="en-US" dirty="0"/>
              <a:t> staff have a voice!</a:t>
            </a:r>
          </a:p>
          <a:p>
            <a:pPr eaLnBrk="1" hangingPunct="1">
              <a:spcBef>
                <a:spcPct val="0"/>
              </a:spcBef>
            </a:pPr>
            <a:r>
              <a:rPr lang="en-US" dirty="0"/>
              <a:t>Helping staff understand SW-PBS and creating a new philosophy of discipline is not a one time event.  Rather it is an ongoing process of learning, and discussion of beliefs, mission and vision.  During this preparation phase we will guide you to begin developing your discipline philosophy by first examining beliefs of staff and reviewing your school</a:t>
            </a:r>
            <a:r>
              <a:rPr lang="en-US" altLang="en-US" dirty="0"/>
              <a:t>’</a:t>
            </a:r>
            <a:r>
              <a:rPr lang="en-US" dirty="0"/>
              <a:t>s mission to see </a:t>
            </a:r>
            <a:r>
              <a:rPr lang="en-US" i="1" dirty="0"/>
              <a:t>if and how </a:t>
            </a:r>
            <a:r>
              <a:rPr lang="en-US" dirty="0"/>
              <a:t>social competence is addressed.”</a:t>
            </a:r>
          </a:p>
          <a:p>
            <a:pPr eaLnBrk="1" hangingPunct="1">
              <a:spcBef>
                <a:spcPct val="0"/>
              </a:spcBef>
            </a:pPr>
            <a:endParaRPr lang="en-US" dirty="0"/>
          </a:p>
        </p:txBody>
      </p:sp>
      <p:sp>
        <p:nvSpPr>
          <p:cNvPr id="4096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85595" indent="-302152">
              <a:spcBef>
                <a:spcPct val="30000"/>
              </a:spcBef>
              <a:defRPr sz="1200">
                <a:solidFill>
                  <a:schemeClr val="tx1"/>
                </a:solidFill>
                <a:latin typeface="Calibri" panose="020F0502020204030204" pitchFamily="34" charset="0"/>
                <a:ea typeface="MS PGothic" panose="020B0600070205080204" pitchFamily="34" charset="-128"/>
              </a:defRPr>
            </a:lvl2pPr>
            <a:lvl3pPr marL="1208608" indent="-241722">
              <a:spcBef>
                <a:spcPct val="30000"/>
              </a:spcBef>
              <a:defRPr sz="1200">
                <a:solidFill>
                  <a:schemeClr val="tx1"/>
                </a:solidFill>
                <a:latin typeface="Calibri" panose="020F0502020204030204" pitchFamily="34" charset="0"/>
                <a:ea typeface="MS PGothic" panose="020B0600070205080204" pitchFamily="34" charset="-128"/>
              </a:defRPr>
            </a:lvl3pPr>
            <a:lvl4pPr marL="1692051" indent="-241722">
              <a:spcBef>
                <a:spcPct val="30000"/>
              </a:spcBef>
              <a:defRPr sz="1200">
                <a:solidFill>
                  <a:schemeClr val="tx1"/>
                </a:solidFill>
                <a:latin typeface="Calibri" panose="020F0502020204030204" pitchFamily="34" charset="0"/>
                <a:ea typeface="MS PGothic" panose="020B0600070205080204" pitchFamily="34" charset="-128"/>
              </a:defRPr>
            </a:lvl4pPr>
            <a:lvl5pPr marL="2175495" indent="-241722">
              <a:spcBef>
                <a:spcPct val="30000"/>
              </a:spcBef>
              <a:defRPr sz="1200">
                <a:solidFill>
                  <a:schemeClr val="tx1"/>
                </a:solidFill>
                <a:latin typeface="Calibri" panose="020F0502020204030204" pitchFamily="34" charset="0"/>
                <a:ea typeface="MS PGothic" panose="020B0600070205080204" pitchFamily="34" charset="-128"/>
              </a:defRPr>
            </a:lvl5pPr>
            <a:lvl6pPr marL="2658938"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142381"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625825"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4109268" indent="-241722" defTabSz="483443"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4E48D83-84D1-4DC5-AD7F-BB0DD4B980B5}" type="slidenum">
              <a:rPr lang="en-US"/>
              <a:pPr>
                <a:spcBef>
                  <a:spcPct val="0"/>
                </a:spcBef>
              </a:pPr>
              <a:t>14</a:t>
            </a:fld>
            <a:endParaRPr lang="en-US"/>
          </a:p>
        </p:txBody>
      </p:sp>
    </p:spTree>
    <p:extLst>
      <p:ext uri="{BB962C8B-B14F-4D97-AF65-F5344CB8AC3E}">
        <p14:creationId xmlns:p14="http://schemas.microsoft.com/office/powerpoint/2010/main" val="3821791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25750" y="4557104"/>
            <a:ext cx="6677861" cy="4317255"/>
          </a:xfrm>
        </p:spPr>
        <p:txBody>
          <a:bodyPr/>
          <a:lstStyle/>
          <a:p>
            <a:pPr>
              <a:lnSpc>
                <a:spcPct val="100000"/>
              </a:lnSpc>
            </a:pPr>
            <a:r>
              <a:rPr lang="en-US" b="1" dirty="0"/>
              <a:t>Provide access to Workbook pp. 14-16.</a:t>
            </a:r>
          </a:p>
          <a:p>
            <a:pPr>
              <a:lnSpc>
                <a:spcPct val="100000"/>
              </a:lnSpc>
            </a:pPr>
            <a:r>
              <a:rPr lang="en-US" b="1" dirty="0"/>
              <a:t>Provide access to the</a:t>
            </a:r>
            <a:r>
              <a:rPr lang="en-US" b="1" baseline="0" dirty="0"/>
              <a:t> Handout, </a:t>
            </a:r>
            <a:r>
              <a:rPr lang="en-US" b="1" dirty="0"/>
              <a:t>Essential Components of SW-PBS: Key Points</a:t>
            </a:r>
            <a:r>
              <a:rPr lang="en-US" b="1" baseline="0" dirty="0"/>
              <a:t> found in Google Drive&gt;1 MO-SW-PBS State Team&gt;1 CDR Files &gt;3_Training&gt;Tier 1 16-17&gt;16-17 Preparation&gt; Prep Session 1&gt;Handouts&gt;Essential Components of SW-PBS: Key Points</a:t>
            </a:r>
            <a:endParaRPr lang="en-US" b="1" dirty="0"/>
          </a:p>
          <a:p>
            <a:pPr>
              <a:lnSpc>
                <a:spcPct val="100000"/>
              </a:lnSpc>
            </a:pPr>
            <a:endParaRPr lang="en-US" b="1" dirty="0"/>
          </a:p>
          <a:p>
            <a:pPr>
              <a:lnSpc>
                <a:spcPct val="100000"/>
              </a:lnSpc>
            </a:pPr>
            <a:r>
              <a:rPr lang="en-US" b="1" dirty="0"/>
              <a:t>Direct participants to read about the Essential Components of SW-PBS on pp 14-16.  </a:t>
            </a:r>
          </a:p>
          <a:p>
            <a:pPr>
              <a:lnSpc>
                <a:spcPct val="100000"/>
              </a:lnSpc>
            </a:pPr>
            <a:r>
              <a:rPr lang="en-US" b="1" dirty="0"/>
              <a:t>Direct participants to work as a team to summarize the key points of information for each component, then say, </a:t>
            </a:r>
            <a:endParaRPr lang="en-US" dirty="0"/>
          </a:p>
          <a:p>
            <a:pPr>
              <a:lnSpc>
                <a:spcPct val="100000"/>
              </a:lnSpc>
            </a:pPr>
            <a:r>
              <a:rPr lang="en-US" dirty="0"/>
              <a:t>“Be prepared to share your information or teach others as directed.”</a:t>
            </a:r>
          </a:p>
          <a:p>
            <a:pPr>
              <a:lnSpc>
                <a:spcPct val="100000"/>
              </a:lnSpc>
            </a:pPr>
            <a:endParaRPr lang="en-US" sz="800" dirty="0"/>
          </a:p>
          <a:p>
            <a:pPr defTabSz="483443">
              <a:defRPr/>
            </a:pPr>
            <a:r>
              <a:rPr lang="en-US" sz="800" b="1" dirty="0"/>
              <a:t>Determine how you will provide feedback to teams (e.g. Will </a:t>
            </a:r>
            <a:r>
              <a:rPr lang="en-US" sz="800" b="1" i="1" dirty="0"/>
              <a:t>you</a:t>
            </a:r>
            <a:r>
              <a:rPr lang="en-US" sz="800" b="1" dirty="0"/>
              <a:t> read the key points, project the key points, ask teams to report key points they identified, etc.?)</a:t>
            </a:r>
          </a:p>
          <a:p>
            <a:pPr>
              <a:lnSpc>
                <a:spcPct val="100000"/>
              </a:lnSpc>
            </a:pPr>
            <a:endParaRPr lang="en-US" sz="800" dirty="0"/>
          </a:p>
          <a:p>
            <a:r>
              <a:rPr lang="en-US" b="1" dirty="0"/>
              <a:t> </a:t>
            </a:r>
          </a:p>
          <a:p>
            <a:pPr defTabSz="483443">
              <a:defRPr/>
            </a:pPr>
            <a:endParaRPr lang="en-US" dirty="0"/>
          </a:p>
          <a:p>
            <a:pPr defTabSz="483443">
              <a:defRPr/>
            </a:pPr>
            <a:endParaRPr lang="en-US" dirty="0"/>
          </a:p>
          <a:p>
            <a:pPr defTabSz="483443">
              <a:defRPr/>
            </a:pPr>
            <a:endParaRPr lang="en-US" dirty="0"/>
          </a:p>
          <a:p>
            <a:pPr defTabSz="483443">
              <a:defRPr/>
            </a:pPr>
            <a:endParaRPr lang="en-US" dirty="0"/>
          </a:p>
          <a:p>
            <a:pPr defTabSz="483443">
              <a:defRPr/>
            </a:pPr>
            <a:endParaRPr lang="en-US" dirty="0"/>
          </a:p>
          <a:p>
            <a:pPr defTabSz="483443">
              <a:defRPr/>
            </a:pPr>
            <a:endParaRPr lang="en-US" dirty="0"/>
          </a:p>
          <a:p>
            <a:pPr defTabSz="483443">
              <a:defRPr/>
            </a:pPr>
            <a:endParaRPr lang="en-US" dirty="0"/>
          </a:p>
          <a:p>
            <a:pPr>
              <a:lnSpc>
                <a:spcPct val="100000"/>
              </a:lnSpc>
            </a:pPr>
            <a:endParaRPr lang="en-US" baseline="0" dirty="0"/>
          </a:p>
        </p:txBody>
      </p:sp>
      <p:sp>
        <p:nvSpPr>
          <p:cNvPr id="4" name="Slide Number Placeholder 3"/>
          <p:cNvSpPr>
            <a:spLocks noGrp="1"/>
          </p:cNvSpPr>
          <p:nvPr>
            <p:ph type="sldNum" sz="quarter" idx="10"/>
          </p:nvPr>
        </p:nvSpPr>
        <p:spPr/>
        <p:txBody>
          <a:bodyPr/>
          <a:lstStyle/>
          <a:p>
            <a:fld id="{A875B4DD-DD12-5549-9756-868EB0781E70}" type="slidenum">
              <a:rPr lang="en-US" smtClean="0"/>
              <a:pPr/>
              <a:t>16</a:t>
            </a:fld>
            <a:endParaRPr lang="en-US" dirty="0"/>
          </a:p>
        </p:txBody>
      </p:sp>
    </p:spTree>
    <p:extLst>
      <p:ext uri="{BB962C8B-B14F-4D97-AF65-F5344CB8AC3E}">
        <p14:creationId xmlns:p14="http://schemas.microsoft.com/office/powerpoint/2010/main" val="38888276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b="1" i="0">
                <a:solidFill>
                  <a:srgbClr val="0070C0"/>
                </a:solidFill>
                <a:latin typeface="Encode Sans Black" charset="0"/>
                <a:ea typeface="Encode Sans Black" charset="0"/>
                <a:cs typeface="Encode Sans Black" charset="0"/>
              </a:defRPr>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2800" b="1" i="0">
                <a:solidFill>
                  <a:srgbClr val="0070C0"/>
                </a:solidFill>
                <a:latin typeface="Encode Sans Condensed SemiBold" charset="0"/>
                <a:ea typeface="Encode Sans Condensed SemiBold" charset="0"/>
                <a:cs typeface="Encode Sans Condensed SemiBold"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25AA64E-EBC8-2843-914B-7F6D961A641A}" type="datetimeFigureOut">
              <a:rPr lang="en-US" smtClean="0"/>
              <a:t>4/26/18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25AA64E-EBC8-2843-914B-7F6D961A641A}" type="datetimeFigureOut">
              <a:rPr lang="en-US" smtClean="0"/>
              <a:t>4/26/18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25AA64E-EBC8-2843-914B-7F6D961A641A}" type="datetimeFigureOut">
              <a:rPr lang="en-US" smtClean="0"/>
              <a:t>4/26/18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pic>
        <p:nvPicPr>
          <p:cNvPr id="8" name="Picture 7" descr="Green-Pencil-Icon-pencils-7151356-150-150.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471522" y="440886"/>
            <a:ext cx="1234222" cy="1234222"/>
          </a:xfrm>
          <a:prstGeom prst="rect">
            <a:avLst/>
          </a:prstGeom>
        </p:spPr>
      </p:pic>
      <p:sp>
        <p:nvSpPr>
          <p:cNvPr id="9" name="Title 1"/>
          <p:cNvSpPr>
            <a:spLocks noGrp="1"/>
          </p:cNvSpPr>
          <p:nvPr>
            <p:ph type="title" hasCustomPrompt="1"/>
          </p:nvPr>
        </p:nvSpPr>
        <p:spPr>
          <a:xfrm>
            <a:off x="1471882" y="491686"/>
            <a:ext cx="7363508" cy="925952"/>
          </a:xfrm>
        </p:spPr>
        <p:txBody>
          <a:bodyPr>
            <a:noAutofit/>
          </a:bodyPr>
          <a:lstStyle>
            <a:lvl1pPr>
              <a:defRPr/>
            </a:lvl1pPr>
          </a:lstStyle>
          <a:p>
            <a:pPr algn="l"/>
            <a:r>
              <a:rPr lang="en-US" sz="3600" dirty="0">
                <a:solidFill>
                  <a:srgbClr val="008000"/>
                </a:solidFill>
                <a:cs typeface="Franklin Gothic Book"/>
              </a:rPr>
              <a:t>Activity: </a:t>
            </a:r>
            <a:r>
              <a:rPr lang="en-US" sz="3200" dirty="0">
                <a:solidFill>
                  <a:srgbClr val="FF0000"/>
                </a:solidFill>
                <a:cs typeface="Franklin Gothic Book"/>
              </a:rPr>
              <a:t>Title</a:t>
            </a:r>
          </a:p>
        </p:txBody>
      </p:sp>
      <p:grpSp>
        <p:nvGrpSpPr>
          <p:cNvPr id="10" name="Group 9"/>
          <p:cNvGrpSpPr/>
          <p:nvPr userDrawn="1"/>
        </p:nvGrpSpPr>
        <p:grpSpPr>
          <a:xfrm>
            <a:off x="12700" y="6211407"/>
            <a:ext cx="9144378" cy="659292"/>
            <a:chOff x="12700" y="6211407"/>
            <a:chExt cx="9144378" cy="659292"/>
          </a:xfrm>
        </p:grpSpPr>
        <p:sp>
          <p:nvSpPr>
            <p:cNvPr id="11" name="Rectangle 10"/>
            <p:cNvSpPr/>
            <p:nvPr/>
          </p:nvSpPr>
          <p:spPr>
            <a:xfrm>
              <a:off x="12700" y="6756656"/>
              <a:ext cx="9144000" cy="114043"/>
            </a:xfrm>
            <a:prstGeom prst="rect">
              <a:avLst/>
            </a:prstGeom>
            <a:gradFill flip="none" rotWithShape="1">
              <a:gsLst>
                <a:gs pos="0">
                  <a:srgbClr val="FF0000"/>
                </a:gs>
                <a:gs pos="100000">
                  <a:srgbClr val="FFFFFF"/>
                </a:gs>
              </a:gsLst>
              <a:path path="circle">
                <a:fillToRect l="100000" b="100000"/>
              </a:path>
              <a:tileRect t="-100000" r="-10000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12700" y="6288897"/>
              <a:ext cx="9144378" cy="283567"/>
            </a:xfrm>
            <a:prstGeom prst="rect">
              <a:avLst/>
            </a:prstGeom>
            <a:gradFill flip="none" rotWithShape="1">
              <a:gsLst>
                <a:gs pos="75000">
                  <a:srgbClr val="008000"/>
                </a:gs>
                <a:gs pos="100000">
                  <a:srgbClr val="FFFFFF"/>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12700" y="6572093"/>
              <a:ext cx="9144000" cy="184935"/>
            </a:xfrm>
            <a:prstGeom prst="rect">
              <a:avLst/>
            </a:prstGeom>
            <a:gradFill flip="none" rotWithShape="1">
              <a:gsLst>
                <a:gs pos="65000">
                  <a:srgbClr val="FFF123"/>
                </a:gs>
                <a:gs pos="90000">
                  <a:srgbClr val="FFFFFF"/>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p:cNvSpPr txBox="1"/>
            <p:nvPr/>
          </p:nvSpPr>
          <p:spPr>
            <a:xfrm>
              <a:off x="673596" y="6211407"/>
              <a:ext cx="1752104" cy="369332"/>
            </a:xfrm>
            <a:prstGeom prst="rect">
              <a:avLst/>
            </a:prstGeom>
            <a:noFill/>
            <a:effectLst>
              <a:outerShdw blurRad="44450" dist="38100" dir="2700000" algn="tl" rotWithShape="0">
                <a:srgbClr val="008000"/>
              </a:outerShdw>
            </a:effectLst>
          </p:spPr>
          <p:txBody>
            <a:bodyPr wrap="square" rtlCol="0">
              <a:spAutoFit/>
            </a:bodyPr>
            <a:lstStyle/>
            <a:p>
              <a:r>
                <a:rPr lang="en-US" dirty="0">
                  <a:solidFill>
                    <a:schemeClr val="bg1"/>
                  </a:solidFill>
                </a:rPr>
                <a:t>MO SW-PBS</a:t>
              </a:r>
            </a:p>
          </p:txBody>
        </p:sp>
      </p:grpSp>
      <p:sp>
        <p:nvSpPr>
          <p:cNvPr id="15" name="Content Placeholder 2"/>
          <p:cNvSpPr>
            <a:spLocks noGrp="1"/>
          </p:cNvSpPr>
          <p:nvPr>
            <p:ph idx="1"/>
          </p:nvPr>
        </p:nvSpPr>
        <p:spPr>
          <a:xfrm>
            <a:off x="457200" y="1600200"/>
            <a:ext cx="8229600" cy="4525963"/>
          </a:xfrm>
        </p:spPr>
        <p:txBody>
          <a:bodyPr/>
          <a:lstStyle>
            <a:lvl1pPr marL="0" indent="0">
              <a:buClr>
                <a:srgbClr val="FF0000"/>
              </a:buClr>
              <a:buFont typeface="Arial" panose="020B0604020202020204" pitchFamily="34" charset="0"/>
              <a:buNone/>
              <a:defRPr>
                <a:solidFill>
                  <a:srgbClr val="009E47"/>
                </a:solidFill>
              </a:defRPr>
            </a:lvl1pPr>
            <a:lvl2pPr marL="742950" indent="-285750">
              <a:buClr>
                <a:srgbClr val="FF0000"/>
              </a:buClr>
              <a:buFont typeface="Arial" panose="020B0604020202020204" pitchFamily="34" charset="0"/>
              <a:buChar char="•"/>
              <a:defRPr i="1"/>
            </a:lvl2pPr>
            <a:lvl3pPr marL="1143000" indent="-228600">
              <a:buClr>
                <a:srgbClr val="FF0000"/>
              </a:buClr>
              <a:buFont typeface="Arial" panose="020B0604020202020204" pitchFamily="34" charset="0"/>
              <a:buChar char="•"/>
              <a:defRPr i="1"/>
            </a:lvl3pPr>
            <a:lvl4pPr marL="1600200" indent="-228600">
              <a:buClr>
                <a:srgbClr val="FF0000"/>
              </a:buClr>
              <a:buFont typeface="Arial" panose="020B0604020202020204" pitchFamily="34" charset="0"/>
              <a:buChar char="•"/>
              <a:defRPr i="1"/>
            </a:lvl4pPr>
            <a:lvl5pPr marL="2057400" indent="-228600">
              <a:buClr>
                <a:srgbClr val="FF0000"/>
              </a:buClr>
              <a:buFont typeface="Arial" panose="020B0604020202020204" pitchFamily="34" charset="0"/>
              <a:buChar char="•"/>
              <a:defRPr i="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75845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25AA64E-EBC8-2843-914B-7F6D961A641A}" type="datetimeFigureOut">
              <a:rPr lang="en-US" smtClean="0"/>
              <a:t>4/26/18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25AA64E-EBC8-2843-914B-7F6D961A641A}" type="datetimeFigureOut">
              <a:rPr lang="en-US" smtClean="0"/>
              <a:t>4/26/18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25AA64E-EBC8-2843-914B-7F6D961A641A}" type="datetimeFigureOut">
              <a:rPr lang="en-US" smtClean="0"/>
              <a:t>4/26/18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25AA64E-EBC8-2843-914B-7F6D961A641A}" type="datetimeFigureOut">
              <a:rPr lang="en-US" smtClean="0"/>
              <a:t>4/26/18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25AA64E-EBC8-2843-914B-7F6D961A641A}" type="datetimeFigureOut">
              <a:rPr lang="en-US" smtClean="0"/>
              <a:t>4/26/18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5AA64E-EBC8-2843-914B-7F6D961A641A}" type="datetimeFigureOut">
              <a:rPr lang="en-US" smtClean="0"/>
              <a:t>4/26/18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25AA64E-EBC8-2843-914B-7F6D961A641A}" type="datetimeFigureOut">
              <a:rPr lang="en-US" smtClean="0"/>
              <a:t>4/26/18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25AA64E-EBC8-2843-914B-7F6D961A641A}" type="datetimeFigureOut">
              <a:rPr lang="en-US" smtClean="0"/>
              <a:t>4/26/18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44CDE-5DCF-1749-B4FD-ABC1EBAEBC6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AA64E-EBC8-2843-914B-7F6D961A641A}" type="datetimeFigureOut">
              <a:rPr lang="en-US" smtClean="0"/>
              <a:t>4/26/18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44CDE-5DCF-1749-B4FD-ABC1EBAEBC69}" type="slidenum">
              <a:rPr lang="en-US" smtClean="0"/>
              <a:t>‹#›</a:t>
            </a:fld>
            <a:endParaRPr lang="en-US"/>
          </a:p>
        </p:txBody>
      </p:sp>
    </p:spTree>
    <p:extLst>
      <p:ext uri="{BB962C8B-B14F-4D97-AF65-F5344CB8AC3E}">
        <p14:creationId xmlns:p14="http://schemas.microsoft.com/office/powerpoint/2010/main" val="130922685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defTabSz="914400" rtl="0" eaLnBrk="1" latinLnBrk="0" hangingPunct="1">
        <a:lnSpc>
          <a:spcPct val="90000"/>
        </a:lnSpc>
        <a:spcBef>
          <a:spcPct val="0"/>
        </a:spcBef>
        <a:buNone/>
        <a:defRPr sz="4400" b="1" i="0" kern="1200">
          <a:solidFill>
            <a:srgbClr val="0070C0"/>
          </a:solidFill>
          <a:latin typeface="Encode Sans ExtraBold" charset="0"/>
          <a:ea typeface="Encode Sans ExtraBold" charset="0"/>
          <a:cs typeface="Encode Sans ExtraBold"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65000"/>
              <a:lumOff val="35000"/>
            </a:schemeClr>
          </a:solidFill>
          <a:latin typeface="Encode Sans" charset="0"/>
          <a:ea typeface="Encode Sans" charset="0"/>
          <a:cs typeface="Encode Sans"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65000"/>
              <a:lumOff val="35000"/>
            </a:schemeClr>
          </a:solidFill>
          <a:latin typeface="Encode Sans" charset="0"/>
          <a:ea typeface="Encode Sans" charset="0"/>
          <a:cs typeface="Encode Sans"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65000"/>
              <a:lumOff val="35000"/>
            </a:schemeClr>
          </a:solidFill>
          <a:latin typeface="Encode Sans" charset="0"/>
          <a:ea typeface="Encode Sans" charset="0"/>
          <a:cs typeface="Encode Sans"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Encode Sans" charset="0"/>
          <a:ea typeface="Encode Sans" charset="0"/>
          <a:cs typeface="Encode Sans"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65000"/>
              <a:lumOff val="35000"/>
            </a:schemeClr>
          </a:solidFill>
          <a:latin typeface="Encode Sans" charset="0"/>
          <a:ea typeface="Encode Sans" charset="0"/>
          <a:cs typeface="Encode Sans"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hyperlink" Target="http://pbismissouri.org/"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grattan.edu/"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4.gif"/><Relationship Id="rId5" Type="http://schemas.openxmlformats.org/officeDocument/2006/relationships/image" Target="../media/image23.gif"/><Relationship Id="rId4" Type="http://schemas.openxmlformats.org/officeDocument/2006/relationships/image" Target="../media/image22.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2960" y="1668376"/>
            <a:ext cx="7772400" cy="2387600"/>
          </a:xfrm>
        </p:spPr>
        <p:txBody>
          <a:bodyPr>
            <a:normAutofit/>
          </a:bodyPr>
          <a:lstStyle/>
          <a:p>
            <a:r>
              <a:rPr lang="en-US" sz="4000" dirty="0">
                <a:latin typeface="Arial" panose="020B0604020202020204" pitchFamily="34" charset="0"/>
                <a:cs typeface="Arial" panose="020B0604020202020204" pitchFamily="34" charset="0"/>
              </a:rPr>
              <a:t>SSPBIS Institute 2018</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Session 1b</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SWPBS</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Missouri Tools</a:t>
            </a:r>
          </a:p>
        </p:txBody>
      </p:sp>
      <p:sp>
        <p:nvSpPr>
          <p:cNvPr id="20" name="TextBox 19">
            <a:extLst>
              <a:ext uri="{FF2B5EF4-FFF2-40B4-BE49-F238E27FC236}">
                <a16:creationId xmlns:a16="http://schemas.microsoft.com/office/drawing/2014/main" id="{C3BA06BD-F115-5B40-9030-1A2663192F5B}"/>
              </a:ext>
            </a:extLst>
          </p:cNvPr>
          <p:cNvSpPr txBox="1"/>
          <p:nvPr/>
        </p:nvSpPr>
        <p:spPr>
          <a:xfrm>
            <a:off x="822960" y="4360776"/>
            <a:ext cx="7772400" cy="1200329"/>
          </a:xfrm>
          <a:prstGeom prst="rect">
            <a:avLst/>
          </a:prstGeom>
          <a:noFill/>
        </p:spPr>
        <p:txBody>
          <a:bodyPr wrap="square" rtlCol="0">
            <a:spAutoFit/>
          </a:bodyPr>
          <a:lstStyle/>
          <a:p>
            <a:r>
              <a:rPr lang="en-US" b="1" dirty="0">
                <a:solidFill>
                  <a:srgbClr val="0070C0"/>
                </a:solidFill>
                <a:latin typeface="Arial" panose="020B0604020202020204" pitchFamily="34" charset="0"/>
                <a:cs typeface="Arial" panose="020B0604020202020204" pitchFamily="34" charset="0"/>
              </a:rPr>
              <a:t>Walk through the latest Missouri PBIS resources:</a:t>
            </a:r>
          </a:p>
          <a:p>
            <a:pPr marL="285750" indent="-285750">
              <a:buFont typeface="Arial" panose="020B0604020202020204" pitchFamily="34" charset="0"/>
              <a:buChar char="•"/>
            </a:pPr>
            <a:r>
              <a:rPr lang="en-US" dirty="0">
                <a:solidFill>
                  <a:srgbClr val="0070C0"/>
                </a:solidFill>
                <a:latin typeface="Arial" panose="020B0604020202020204" pitchFamily="34" charset="0"/>
                <a:cs typeface="Arial" panose="020B0604020202020204" pitchFamily="34" charset="0"/>
              </a:rPr>
              <a:t>How to use them with your staff to increase implementation fidelity</a:t>
            </a:r>
          </a:p>
          <a:p>
            <a:pPr marL="285750" indent="-285750">
              <a:buFont typeface="Arial" panose="020B0604020202020204" pitchFamily="34" charset="0"/>
              <a:buChar char="•"/>
            </a:pPr>
            <a:r>
              <a:rPr lang="en-US" dirty="0">
                <a:solidFill>
                  <a:srgbClr val="0070C0"/>
                </a:solidFill>
                <a:latin typeface="Arial" panose="020B0604020202020204" pitchFamily="34" charset="0"/>
                <a:cs typeface="Arial" panose="020B0604020202020204" pitchFamily="34" charset="0"/>
              </a:rPr>
              <a:t>The importance of developing a common philosophy and purpose</a:t>
            </a:r>
          </a:p>
          <a:p>
            <a:pPr marL="285750" indent="-285750">
              <a:buFont typeface="Arial" panose="020B0604020202020204" pitchFamily="34" charset="0"/>
              <a:buChar char="•"/>
            </a:pPr>
            <a:r>
              <a:rPr lang="en-US" dirty="0">
                <a:solidFill>
                  <a:srgbClr val="0070C0"/>
                </a:solidFill>
                <a:latin typeface="Arial" panose="020B0604020202020204" pitchFamily="34" charset="0"/>
                <a:cs typeface="Arial" panose="020B0604020202020204" pitchFamily="34" charset="0"/>
              </a:rPr>
              <a:t>The Missouri Universal Checklist and Action Plan</a:t>
            </a:r>
          </a:p>
        </p:txBody>
      </p:sp>
    </p:spTree>
    <p:extLst>
      <p:ext uri="{BB962C8B-B14F-4D97-AF65-F5344CB8AC3E}">
        <p14:creationId xmlns:p14="http://schemas.microsoft.com/office/powerpoint/2010/main" val="1487145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title"/>
          </p:nvPr>
        </p:nvSpPr>
        <p:spPr>
          <a:xfrm>
            <a:off x="457200" y="457200"/>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i="0" u="none" strike="noStrike" cap="none" baseline="0" dirty="0">
                <a:latin typeface="Arial" panose="020B0604020202020204" pitchFamily="34" charset="0"/>
                <a:ea typeface="Calibri"/>
                <a:cs typeface="Arial" panose="020B0604020202020204" pitchFamily="34" charset="0"/>
                <a:sym typeface="Calibri"/>
              </a:rPr>
              <a:t>Rethinking Discipline</a:t>
            </a:r>
            <a:br>
              <a:rPr lang="en-US" sz="3250" b="0" i="0" u="none" strike="noStrike" cap="none" baseline="0" dirty="0">
                <a:solidFill>
                  <a:srgbClr val="FF0000"/>
                </a:solidFill>
                <a:latin typeface="Calibri"/>
                <a:ea typeface="Calibri"/>
                <a:cs typeface="Calibri"/>
                <a:sym typeface="Calibri"/>
              </a:rPr>
            </a:br>
            <a:endParaRPr lang="en-US" sz="3250" b="0" i="0" u="none" strike="noStrike" cap="none" baseline="0" dirty="0">
              <a:solidFill>
                <a:srgbClr val="FF0000"/>
              </a:solidFill>
              <a:latin typeface="Calibri"/>
              <a:ea typeface="Calibri"/>
              <a:cs typeface="Calibri"/>
              <a:sym typeface="Calibri"/>
            </a:endParaRPr>
          </a:p>
        </p:txBody>
      </p:sp>
      <p:sp>
        <p:nvSpPr>
          <p:cNvPr id="191" name="Shape 191"/>
          <p:cNvSpPr txBox="1">
            <a:spLocks noGrp="1"/>
          </p:cNvSpPr>
          <p:nvPr>
            <p:ph sz="half" idx="1"/>
          </p:nvPr>
        </p:nvSpPr>
        <p:spPr>
          <a:xfrm>
            <a:off x="329184" y="1447673"/>
            <a:ext cx="4242816" cy="4351338"/>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rgbClr val="FF0000"/>
              </a:buClr>
              <a:buSzPct val="25000"/>
              <a:buFont typeface="Arial"/>
              <a:buNone/>
            </a:pPr>
            <a:r>
              <a:rPr lang="en-US" sz="2800" b="1" i="0" u="none" strike="noStrike" cap="none" baseline="0" dirty="0">
                <a:solidFill>
                  <a:srgbClr val="00B050"/>
                </a:solidFill>
                <a:latin typeface="Arial" panose="020B0604020202020204" pitchFamily="34" charset="0"/>
                <a:ea typeface="Calibri"/>
                <a:cs typeface="Arial" panose="020B0604020202020204" pitchFamily="34" charset="0"/>
                <a:sym typeface="Calibri"/>
              </a:rPr>
              <a:t>Traditional View</a:t>
            </a:r>
          </a:p>
          <a:p>
            <a:pPr marL="457200" marR="0" lvl="0" indent="-457200" algn="l" rtl="0">
              <a:spcBef>
                <a:spcPts val="600"/>
              </a:spcBef>
              <a:spcAft>
                <a:spcPts val="0"/>
              </a:spcAft>
              <a:buClr>
                <a:srgbClr val="FF0000"/>
              </a:buClr>
              <a:buSzPct val="100000"/>
              <a:buFont typeface="Arial"/>
              <a:buChar char="•"/>
            </a:pPr>
            <a:r>
              <a:rPr lang="en-US" sz="2800" b="0" i="0" u="none" strike="noStrike" cap="none" baseline="0" dirty="0">
                <a:solidFill>
                  <a:schemeClr val="tx1"/>
                </a:solidFill>
                <a:latin typeface="Arial" panose="020B0604020202020204" pitchFamily="34" charset="0"/>
                <a:ea typeface="Calibri"/>
                <a:cs typeface="Arial" panose="020B0604020202020204" pitchFamily="34" charset="0"/>
                <a:sym typeface="Calibri"/>
              </a:rPr>
              <a:t>“Punishment for rule-breaking behavior”</a:t>
            </a:r>
          </a:p>
          <a:p>
            <a:pPr marL="457200" marR="0" lvl="0" indent="-457200" algn="l" rtl="0">
              <a:spcBef>
                <a:spcPts val="600"/>
              </a:spcBef>
              <a:spcAft>
                <a:spcPts val="0"/>
              </a:spcAft>
              <a:buClr>
                <a:srgbClr val="FF0000"/>
              </a:buClr>
              <a:buSzPct val="100000"/>
              <a:buFont typeface="Arial"/>
              <a:buChar char="•"/>
            </a:pPr>
            <a:r>
              <a:rPr lang="en-US" sz="2800" b="0" i="0" u="none" strike="noStrike" cap="none" baseline="0" dirty="0">
                <a:solidFill>
                  <a:schemeClr val="tx1"/>
                </a:solidFill>
                <a:latin typeface="Arial" panose="020B0604020202020204" pitchFamily="34" charset="0"/>
                <a:ea typeface="Calibri"/>
                <a:cs typeface="Arial" panose="020B0604020202020204" pitchFamily="34" charset="0"/>
                <a:sym typeface="Calibri"/>
              </a:rPr>
              <a:t>Reactive</a:t>
            </a:r>
          </a:p>
          <a:p>
            <a:pPr marL="457200" marR="0" lvl="0" indent="-457200" algn="l" rtl="0">
              <a:spcBef>
                <a:spcPts val="600"/>
              </a:spcBef>
              <a:spcAft>
                <a:spcPts val="0"/>
              </a:spcAft>
              <a:buClr>
                <a:srgbClr val="FF0000"/>
              </a:buClr>
              <a:buSzPct val="100000"/>
              <a:buFont typeface="Arial"/>
              <a:buChar char="•"/>
            </a:pPr>
            <a:r>
              <a:rPr lang="en-US" sz="2800" b="0" i="0" u="none" strike="noStrike" cap="none" baseline="0" dirty="0">
                <a:solidFill>
                  <a:schemeClr val="tx1"/>
                </a:solidFill>
                <a:latin typeface="Arial" panose="020B0604020202020204" pitchFamily="34" charset="0"/>
                <a:ea typeface="Calibri"/>
                <a:cs typeface="Arial" panose="020B0604020202020204" pitchFamily="34" charset="0"/>
                <a:sym typeface="Calibri"/>
              </a:rPr>
              <a:t>Exclusionary</a:t>
            </a:r>
          </a:p>
          <a:p>
            <a:pPr marL="457200" marR="0" lvl="0" indent="-457200" algn="l" rtl="0">
              <a:spcBef>
                <a:spcPts val="600"/>
              </a:spcBef>
              <a:spcAft>
                <a:spcPts val="0"/>
              </a:spcAft>
              <a:buClr>
                <a:srgbClr val="FF0000"/>
              </a:buClr>
              <a:buSzPct val="100000"/>
              <a:buFont typeface="Arial"/>
              <a:buChar char="•"/>
            </a:pPr>
            <a:r>
              <a:rPr lang="en-US" sz="2800" b="0" i="0" u="none" strike="noStrike" cap="none" baseline="0" dirty="0">
                <a:solidFill>
                  <a:schemeClr val="tx1"/>
                </a:solidFill>
                <a:latin typeface="Arial" panose="020B0604020202020204" pitchFamily="34" charset="0"/>
                <a:ea typeface="Calibri"/>
                <a:cs typeface="Arial" panose="020B0604020202020204" pitchFamily="34" charset="0"/>
                <a:sym typeface="Calibri"/>
              </a:rPr>
              <a:t>Focuses on what “not to do”</a:t>
            </a:r>
          </a:p>
          <a:p>
            <a:pPr marL="457200" marR="0" lvl="0" indent="-457200" algn="l" rtl="0">
              <a:spcBef>
                <a:spcPts val="600"/>
              </a:spcBef>
              <a:spcAft>
                <a:spcPts val="0"/>
              </a:spcAft>
              <a:buClr>
                <a:srgbClr val="FF0000"/>
              </a:buClr>
              <a:buSzPct val="100000"/>
              <a:buFont typeface="Arial"/>
              <a:buChar char="•"/>
            </a:pPr>
            <a:r>
              <a:rPr lang="en-US" sz="2800" b="0" i="0" u="none" strike="noStrike" cap="none" baseline="0" dirty="0">
                <a:solidFill>
                  <a:schemeClr val="tx1"/>
                </a:solidFill>
                <a:latin typeface="Arial" panose="020B0604020202020204" pitchFamily="34" charset="0"/>
                <a:ea typeface="Calibri"/>
                <a:cs typeface="Arial" panose="020B0604020202020204" pitchFamily="34" charset="0"/>
                <a:sym typeface="Calibri"/>
              </a:rPr>
              <a:t>Does not teach appropriate behavior</a:t>
            </a:r>
          </a:p>
          <a:p>
            <a:pPr marL="457200" marR="0" lvl="0" indent="-279400" algn="l" rtl="0">
              <a:spcBef>
                <a:spcPts val="600"/>
              </a:spcBef>
              <a:spcAft>
                <a:spcPts val="0"/>
              </a:spcAft>
              <a:buClr>
                <a:srgbClr val="FF0000"/>
              </a:buClr>
              <a:buFont typeface="Arial"/>
              <a:buNone/>
            </a:pPr>
            <a:endParaRPr sz="2800" b="0" i="0" u="none" strike="noStrike" cap="none" baseline="0" dirty="0">
              <a:solidFill>
                <a:srgbClr val="008000"/>
              </a:solidFill>
              <a:latin typeface="Calibri"/>
              <a:ea typeface="Calibri"/>
              <a:cs typeface="Calibri"/>
              <a:sym typeface="Calibri"/>
            </a:endParaRPr>
          </a:p>
          <a:p>
            <a:pPr marL="457200" marR="0" lvl="0" indent="-279400" algn="l" rtl="0">
              <a:spcBef>
                <a:spcPts val="600"/>
              </a:spcBef>
              <a:spcAft>
                <a:spcPts val="0"/>
              </a:spcAft>
              <a:buClr>
                <a:srgbClr val="FF0000"/>
              </a:buClr>
              <a:buFont typeface="Arial"/>
              <a:buNone/>
            </a:pPr>
            <a:endParaRPr sz="2800" b="0" i="0" u="none" strike="noStrike" cap="none" baseline="0" dirty="0">
              <a:solidFill>
                <a:schemeClr val="dk1"/>
              </a:solidFill>
              <a:latin typeface="Calibri"/>
              <a:ea typeface="Calibri"/>
              <a:cs typeface="Calibri"/>
              <a:sym typeface="Calibri"/>
            </a:endParaRPr>
          </a:p>
          <a:p>
            <a:pPr marL="457200" marR="0" lvl="0" indent="-279400" algn="l" rtl="0">
              <a:spcBef>
                <a:spcPts val="1160"/>
              </a:spcBef>
              <a:buClr>
                <a:srgbClr val="FF0000"/>
              </a:buClr>
              <a:buFont typeface="Arial"/>
              <a:buNone/>
            </a:pPr>
            <a:endParaRPr sz="2800" b="0" i="0" u="none" strike="noStrike" cap="none" baseline="0" dirty="0">
              <a:solidFill>
                <a:schemeClr val="dk1"/>
              </a:solidFill>
              <a:latin typeface="Calibri"/>
              <a:ea typeface="Calibri"/>
              <a:cs typeface="Calibri"/>
              <a:sym typeface="Calibri"/>
            </a:endParaRPr>
          </a:p>
        </p:txBody>
      </p:sp>
      <p:sp>
        <p:nvSpPr>
          <p:cNvPr id="192" name="Shape 192"/>
          <p:cNvSpPr txBox="1">
            <a:spLocks noGrp="1"/>
          </p:cNvSpPr>
          <p:nvPr>
            <p:ph sz="half" idx="2"/>
          </p:nvPr>
        </p:nvSpPr>
        <p:spPr>
          <a:xfrm>
            <a:off x="4692650" y="1484710"/>
            <a:ext cx="4122166" cy="4351338"/>
          </a:xfrm>
          <a:prstGeom prst="rect">
            <a:avLst/>
          </a:prstGeom>
          <a:noFill/>
          <a:ln>
            <a:noFill/>
          </a:ln>
        </p:spPr>
        <p:txBody>
          <a:bodyPr lIns="91425" tIns="45700" rIns="91425" bIns="45700" anchor="t" anchorCtr="0">
            <a:noAutofit/>
          </a:bodyPr>
          <a:lstStyle/>
          <a:p>
            <a:pPr marL="0" marR="0" lvl="0" indent="0" algn="ctr" rtl="0">
              <a:spcBef>
                <a:spcPts val="0"/>
              </a:spcBef>
              <a:buClr>
                <a:srgbClr val="FF0000"/>
              </a:buClr>
              <a:buSzPct val="25000"/>
              <a:buFont typeface="Arial"/>
              <a:buNone/>
            </a:pPr>
            <a:r>
              <a:rPr lang="en-US" sz="2800" b="1" i="0" u="none" strike="noStrike" cap="none" baseline="0" dirty="0">
                <a:solidFill>
                  <a:srgbClr val="009E47"/>
                </a:solidFill>
                <a:latin typeface="Arial" panose="020B0604020202020204" pitchFamily="34" charset="0"/>
                <a:ea typeface="Calibri"/>
                <a:cs typeface="Arial" panose="020B0604020202020204" pitchFamily="34" charset="0"/>
                <a:sym typeface="Calibri"/>
              </a:rPr>
              <a:t>Proactive View</a:t>
            </a:r>
            <a:endParaRPr lang="en-US" sz="2800" b="0" i="0" u="none" strike="noStrike" cap="none" baseline="0" dirty="0">
              <a:solidFill>
                <a:schemeClr val="dk1"/>
              </a:solidFill>
              <a:latin typeface="Arial" panose="020B0604020202020204" pitchFamily="34" charset="0"/>
              <a:ea typeface="Calibri"/>
              <a:cs typeface="Arial" panose="020B0604020202020204" pitchFamily="34" charset="0"/>
              <a:sym typeface="Calibri"/>
            </a:endParaRPr>
          </a:p>
          <a:p>
            <a:pPr marL="457200" marR="0" lvl="0" indent="-457200" algn="l" rtl="0">
              <a:spcBef>
                <a:spcPts val="560"/>
              </a:spcBef>
              <a:buClr>
                <a:srgbClr val="FF0000"/>
              </a:buClr>
              <a:buSzPct val="100000"/>
              <a:buFont typeface="Arial"/>
              <a:buChar char="•"/>
            </a:pPr>
            <a:r>
              <a:rPr lang="en-US" sz="2800" b="0" i="0" u="none" strike="noStrike" cap="none" baseline="0" dirty="0">
                <a:solidFill>
                  <a:schemeClr val="dk1"/>
                </a:solidFill>
                <a:latin typeface="Arial" panose="020B0604020202020204" pitchFamily="34" charset="0"/>
                <a:ea typeface="Calibri"/>
                <a:cs typeface="Arial" panose="020B0604020202020204" pitchFamily="34" charset="0"/>
                <a:sym typeface="Calibri"/>
              </a:rPr>
              <a:t>Preventative</a:t>
            </a:r>
          </a:p>
          <a:p>
            <a:pPr marL="457200" marR="0" lvl="0" indent="-457200" algn="l" rtl="0">
              <a:spcBef>
                <a:spcPts val="560"/>
              </a:spcBef>
              <a:buClr>
                <a:srgbClr val="FF0000"/>
              </a:buClr>
              <a:buSzPct val="100000"/>
              <a:buFont typeface="Arial"/>
              <a:buChar char="•"/>
            </a:pPr>
            <a:r>
              <a:rPr lang="en-US" sz="2800" b="0" i="0" u="none" strike="noStrike" cap="none" baseline="0" dirty="0">
                <a:solidFill>
                  <a:schemeClr val="dk1"/>
                </a:solidFill>
                <a:latin typeface="Arial" panose="020B0604020202020204" pitchFamily="34" charset="0"/>
                <a:ea typeface="Calibri"/>
                <a:cs typeface="Arial" panose="020B0604020202020204" pitchFamily="34" charset="0"/>
                <a:sym typeface="Calibri"/>
              </a:rPr>
              <a:t>Inclusionary</a:t>
            </a:r>
          </a:p>
          <a:p>
            <a:pPr marL="457200" marR="0" lvl="0" indent="-457200" algn="l" rtl="0">
              <a:spcBef>
                <a:spcPts val="560"/>
              </a:spcBef>
              <a:buClr>
                <a:srgbClr val="FF0000"/>
              </a:buClr>
              <a:buSzPct val="100000"/>
              <a:buFont typeface="Arial"/>
              <a:buChar char="•"/>
            </a:pPr>
            <a:r>
              <a:rPr lang="en-US" sz="2800" b="0" i="0" u="none" strike="noStrike" cap="none" baseline="0" dirty="0">
                <a:solidFill>
                  <a:schemeClr val="dk1"/>
                </a:solidFill>
                <a:latin typeface="Arial" panose="020B0604020202020204" pitchFamily="34" charset="0"/>
                <a:ea typeface="Calibri"/>
                <a:cs typeface="Arial" panose="020B0604020202020204" pitchFamily="34" charset="0"/>
                <a:sym typeface="Calibri"/>
              </a:rPr>
              <a:t>Focuses on what “to do”</a:t>
            </a:r>
          </a:p>
          <a:p>
            <a:pPr marL="457200" marR="0" lvl="0" indent="-457200" algn="l" rtl="0">
              <a:spcBef>
                <a:spcPts val="560"/>
              </a:spcBef>
              <a:buClr>
                <a:srgbClr val="FF0000"/>
              </a:buClr>
              <a:buSzPct val="100000"/>
              <a:buFont typeface="Arial"/>
              <a:buChar char="•"/>
            </a:pPr>
            <a:r>
              <a:rPr lang="en-US" sz="2800" b="0" i="0" u="none" strike="noStrike" cap="none" baseline="0" dirty="0">
                <a:solidFill>
                  <a:schemeClr val="dk1"/>
                </a:solidFill>
                <a:latin typeface="Arial" panose="020B0604020202020204" pitchFamily="34" charset="0"/>
                <a:ea typeface="Calibri"/>
                <a:cs typeface="Arial" panose="020B0604020202020204" pitchFamily="34" charset="0"/>
                <a:sym typeface="Calibri"/>
              </a:rPr>
              <a:t>Teachers appropriate behavior</a:t>
            </a:r>
          </a:p>
        </p:txBody>
      </p:sp>
    </p:spTree>
    <p:extLst>
      <p:ext uri="{BB962C8B-B14F-4D97-AF65-F5344CB8AC3E}">
        <p14:creationId xmlns:p14="http://schemas.microsoft.com/office/powerpoint/2010/main" val="1323258883"/>
      </p:ext>
    </p:extLst>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106302" y="285992"/>
            <a:ext cx="7084521" cy="765482"/>
          </a:xfrm>
        </p:spPr>
        <p:txBody>
          <a:bodyPr>
            <a:normAutofit fontScale="90000"/>
          </a:bodyPr>
          <a:lstStyle/>
          <a:p>
            <a:r>
              <a:rPr lang="en-US" dirty="0">
                <a:solidFill>
                  <a:srgbClr val="1D2A53"/>
                </a:solidFill>
              </a:rPr>
              <a:t>Academic &amp; Social Problems: </a:t>
            </a:r>
            <a:br>
              <a:rPr lang="en-US" dirty="0">
                <a:solidFill>
                  <a:srgbClr val="1D2A53"/>
                </a:solidFill>
              </a:rPr>
            </a:br>
            <a:r>
              <a:rPr lang="en-US" dirty="0">
                <a:solidFill>
                  <a:srgbClr val="1D2A53"/>
                </a:solidFill>
              </a:rPr>
              <a:t>A Comparison of Approaches</a:t>
            </a:r>
            <a:endParaRPr lang="en-US" b="1" dirty="0">
              <a:solidFill>
                <a:srgbClr val="1D2A53"/>
              </a:solidFill>
            </a:endParaRPr>
          </a:p>
        </p:txBody>
      </p:sp>
      <p:pic>
        <p:nvPicPr>
          <p:cNvPr id="6" name="Picture 5" descr="Practice-Icon-large.png"/>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79446" y="277717"/>
            <a:ext cx="713232" cy="713232"/>
          </a:xfrm>
          <a:prstGeom prst="rect">
            <a:avLst/>
          </a:prstGeom>
          <a:effectLst>
            <a:outerShdw blurRad="50800" dist="38100" dir="2700000" algn="tl" rotWithShape="0">
              <a:prstClr val="black">
                <a:alpha val="40000"/>
              </a:prstClr>
            </a:outerShdw>
          </a:effectLst>
        </p:spPr>
      </p:pic>
      <p:pic>
        <p:nvPicPr>
          <p:cNvPr id="3" name="Content Placeholder 2" descr="Screen Shot 2015-08-13 at 10.02.33 PM.png"/>
          <p:cNvPicPr>
            <a:picLocks noGrp="1" noChangeAspect="1"/>
          </p:cNvPicPr>
          <p:nvPr>
            <p:ph idx="1"/>
          </p:nvPr>
        </p:nvPicPr>
        <p:blipFill rotWithShape="1">
          <a:blip r:embed="rId4" cstate="hqprint">
            <a:extLst>
              <a:ext uri="{28A0092B-C50C-407E-A947-70E740481C1C}">
                <a14:useLocalDpi xmlns:a14="http://schemas.microsoft.com/office/drawing/2010/main"/>
              </a:ext>
            </a:extLst>
          </a:blip>
          <a:srcRect t="-276"/>
          <a:stretch/>
        </p:blipFill>
        <p:spPr>
          <a:xfrm>
            <a:off x="0" y="33867"/>
            <a:ext cx="9144000" cy="6824133"/>
          </a:xfrm>
        </p:spPr>
      </p:pic>
    </p:spTree>
    <p:extLst>
      <p:ext uri="{BB962C8B-B14F-4D97-AF65-F5344CB8AC3E}">
        <p14:creationId xmlns:p14="http://schemas.microsoft.com/office/powerpoint/2010/main" val="1717465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Examine the Beliefs of Your Staff</a:t>
            </a:r>
          </a:p>
        </p:txBody>
      </p:sp>
      <p:sp>
        <p:nvSpPr>
          <p:cNvPr id="41987" name="Content Placeholder 2"/>
          <p:cNvSpPr>
            <a:spLocks noGrp="1"/>
          </p:cNvSpPr>
          <p:nvPr>
            <p:ph idx="1"/>
          </p:nvPr>
        </p:nvSpPr>
        <p:spPr>
          <a:xfrm>
            <a:off x="628650" y="2182010"/>
            <a:ext cx="7886700" cy="4351338"/>
          </a:xfrm>
        </p:spPr>
        <p:txBody>
          <a:bodyPr/>
          <a:lstStyle/>
          <a:p>
            <a:r>
              <a:rPr lang="en-US" dirty="0">
                <a:solidFill>
                  <a:schemeClr val="tx1"/>
                </a:solidFill>
                <a:latin typeface="Arial" panose="020B0604020202020204" pitchFamily="34" charset="0"/>
                <a:cs typeface="Arial" panose="020B0604020202020204" pitchFamily="34" charset="0"/>
              </a:rPr>
              <a:t>Beliefs are the ideas, viewpoints and attitudes that inform the customs or practices of a particular group. </a:t>
            </a:r>
          </a:p>
          <a:p>
            <a:r>
              <a:rPr lang="en-US" dirty="0">
                <a:solidFill>
                  <a:schemeClr val="tx1"/>
                </a:solidFill>
                <a:latin typeface="Arial" panose="020B0604020202020204" pitchFamily="34" charset="0"/>
                <a:cs typeface="Arial" panose="020B0604020202020204" pitchFamily="34" charset="0"/>
              </a:rPr>
              <a:t>Beliefs unify staff and direct your actions</a:t>
            </a:r>
          </a:p>
          <a:p>
            <a:r>
              <a:rPr lang="en-US" dirty="0">
                <a:solidFill>
                  <a:schemeClr val="tx1"/>
                </a:solidFill>
                <a:latin typeface="Arial" panose="020B0604020202020204" pitchFamily="34" charset="0"/>
                <a:cs typeface="Arial" panose="020B0604020202020204" pitchFamily="34" charset="0"/>
              </a:rPr>
              <a:t>It is vital that all staff are involved in this process </a:t>
            </a:r>
          </a:p>
          <a:p>
            <a:endParaRPr lang="en-US" dirty="0"/>
          </a:p>
        </p:txBody>
      </p:sp>
    </p:spTree>
    <p:extLst>
      <p:ext uri="{BB962C8B-B14F-4D97-AF65-F5344CB8AC3E}">
        <p14:creationId xmlns:p14="http://schemas.microsoft.com/office/powerpoint/2010/main" val="726661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solidFill>
                  <a:srgbClr val="008000"/>
                </a:solidFill>
                <a:latin typeface="Arial" panose="020B0604020202020204" pitchFamily="34" charset="0"/>
                <a:cs typeface="Arial" panose="020B0604020202020204" pitchFamily="34" charset="0"/>
              </a:rPr>
              <a:t>Activity: </a:t>
            </a:r>
            <a:r>
              <a:rPr lang="en-US" dirty="0">
                <a:solidFill>
                  <a:srgbClr val="FF0000"/>
                </a:solidFill>
                <a:latin typeface="Arial" panose="020B0604020202020204" pitchFamily="34" charset="0"/>
                <a:cs typeface="Arial" panose="020B0604020202020204" pitchFamily="34" charset="0"/>
              </a:rPr>
              <a:t>Essential Beliefs</a:t>
            </a:r>
          </a:p>
        </p:txBody>
      </p:sp>
      <p:sp>
        <p:nvSpPr>
          <p:cNvPr id="3" name="Content Placeholder 2"/>
          <p:cNvSpPr>
            <a:spLocks noGrp="1"/>
          </p:cNvSpPr>
          <p:nvPr>
            <p:ph idx="1"/>
          </p:nvPr>
        </p:nvSpPr>
        <p:spPr>
          <a:xfrm>
            <a:off x="457200" y="1849969"/>
            <a:ext cx="8229600" cy="3976052"/>
          </a:xfrm>
        </p:spPr>
        <p:txBody>
          <a:bodyPr>
            <a:normAutofit fontScale="92500" lnSpcReduction="10000"/>
          </a:bodyPr>
          <a:lstStyle/>
          <a:p>
            <a:pPr>
              <a:spcBef>
                <a:spcPts val="0"/>
              </a:spcBef>
              <a:spcAft>
                <a:spcPts val="800"/>
              </a:spcAft>
            </a:pPr>
            <a:r>
              <a:rPr lang="en-US" i="1" dirty="0">
                <a:solidFill>
                  <a:srgbClr val="008000"/>
                </a:solidFill>
                <a:latin typeface="Arial" panose="020B0604020202020204" pitchFamily="34" charset="0"/>
                <a:cs typeface="Arial" panose="020B0604020202020204" pitchFamily="34" charset="0"/>
              </a:rPr>
              <a:t>Work with your team, read p. 29-30, then respond to the following questions using the worksheet provided. </a:t>
            </a:r>
          </a:p>
          <a:p>
            <a:pPr marL="457200" indent="-457200" defTabSz="458788">
              <a:spcBef>
                <a:spcPts val="0"/>
              </a:spcBef>
              <a:spcAft>
                <a:spcPts val="600"/>
              </a:spcAft>
              <a:buFont typeface="Arial"/>
              <a:buChar char="•"/>
            </a:pPr>
            <a:r>
              <a:rPr lang="en-US" dirty="0">
                <a:solidFill>
                  <a:schemeClr val="tx1"/>
                </a:solidFill>
                <a:latin typeface="Arial" panose="020B0604020202020204" pitchFamily="34" charset="0"/>
                <a:cs typeface="Arial" panose="020B0604020202020204" pitchFamily="34" charset="0"/>
              </a:rPr>
              <a:t>What attitudes or beliefs are held by your staff that reflect a traditional view of discipline? </a:t>
            </a:r>
          </a:p>
          <a:p>
            <a:pPr marL="457200" indent="-457200" defTabSz="458788">
              <a:spcBef>
                <a:spcPts val="0"/>
              </a:spcBef>
              <a:spcAft>
                <a:spcPts val="600"/>
              </a:spcAft>
              <a:buFont typeface="Arial"/>
              <a:buChar char="•"/>
            </a:pPr>
            <a:r>
              <a:rPr lang="en-US" dirty="0">
                <a:solidFill>
                  <a:schemeClr val="tx1"/>
                </a:solidFill>
                <a:latin typeface="Arial" panose="020B0604020202020204" pitchFamily="34" charset="0"/>
                <a:cs typeface="Arial" panose="020B0604020202020204" pitchFamily="34" charset="0"/>
              </a:rPr>
              <a:t>What shared beliefs do you need in order to unify staff around a new view of discipline and begin your work of developing a positive and proactive approach to discipline? </a:t>
            </a:r>
          </a:p>
          <a:p>
            <a:pPr marL="457200" indent="-457200" defTabSz="458788">
              <a:spcBef>
                <a:spcPts val="0"/>
              </a:spcBef>
              <a:spcAft>
                <a:spcPts val="600"/>
              </a:spcAft>
              <a:buFont typeface="Arial"/>
              <a:buChar char="•"/>
            </a:pPr>
            <a:r>
              <a:rPr lang="en-US" dirty="0">
                <a:solidFill>
                  <a:schemeClr val="tx1"/>
                </a:solidFill>
                <a:latin typeface="Arial" panose="020B0604020202020204" pitchFamily="34" charset="0"/>
                <a:cs typeface="Arial" panose="020B0604020202020204" pitchFamily="34" charset="0"/>
              </a:rPr>
              <a:t>How can you include staff in rethinking discipline and validating these beliefs?</a:t>
            </a:r>
          </a:p>
          <a:p>
            <a:endParaRPr lang="en-US" dirty="0"/>
          </a:p>
        </p:txBody>
      </p:sp>
    </p:spTree>
    <p:extLst>
      <p:ext uri="{BB962C8B-B14F-4D97-AF65-F5344CB8AC3E}">
        <p14:creationId xmlns:p14="http://schemas.microsoft.com/office/powerpoint/2010/main" val="29987915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Arial" panose="020B0604020202020204" pitchFamily="34" charset="0"/>
                <a:cs typeface="Arial" panose="020B0604020202020204" pitchFamily="34" charset="0"/>
              </a:rPr>
              <a:t>Developing Your Discipline Philosophy</a:t>
            </a:r>
          </a:p>
        </p:txBody>
      </p:sp>
      <p:sp>
        <p:nvSpPr>
          <p:cNvPr id="39939" name="Content Placeholder 2"/>
          <p:cNvSpPr>
            <a:spLocks noGrp="1"/>
          </p:cNvSpPr>
          <p:nvPr>
            <p:ph idx="1"/>
          </p:nvPr>
        </p:nvSpPr>
        <p:spPr/>
        <p:txBody>
          <a:bodyPr/>
          <a:lstStyle/>
          <a:p>
            <a:r>
              <a:rPr lang="en-US" dirty="0">
                <a:solidFill>
                  <a:schemeClr val="tx1"/>
                </a:solidFill>
                <a:latin typeface="Arial" panose="020B0604020202020204" pitchFamily="34" charset="0"/>
                <a:cs typeface="Arial" panose="020B0604020202020204" pitchFamily="34" charset="0"/>
              </a:rPr>
              <a:t>Effective schools commit their philosophy of discipline in writing through their beliefs, mission, and vision.</a:t>
            </a:r>
          </a:p>
          <a:p>
            <a:endParaRPr lang="en-US" dirty="0">
              <a:solidFill>
                <a:schemeClr val="tx1"/>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Time spent examining what staff truly believes and creating a shared philosophy is a wise investment in lasting change</a:t>
            </a:r>
            <a:r>
              <a:rPr lang="en-US" dirty="0"/>
              <a:t>.</a:t>
            </a:r>
          </a:p>
        </p:txBody>
      </p:sp>
    </p:spTree>
    <p:extLst>
      <p:ext uri="{BB962C8B-B14F-4D97-AF65-F5344CB8AC3E}">
        <p14:creationId xmlns:p14="http://schemas.microsoft.com/office/powerpoint/2010/main" val="1151896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z="4000" dirty="0">
                <a:latin typeface="Arial" panose="020B0604020202020204" pitchFamily="34" charset="0"/>
                <a:cs typeface="Arial" panose="020B0604020202020204" pitchFamily="34" charset="0"/>
              </a:rPr>
              <a:t>Shared, positive and proactive philosophy and purpose</a:t>
            </a:r>
            <a:br>
              <a:rPr lang="en-US" dirty="0">
                <a:solidFill>
                  <a:schemeClr val="tx1"/>
                </a:solidFill>
              </a:rPr>
            </a:br>
            <a:endParaRPr lang="en-US" dirty="0"/>
          </a:p>
        </p:txBody>
      </p:sp>
      <p:sp>
        <p:nvSpPr>
          <p:cNvPr id="3" name="Content Placeholder 2"/>
          <p:cNvSpPr>
            <a:spLocks noGrp="1"/>
          </p:cNvSpPr>
          <p:nvPr>
            <p:ph idx="1"/>
          </p:nvPr>
        </p:nvSpPr>
        <p:spPr>
          <a:xfrm>
            <a:off x="362606" y="1584109"/>
            <a:ext cx="8418787" cy="4351338"/>
          </a:xfrm>
        </p:spPr>
        <p:txBody>
          <a:bodyPr/>
          <a:lstStyle/>
          <a:p>
            <a:r>
              <a:rPr lang="en-US" sz="2400" b="1" dirty="0">
                <a:latin typeface="Arial" panose="020B0604020202020204" pitchFamily="34" charset="0"/>
                <a:cs typeface="Arial" panose="020B0604020202020204" pitchFamily="34" charset="0"/>
              </a:rPr>
              <a:t>2017-2018 MO SW-PBS Tier 1 Team Workbook  page 29 </a:t>
            </a:r>
          </a:p>
          <a:p>
            <a:endParaRPr lang="en-US" dirty="0"/>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5526" y="2049197"/>
            <a:ext cx="5059284" cy="4130896"/>
          </a:xfrm>
          <a:prstGeom prst="rect">
            <a:avLst/>
          </a:prstGeom>
        </p:spPr>
      </p:pic>
    </p:spTree>
    <p:extLst>
      <p:ext uri="{BB962C8B-B14F-4D97-AF65-F5344CB8AC3E}">
        <p14:creationId xmlns:p14="http://schemas.microsoft.com/office/powerpoint/2010/main" val="1901385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900" y="365126"/>
            <a:ext cx="8712200" cy="1325563"/>
          </a:xfrm>
        </p:spPr>
        <p:txBody>
          <a:bodyPr>
            <a:normAutofit/>
          </a:bodyPr>
          <a:lstStyle/>
          <a:p>
            <a:r>
              <a:rPr lang="en-US" sz="4000" dirty="0">
                <a:latin typeface="Arial" panose="020B0604020202020204" pitchFamily="34" charset="0"/>
                <a:cs typeface="Arial" panose="020B0604020202020204" pitchFamily="34" charset="0"/>
              </a:rPr>
              <a:t>2. The Essential Components of PBIS</a:t>
            </a:r>
          </a:p>
        </p:txBody>
      </p:sp>
      <p:sp>
        <p:nvSpPr>
          <p:cNvPr id="3" name="Content Placeholder 2"/>
          <p:cNvSpPr>
            <a:spLocks noGrp="1"/>
          </p:cNvSpPr>
          <p:nvPr>
            <p:ph idx="1"/>
          </p:nvPr>
        </p:nvSpPr>
        <p:spPr>
          <a:xfrm>
            <a:off x="457200" y="1690689"/>
            <a:ext cx="8229600" cy="4525963"/>
          </a:xfrm>
        </p:spPr>
        <p:txBody>
          <a:bodyPr>
            <a:normAutofit/>
          </a:bodyPr>
          <a:lstStyle/>
          <a:p>
            <a:pPr marL="514350" indent="-514350">
              <a:buFont typeface="+mj-lt"/>
              <a:buAutoNum type="arabicPeriod"/>
            </a:pPr>
            <a:r>
              <a:rPr lang="en-US" sz="2800" dirty="0">
                <a:solidFill>
                  <a:schemeClr val="tx1"/>
                </a:solidFill>
                <a:latin typeface="Arial" panose="020B0604020202020204" pitchFamily="34" charset="0"/>
                <a:cs typeface="Arial" panose="020B0604020202020204" pitchFamily="34" charset="0"/>
              </a:rPr>
              <a:t>Common Philosophy &amp; Purpose</a:t>
            </a:r>
          </a:p>
          <a:p>
            <a:pPr marL="514350" indent="-514350">
              <a:buFont typeface="+mj-lt"/>
              <a:buAutoNum type="arabicPeriod"/>
            </a:pPr>
            <a:r>
              <a:rPr lang="en-US" sz="2800" dirty="0">
                <a:solidFill>
                  <a:schemeClr val="tx1"/>
                </a:solidFill>
                <a:latin typeface="Arial" panose="020B0604020202020204" pitchFamily="34" charset="0"/>
                <a:cs typeface="Arial" panose="020B0604020202020204" pitchFamily="34" charset="0"/>
              </a:rPr>
              <a:t>Leadership</a:t>
            </a:r>
          </a:p>
          <a:p>
            <a:pPr marL="514350" indent="-514350">
              <a:buFont typeface="+mj-lt"/>
              <a:buAutoNum type="arabicPeriod"/>
            </a:pPr>
            <a:r>
              <a:rPr lang="en-US" sz="2800" dirty="0">
                <a:solidFill>
                  <a:schemeClr val="tx1"/>
                </a:solidFill>
                <a:latin typeface="Arial" panose="020B0604020202020204" pitchFamily="34" charset="0"/>
                <a:cs typeface="Arial" panose="020B0604020202020204" pitchFamily="34" charset="0"/>
              </a:rPr>
              <a:t>Clarifying Expected Behavior</a:t>
            </a:r>
          </a:p>
          <a:p>
            <a:pPr marL="514350" indent="-514350">
              <a:buFont typeface="+mj-lt"/>
              <a:buAutoNum type="arabicPeriod"/>
            </a:pPr>
            <a:r>
              <a:rPr lang="en-US" sz="2800" dirty="0">
                <a:solidFill>
                  <a:schemeClr val="tx1"/>
                </a:solidFill>
                <a:latin typeface="Arial" panose="020B0604020202020204" pitchFamily="34" charset="0"/>
                <a:cs typeface="Arial" panose="020B0604020202020204" pitchFamily="34" charset="0"/>
              </a:rPr>
              <a:t>Teaching Expected Behavior</a:t>
            </a:r>
          </a:p>
          <a:p>
            <a:pPr marL="514350" indent="-514350">
              <a:buFont typeface="+mj-lt"/>
              <a:buAutoNum type="arabicPeriod"/>
            </a:pPr>
            <a:r>
              <a:rPr lang="en-US" sz="2800" dirty="0">
                <a:solidFill>
                  <a:schemeClr val="tx1"/>
                </a:solidFill>
                <a:latin typeface="Arial" panose="020B0604020202020204" pitchFamily="34" charset="0"/>
                <a:cs typeface="Arial" panose="020B0604020202020204" pitchFamily="34" charset="0"/>
              </a:rPr>
              <a:t>Encouraging Expected Behavior</a:t>
            </a:r>
          </a:p>
          <a:p>
            <a:pPr marL="514350" indent="-514350">
              <a:buFont typeface="+mj-lt"/>
              <a:buAutoNum type="arabicPeriod"/>
            </a:pPr>
            <a:r>
              <a:rPr lang="en-US" sz="2800" dirty="0">
                <a:solidFill>
                  <a:schemeClr val="tx1"/>
                </a:solidFill>
                <a:latin typeface="Arial" panose="020B0604020202020204" pitchFamily="34" charset="0"/>
                <a:cs typeface="Arial" panose="020B0604020202020204" pitchFamily="34" charset="0"/>
              </a:rPr>
              <a:t>Discouraging Inappropriate Behavior</a:t>
            </a:r>
          </a:p>
          <a:p>
            <a:pPr marL="514350" indent="-514350">
              <a:buFont typeface="+mj-lt"/>
              <a:buAutoNum type="arabicPeriod"/>
            </a:pPr>
            <a:r>
              <a:rPr lang="en-US" sz="2800" dirty="0">
                <a:solidFill>
                  <a:schemeClr val="tx1"/>
                </a:solidFill>
                <a:latin typeface="Arial" panose="020B0604020202020204" pitchFamily="34" charset="0"/>
                <a:cs typeface="Arial" panose="020B0604020202020204" pitchFamily="34" charset="0"/>
              </a:rPr>
              <a:t>Ongoing Monitoring</a:t>
            </a:r>
          </a:p>
          <a:p>
            <a:pPr marL="514350" indent="-514350">
              <a:buFont typeface="+mj-lt"/>
              <a:buAutoNum type="arabicPeriod"/>
            </a:pPr>
            <a:r>
              <a:rPr lang="en-US" sz="2800" dirty="0">
                <a:solidFill>
                  <a:schemeClr val="tx1"/>
                </a:solidFill>
                <a:latin typeface="Arial" panose="020B0604020202020204" pitchFamily="34" charset="0"/>
                <a:cs typeface="Arial" panose="020B0604020202020204" pitchFamily="34" charset="0"/>
              </a:rPr>
              <a:t>Effective Classroom Practices</a:t>
            </a:r>
          </a:p>
        </p:txBody>
      </p:sp>
      <p:pic>
        <p:nvPicPr>
          <p:cNvPr id="9" name="Picture 8" descr="components.jpg"/>
          <p:cNvPicPr>
            <a:picLocks noChangeAspect="1"/>
          </p:cNvPicPr>
          <p:nvPr/>
        </p:nvPicPr>
        <p:blipFill rotWithShape="1">
          <a:blip r:embed="rId3">
            <a:extLst>
              <a:ext uri="{28A0092B-C50C-407E-A947-70E740481C1C}">
                <a14:useLocalDpi xmlns:a14="http://schemas.microsoft.com/office/drawing/2010/main" val="0"/>
              </a:ext>
            </a:extLst>
          </a:blip>
          <a:srcRect t="4769" r="27168" b="10986"/>
          <a:stretch/>
        </p:blipFill>
        <p:spPr>
          <a:xfrm>
            <a:off x="6699014" y="1950741"/>
            <a:ext cx="2183218" cy="2622784"/>
          </a:xfrm>
          <a:prstGeom prst="rect">
            <a:avLst/>
          </a:prstGeom>
        </p:spPr>
      </p:pic>
    </p:spTree>
    <p:extLst>
      <p:ext uri="{BB962C8B-B14F-4D97-AF65-F5344CB8AC3E}">
        <p14:creationId xmlns:p14="http://schemas.microsoft.com/office/powerpoint/2010/main" val="2261272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706929"/>
          </a:xfrm>
        </p:spPr>
        <p:txBody>
          <a:bodyPr>
            <a:normAutofit/>
          </a:bodyPr>
          <a:lstStyle/>
          <a:p>
            <a:r>
              <a:rPr lang="en-US" sz="3200" dirty="0">
                <a:latin typeface="Arial" panose="020B0604020202020204" pitchFamily="34" charset="0"/>
                <a:cs typeface="Arial" panose="020B0604020202020204" pitchFamily="34" charset="0"/>
              </a:rPr>
              <a:t>2. PBIS 8 Essential Components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49237" y="944733"/>
            <a:ext cx="7245525" cy="5168017"/>
          </a:xfrm>
        </p:spPr>
      </p:pic>
    </p:spTree>
    <p:extLst>
      <p:ext uri="{BB962C8B-B14F-4D97-AF65-F5344CB8AC3E}">
        <p14:creationId xmlns:p14="http://schemas.microsoft.com/office/powerpoint/2010/main" val="198962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0"/>
            <a:ext cx="8199913" cy="1143000"/>
          </a:xfrm>
        </p:spPr>
        <p:txBody>
          <a:bodyPr>
            <a:normAutofit/>
          </a:bodyPr>
          <a:lstStyle/>
          <a:p>
            <a:pPr algn="ctr"/>
            <a:r>
              <a:rPr lang="en-US" b="1" dirty="0">
                <a:solidFill>
                  <a:srgbClr val="0070C0"/>
                </a:solidFill>
                <a:latin typeface="Encode Sans Black" charset="0"/>
                <a:ea typeface="Encode Sans Black" charset="0"/>
                <a:cs typeface="Encode Sans Black" charset="0"/>
              </a:rPr>
              <a:t>3. PBS Framework</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8861" y="1412010"/>
            <a:ext cx="5766862" cy="4149834"/>
          </a:xfrm>
        </p:spPr>
      </p:pic>
      <p:sp>
        <p:nvSpPr>
          <p:cNvPr id="5" name="Folded Corner 4"/>
          <p:cNvSpPr/>
          <p:nvPr/>
        </p:nvSpPr>
        <p:spPr>
          <a:xfrm>
            <a:off x="6224061" y="1315377"/>
            <a:ext cx="2537319" cy="4343100"/>
          </a:xfrm>
          <a:prstGeom prst="foldedCorner">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r>
              <a:rPr lang="en-US" sz="2000" dirty="0">
                <a:latin typeface="Encode Sans Medium" charset="0"/>
                <a:ea typeface="Encode Sans Medium" charset="0"/>
                <a:cs typeface="Encode Sans Medium" charset="0"/>
              </a:rPr>
              <a:t>SW-PBS is best characterized as a problem-solving framework whereby teams of educators, and family partners, select practices to support all students’ social and emotional success </a:t>
            </a:r>
          </a:p>
        </p:txBody>
      </p:sp>
    </p:spTree>
    <p:extLst>
      <p:ext uri="{BB962C8B-B14F-4D97-AF65-F5344CB8AC3E}">
        <p14:creationId xmlns:p14="http://schemas.microsoft.com/office/powerpoint/2010/main" val="1125421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0"/>
            <a:ext cx="8199913" cy="1143000"/>
          </a:xfrm>
        </p:spPr>
        <p:txBody>
          <a:bodyPr>
            <a:normAutofit/>
          </a:bodyPr>
          <a:lstStyle/>
          <a:p>
            <a:pPr algn="ctr"/>
            <a:r>
              <a:rPr lang="en-US" b="1" dirty="0">
                <a:solidFill>
                  <a:srgbClr val="0070C0"/>
                </a:solidFill>
                <a:latin typeface="Encode Sans Black" charset="0"/>
                <a:ea typeface="Encode Sans Black" charset="0"/>
                <a:cs typeface="Encode Sans Black" charset="0"/>
              </a:rPr>
              <a:t>PBS Framework</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632" t="7127"/>
          <a:stretch/>
        </p:blipFill>
        <p:spPr>
          <a:xfrm>
            <a:off x="945931" y="882869"/>
            <a:ext cx="6886210" cy="5186856"/>
          </a:xfrm>
          <a:prstGeom prst="rect">
            <a:avLst/>
          </a:prstGeom>
        </p:spPr>
      </p:pic>
    </p:spTree>
    <p:extLst>
      <p:ext uri="{BB962C8B-B14F-4D97-AF65-F5344CB8AC3E}">
        <p14:creationId xmlns:p14="http://schemas.microsoft.com/office/powerpoint/2010/main" val="674690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Acknowledgements</a:t>
            </a:r>
          </a:p>
        </p:txBody>
      </p:sp>
      <p:sp>
        <p:nvSpPr>
          <p:cNvPr id="3" name="Content Placeholder 2"/>
          <p:cNvSpPr>
            <a:spLocks noGrp="1"/>
          </p:cNvSpPr>
          <p:nvPr>
            <p:ph idx="1"/>
          </p:nvPr>
        </p:nvSpPr>
        <p:spPr/>
        <p:txBody>
          <a:bodyPr/>
          <a:lstStyle/>
          <a:p>
            <a:r>
              <a:rPr lang="en-US" dirty="0"/>
              <a:t>Dr Tim Lewis and Missouri SWPBIS </a:t>
            </a:r>
            <a:r>
              <a:rPr lang="en-US" dirty="0">
                <a:hlinkClick r:id="rId2"/>
              </a:rPr>
              <a:t>http://pbismissouri.org</a:t>
            </a:r>
            <a:r>
              <a:rPr lang="en-US" dirty="0"/>
              <a:t> </a:t>
            </a:r>
          </a:p>
          <a:p>
            <a:endParaRPr lang="en-US" dirty="0"/>
          </a:p>
        </p:txBody>
      </p:sp>
      <p:sp>
        <p:nvSpPr>
          <p:cNvPr id="4" name="Slide Number Placeholder 3"/>
          <p:cNvSpPr>
            <a:spLocks noGrp="1"/>
          </p:cNvSpPr>
          <p:nvPr>
            <p:ph type="sldNum" sz="quarter" idx="12"/>
          </p:nvPr>
        </p:nvSpPr>
        <p:spPr/>
        <p:txBody>
          <a:bodyPr/>
          <a:lstStyle/>
          <a:p>
            <a:fld id="{59E18BA7-8827-8449-9F5A-8B9AEC46F1CF}" type="slidenum">
              <a:rPr lang="en-US" smtClean="0"/>
              <a:t>2</a:t>
            </a:fld>
            <a:endParaRPr lang="en-US" dirty="0"/>
          </a:p>
        </p:txBody>
      </p:sp>
      <p:pic>
        <p:nvPicPr>
          <p:cNvPr id="5" name="Picture 4"/>
          <p:cNvPicPr>
            <a:picLocks noChangeAspect="1"/>
          </p:cNvPicPr>
          <p:nvPr/>
        </p:nvPicPr>
        <p:blipFill>
          <a:blip r:embed="rId3"/>
          <a:stretch>
            <a:fillRect/>
          </a:stretch>
        </p:blipFill>
        <p:spPr>
          <a:xfrm>
            <a:off x="2947988" y="2867025"/>
            <a:ext cx="3248025" cy="1123950"/>
          </a:xfrm>
          <a:prstGeom prst="rect">
            <a:avLst/>
          </a:prstGeom>
        </p:spPr>
      </p:pic>
    </p:spTree>
    <p:extLst>
      <p:ext uri="{BB962C8B-B14F-4D97-AF65-F5344CB8AC3E}">
        <p14:creationId xmlns:p14="http://schemas.microsoft.com/office/powerpoint/2010/main" val="267995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Oval 2"/>
          <p:cNvSpPr>
            <a:spLocks noChangeArrowheads="1"/>
          </p:cNvSpPr>
          <p:nvPr/>
        </p:nvSpPr>
        <p:spPr bwMode="auto">
          <a:xfrm>
            <a:off x="2286000" y="1828800"/>
            <a:ext cx="2971800" cy="2590800"/>
          </a:xfrm>
          <a:prstGeom prst="ellipse">
            <a:avLst/>
          </a:prstGeom>
          <a:solidFill>
            <a:schemeClr val="accent1">
              <a:alpha val="50000"/>
            </a:schemeClr>
          </a:solidFill>
          <a:ln w="9525">
            <a:solidFill>
              <a:schemeClr val="tx1"/>
            </a:solidFill>
            <a:round/>
            <a:headEnd/>
            <a:tailEnd/>
          </a:ln>
          <a:effectLst/>
        </p:spPr>
        <p:txBody>
          <a:bodyPr wrap="none" anchor="ctr"/>
          <a:lstStyle/>
          <a:p>
            <a:pPr defTabSz="914400"/>
            <a:endParaRPr lang="en-US">
              <a:solidFill>
                <a:prstClr val="black"/>
              </a:solidFill>
            </a:endParaRPr>
          </a:p>
        </p:txBody>
      </p:sp>
      <p:sp>
        <p:nvSpPr>
          <p:cNvPr id="141315" name="Oval 3"/>
          <p:cNvSpPr>
            <a:spLocks noChangeArrowheads="1"/>
          </p:cNvSpPr>
          <p:nvPr/>
        </p:nvSpPr>
        <p:spPr bwMode="auto">
          <a:xfrm>
            <a:off x="3962400" y="1752600"/>
            <a:ext cx="2971800" cy="2590800"/>
          </a:xfrm>
          <a:prstGeom prst="ellipse">
            <a:avLst/>
          </a:prstGeom>
          <a:solidFill>
            <a:srgbClr val="FF33CC">
              <a:alpha val="50000"/>
            </a:srgbClr>
          </a:solidFill>
          <a:ln w="9525">
            <a:solidFill>
              <a:schemeClr val="tx1"/>
            </a:solidFill>
            <a:round/>
            <a:headEnd/>
            <a:tailEnd/>
          </a:ln>
          <a:effectLst/>
        </p:spPr>
        <p:txBody>
          <a:bodyPr wrap="none" anchor="ctr"/>
          <a:lstStyle/>
          <a:p>
            <a:pPr algn="ctr" defTabSz="914400"/>
            <a:endParaRPr lang="en-US">
              <a:solidFill>
                <a:prstClr val="black"/>
              </a:solidFill>
              <a:latin typeface="Arial" pitchFamily="34" charset="0"/>
            </a:endParaRPr>
          </a:p>
        </p:txBody>
      </p:sp>
      <p:sp>
        <p:nvSpPr>
          <p:cNvPr id="141316" name="Oval 4"/>
          <p:cNvSpPr>
            <a:spLocks noChangeArrowheads="1"/>
          </p:cNvSpPr>
          <p:nvPr/>
        </p:nvSpPr>
        <p:spPr bwMode="auto">
          <a:xfrm>
            <a:off x="3124200" y="3048000"/>
            <a:ext cx="2971800" cy="2590800"/>
          </a:xfrm>
          <a:prstGeom prst="ellipse">
            <a:avLst/>
          </a:prstGeom>
          <a:solidFill>
            <a:srgbClr val="FFFF00">
              <a:alpha val="50000"/>
            </a:srgbClr>
          </a:solidFill>
          <a:ln w="9525">
            <a:solidFill>
              <a:schemeClr val="tx1"/>
            </a:solidFill>
            <a:round/>
            <a:headEnd/>
            <a:tailEnd/>
          </a:ln>
          <a:effectLst/>
        </p:spPr>
        <p:txBody>
          <a:bodyPr wrap="none" anchor="ctr"/>
          <a:lstStyle/>
          <a:p>
            <a:pPr algn="ctr" defTabSz="914400"/>
            <a:endParaRPr lang="en-US" sz="2400">
              <a:solidFill>
                <a:prstClr val="black"/>
              </a:solidFill>
              <a:latin typeface="Arial" pitchFamily="34" charset="0"/>
            </a:endParaRPr>
          </a:p>
        </p:txBody>
      </p:sp>
      <p:sp>
        <p:nvSpPr>
          <p:cNvPr id="141317" name="Text Box 5"/>
          <p:cNvSpPr txBox="1">
            <a:spLocks noChangeArrowheads="1"/>
          </p:cNvSpPr>
          <p:nvPr/>
        </p:nvSpPr>
        <p:spPr bwMode="auto">
          <a:xfrm>
            <a:off x="2971800" y="2286000"/>
            <a:ext cx="1219200" cy="954107"/>
          </a:xfrm>
          <a:prstGeom prst="rect">
            <a:avLst/>
          </a:prstGeom>
          <a:noFill/>
          <a:ln w="9525">
            <a:noFill/>
            <a:miter lim="800000"/>
            <a:headEnd/>
            <a:tailEnd/>
          </a:ln>
          <a:effectLst/>
        </p:spPr>
        <p:txBody>
          <a:bodyPr>
            <a:spAutoFit/>
          </a:bodyPr>
          <a:lstStyle/>
          <a:p>
            <a:pPr defTabSz="914400"/>
            <a:r>
              <a:rPr lang="en-US" sz="1400" b="1" u="sng" dirty="0">
                <a:solidFill>
                  <a:prstClr val="black"/>
                </a:solidFill>
                <a:latin typeface="Arial" pitchFamily="34" charset="0"/>
              </a:rPr>
              <a:t>SYSTEMS</a:t>
            </a:r>
            <a:r>
              <a:rPr lang="en-US" sz="1400" b="1" dirty="0">
                <a:solidFill>
                  <a:prstClr val="black"/>
                </a:solidFill>
                <a:latin typeface="Arial" pitchFamily="34" charset="0"/>
              </a:rPr>
              <a:t> – Support Staff Behavior</a:t>
            </a:r>
          </a:p>
        </p:txBody>
      </p:sp>
      <p:sp>
        <p:nvSpPr>
          <p:cNvPr id="141318" name="Text Box 6"/>
          <p:cNvSpPr txBox="1">
            <a:spLocks noChangeArrowheads="1"/>
          </p:cNvSpPr>
          <p:nvPr/>
        </p:nvSpPr>
        <p:spPr bwMode="auto">
          <a:xfrm>
            <a:off x="3962400" y="4495800"/>
            <a:ext cx="2057400" cy="738664"/>
          </a:xfrm>
          <a:prstGeom prst="rect">
            <a:avLst/>
          </a:prstGeom>
          <a:noFill/>
          <a:ln w="9525">
            <a:noFill/>
            <a:miter lim="800000"/>
            <a:headEnd/>
            <a:tailEnd/>
          </a:ln>
          <a:effectLst/>
        </p:spPr>
        <p:txBody>
          <a:bodyPr>
            <a:spAutoFit/>
          </a:bodyPr>
          <a:lstStyle/>
          <a:p>
            <a:pPr defTabSz="914400"/>
            <a:r>
              <a:rPr lang="en-US" sz="1400" b="1" dirty="0">
                <a:solidFill>
                  <a:prstClr val="black"/>
                </a:solidFill>
                <a:latin typeface="Arial" pitchFamily="34" charset="0"/>
              </a:rPr>
              <a:t> </a:t>
            </a:r>
            <a:r>
              <a:rPr lang="en-US" sz="1400" b="1" u="sng" dirty="0">
                <a:solidFill>
                  <a:prstClr val="black"/>
                </a:solidFill>
                <a:latin typeface="Arial" pitchFamily="34" charset="0"/>
              </a:rPr>
              <a:t>PRACTICES</a:t>
            </a:r>
            <a:r>
              <a:rPr lang="en-US" sz="1400" b="1" dirty="0">
                <a:solidFill>
                  <a:prstClr val="black"/>
                </a:solidFill>
                <a:latin typeface="Arial" pitchFamily="34" charset="0"/>
              </a:rPr>
              <a:t> –</a:t>
            </a:r>
          </a:p>
          <a:p>
            <a:pPr defTabSz="914400"/>
            <a:r>
              <a:rPr lang="en-US" sz="1400" b="1" dirty="0">
                <a:solidFill>
                  <a:prstClr val="black"/>
                </a:solidFill>
                <a:latin typeface="Arial" pitchFamily="34" charset="0"/>
              </a:rPr>
              <a:t> Support Student Behavior</a:t>
            </a:r>
          </a:p>
        </p:txBody>
      </p:sp>
      <p:sp>
        <p:nvSpPr>
          <p:cNvPr id="141319" name="Text Box 7"/>
          <p:cNvSpPr txBox="1">
            <a:spLocks noChangeArrowheads="1"/>
          </p:cNvSpPr>
          <p:nvPr/>
        </p:nvSpPr>
        <p:spPr bwMode="auto">
          <a:xfrm>
            <a:off x="5334000" y="2209800"/>
            <a:ext cx="1143000" cy="1077218"/>
          </a:xfrm>
          <a:prstGeom prst="rect">
            <a:avLst/>
          </a:prstGeom>
          <a:noFill/>
          <a:ln w="9525">
            <a:noFill/>
            <a:miter lim="800000"/>
            <a:headEnd/>
            <a:tailEnd/>
          </a:ln>
          <a:effectLst/>
        </p:spPr>
        <p:txBody>
          <a:bodyPr>
            <a:spAutoFit/>
          </a:bodyPr>
          <a:lstStyle/>
          <a:p>
            <a:pPr defTabSz="914400"/>
            <a:r>
              <a:rPr lang="en-US" sz="1600" b="1" u="sng" dirty="0">
                <a:solidFill>
                  <a:prstClr val="black"/>
                </a:solidFill>
                <a:latin typeface="Arial" pitchFamily="34" charset="0"/>
              </a:rPr>
              <a:t>DATA</a:t>
            </a:r>
            <a:r>
              <a:rPr lang="en-US" sz="1600" b="1" dirty="0">
                <a:solidFill>
                  <a:prstClr val="black"/>
                </a:solidFill>
                <a:latin typeface="Arial" pitchFamily="34" charset="0"/>
              </a:rPr>
              <a:t> – Supports Decision Making</a:t>
            </a:r>
          </a:p>
        </p:txBody>
      </p:sp>
      <p:sp>
        <p:nvSpPr>
          <p:cNvPr id="141320" name="Text Box 8"/>
          <p:cNvSpPr txBox="1">
            <a:spLocks noChangeArrowheads="1"/>
          </p:cNvSpPr>
          <p:nvPr/>
        </p:nvSpPr>
        <p:spPr bwMode="auto">
          <a:xfrm>
            <a:off x="304800" y="228600"/>
            <a:ext cx="8112125" cy="400110"/>
          </a:xfrm>
          <a:prstGeom prst="rect">
            <a:avLst/>
          </a:prstGeom>
          <a:noFill/>
          <a:ln w="9525">
            <a:noFill/>
            <a:miter lim="800000"/>
            <a:headEnd/>
            <a:tailEnd/>
          </a:ln>
          <a:effectLst/>
        </p:spPr>
        <p:txBody>
          <a:bodyPr>
            <a:spAutoFit/>
          </a:bodyPr>
          <a:lstStyle/>
          <a:p>
            <a:pPr defTabSz="914400"/>
            <a:r>
              <a:rPr lang="en-US" sz="2000" b="1" dirty="0">
                <a:solidFill>
                  <a:srgbClr val="1F497D"/>
                </a:solidFill>
                <a:latin typeface="+mj-lt"/>
              </a:rPr>
              <a:t>PBIS Problem-Solving </a:t>
            </a:r>
            <a:r>
              <a:rPr lang="en-US" sz="1600" b="1" dirty="0">
                <a:solidFill>
                  <a:srgbClr val="1F497D"/>
                </a:solidFill>
                <a:latin typeface="+mj-lt"/>
              </a:rPr>
              <a:t>Targeted Problem:   Behavior in  the cafeteria </a:t>
            </a:r>
          </a:p>
        </p:txBody>
      </p:sp>
      <p:sp>
        <p:nvSpPr>
          <p:cNvPr id="141323" name="Text Box 11"/>
          <p:cNvSpPr txBox="1">
            <a:spLocks noChangeArrowheads="1"/>
          </p:cNvSpPr>
          <p:nvPr/>
        </p:nvSpPr>
        <p:spPr bwMode="auto">
          <a:xfrm>
            <a:off x="746125" y="4071938"/>
            <a:ext cx="184150" cy="274637"/>
          </a:xfrm>
          <a:prstGeom prst="rect">
            <a:avLst/>
          </a:prstGeom>
          <a:noFill/>
          <a:ln w="9525">
            <a:noFill/>
            <a:miter lim="800000"/>
            <a:headEnd/>
            <a:tailEnd/>
          </a:ln>
          <a:effectLst/>
        </p:spPr>
        <p:txBody>
          <a:bodyPr wrap="none">
            <a:spAutoFit/>
          </a:bodyPr>
          <a:lstStyle/>
          <a:p>
            <a:pPr defTabSz="914400"/>
            <a:endParaRPr lang="en-US" sz="1200">
              <a:solidFill>
                <a:prstClr val="black"/>
              </a:solidFill>
              <a:latin typeface="Arial" pitchFamily="34" charset="0"/>
            </a:endParaRPr>
          </a:p>
        </p:txBody>
      </p:sp>
      <p:sp>
        <p:nvSpPr>
          <p:cNvPr id="141326" name="Text Box 14"/>
          <p:cNvSpPr txBox="1">
            <a:spLocks noChangeArrowheads="1"/>
          </p:cNvSpPr>
          <p:nvPr/>
        </p:nvSpPr>
        <p:spPr bwMode="auto">
          <a:xfrm>
            <a:off x="7604125" y="2551113"/>
            <a:ext cx="298450" cy="366712"/>
          </a:xfrm>
          <a:prstGeom prst="rect">
            <a:avLst/>
          </a:prstGeom>
          <a:noFill/>
          <a:ln w="9525">
            <a:noFill/>
            <a:miter lim="800000"/>
            <a:headEnd/>
            <a:tailEnd/>
          </a:ln>
          <a:effectLst/>
        </p:spPr>
        <p:txBody>
          <a:bodyPr>
            <a:spAutoFit/>
          </a:bodyPr>
          <a:lstStyle/>
          <a:p>
            <a:pPr defTabSz="914400"/>
            <a:endParaRPr lang="en-US">
              <a:solidFill>
                <a:prstClr val="black"/>
              </a:solidFill>
              <a:latin typeface="Arial" pitchFamily="34" charset="0"/>
              <a:cs typeface="Arial" pitchFamily="34" charset="0"/>
            </a:endParaRPr>
          </a:p>
        </p:txBody>
      </p:sp>
      <p:grpSp>
        <p:nvGrpSpPr>
          <p:cNvPr id="3" name="Group 2"/>
          <p:cNvGrpSpPr/>
          <p:nvPr/>
        </p:nvGrpSpPr>
        <p:grpSpPr>
          <a:xfrm>
            <a:off x="6461125" y="2743200"/>
            <a:ext cx="2454275" cy="2390239"/>
            <a:chOff x="6461125" y="2743200"/>
            <a:chExt cx="2454275" cy="2390239"/>
          </a:xfrm>
        </p:grpSpPr>
        <p:sp>
          <p:nvSpPr>
            <p:cNvPr id="141325" name="Text Box 13"/>
            <p:cNvSpPr txBox="1">
              <a:spLocks noChangeArrowheads="1"/>
            </p:cNvSpPr>
            <p:nvPr/>
          </p:nvSpPr>
          <p:spPr bwMode="auto">
            <a:xfrm>
              <a:off x="6461125" y="3810000"/>
              <a:ext cx="2454275" cy="1323439"/>
            </a:xfrm>
            <a:prstGeom prst="rect">
              <a:avLst/>
            </a:prstGeom>
            <a:noFill/>
            <a:ln w="9525">
              <a:noFill/>
              <a:miter lim="800000"/>
              <a:headEnd/>
              <a:tailEnd/>
            </a:ln>
            <a:effectLst/>
          </p:spPr>
          <p:txBody>
            <a:bodyPr>
              <a:spAutoFit/>
            </a:bodyPr>
            <a:lstStyle/>
            <a:p>
              <a:pPr defTabSz="914400"/>
              <a:r>
                <a:rPr lang="en-US" sz="1600" b="1" dirty="0">
                  <a:solidFill>
                    <a:prstClr val="black"/>
                  </a:solidFill>
                  <a:latin typeface="+mj-lt"/>
                </a:rPr>
                <a:t>Step 2:  What is the goal?</a:t>
              </a:r>
              <a:endParaRPr lang="en-US" sz="1200" dirty="0">
                <a:solidFill>
                  <a:prstClr val="black"/>
                </a:solidFill>
                <a:latin typeface="+mj-lt"/>
              </a:endParaRPr>
            </a:p>
            <a:p>
              <a:pPr defTabSz="914400"/>
              <a:r>
                <a:rPr lang="en-US" sz="1200" dirty="0">
                  <a:solidFill>
                    <a:prstClr val="black"/>
                  </a:solidFill>
                  <a:latin typeface="+mj-lt"/>
                </a:rPr>
                <a:t>Reduce ODR’s from the cafeteria by 50% (from an average of 19 per month to no more than  9 or 10 per month).</a:t>
              </a:r>
            </a:p>
          </p:txBody>
        </p:sp>
        <p:sp>
          <p:nvSpPr>
            <p:cNvPr id="141327" name="AutoShape 15"/>
            <p:cNvSpPr>
              <a:spLocks noChangeArrowheads="1"/>
            </p:cNvSpPr>
            <p:nvPr/>
          </p:nvSpPr>
          <p:spPr bwMode="auto">
            <a:xfrm>
              <a:off x="7620000" y="2743200"/>
              <a:ext cx="533400" cy="976313"/>
            </a:xfrm>
            <a:prstGeom prst="downArrow">
              <a:avLst>
                <a:gd name="adj1" fmla="val 50000"/>
                <a:gd name="adj2" fmla="val 45759"/>
              </a:avLst>
            </a:prstGeom>
            <a:solidFill>
              <a:schemeClr val="accent1"/>
            </a:solidFill>
            <a:ln w="9525">
              <a:solidFill>
                <a:schemeClr val="tx1"/>
              </a:solidFill>
              <a:miter lim="800000"/>
              <a:headEnd/>
              <a:tailEnd/>
            </a:ln>
            <a:effectLst/>
          </p:spPr>
          <p:txBody>
            <a:bodyPr vert="eaVert" wrap="none" anchor="ctr"/>
            <a:lstStyle/>
            <a:p>
              <a:pPr defTabSz="914400"/>
              <a:endParaRPr lang="en-US">
                <a:solidFill>
                  <a:prstClr val="black"/>
                </a:solidFill>
              </a:endParaRPr>
            </a:p>
          </p:txBody>
        </p:sp>
      </p:grpSp>
      <p:sp>
        <p:nvSpPr>
          <p:cNvPr id="141328" name="Text Box 16"/>
          <p:cNvSpPr txBox="1">
            <a:spLocks noChangeArrowheads="1"/>
          </p:cNvSpPr>
          <p:nvPr/>
        </p:nvSpPr>
        <p:spPr bwMode="auto">
          <a:xfrm>
            <a:off x="4632325" y="5827713"/>
            <a:ext cx="184150" cy="366712"/>
          </a:xfrm>
          <a:prstGeom prst="rect">
            <a:avLst/>
          </a:prstGeom>
          <a:noFill/>
          <a:ln w="9525">
            <a:noFill/>
            <a:miter lim="800000"/>
            <a:headEnd/>
            <a:tailEnd/>
          </a:ln>
          <a:effectLst/>
        </p:spPr>
        <p:txBody>
          <a:bodyPr wrap="none">
            <a:spAutoFit/>
          </a:bodyPr>
          <a:lstStyle/>
          <a:p>
            <a:pPr defTabSz="914400"/>
            <a:endParaRPr lang="en-US">
              <a:solidFill>
                <a:prstClr val="black"/>
              </a:solidFill>
              <a:latin typeface="Arial" pitchFamily="34" charset="0"/>
            </a:endParaRPr>
          </a:p>
        </p:txBody>
      </p:sp>
      <p:grpSp>
        <p:nvGrpSpPr>
          <p:cNvPr id="7" name="Group 6"/>
          <p:cNvGrpSpPr/>
          <p:nvPr/>
        </p:nvGrpSpPr>
        <p:grpSpPr>
          <a:xfrm>
            <a:off x="190500" y="3309782"/>
            <a:ext cx="5372100" cy="2797886"/>
            <a:chOff x="457200" y="4114800"/>
            <a:chExt cx="5372100" cy="2797886"/>
          </a:xfrm>
        </p:grpSpPr>
        <p:sp>
          <p:nvSpPr>
            <p:cNvPr id="141324" name="Text Box 12"/>
            <p:cNvSpPr txBox="1">
              <a:spLocks noChangeArrowheads="1"/>
            </p:cNvSpPr>
            <p:nvPr/>
          </p:nvSpPr>
          <p:spPr bwMode="auto">
            <a:xfrm>
              <a:off x="457200" y="4114800"/>
              <a:ext cx="3048000" cy="2739211"/>
            </a:xfrm>
            <a:prstGeom prst="rect">
              <a:avLst/>
            </a:prstGeom>
            <a:noFill/>
            <a:ln w="9525">
              <a:noFill/>
              <a:miter lim="800000"/>
              <a:headEnd/>
              <a:tailEnd/>
            </a:ln>
            <a:effectLst/>
          </p:spPr>
          <p:txBody>
            <a:bodyPr wrap="square">
              <a:spAutoFit/>
            </a:bodyPr>
            <a:lstStyle/>
            <a:p>
              <a:pPr marL="342900" indent="-342900" defTabSz="914400"/>
              <a:r>
                <a:rPr lang="en-US" sz="1400" b="1" dirty="0">
                  <a:solidFill>
                    <a:prstClr val="black"/>
                  </a:solidFill>
                  <a:latin typeface="+mj-lt"/>
                </a:rPr>
                <a:t>Step 3:  What will we do to support student behavior?</a:t>
              </a:r>
              <a:endParaRPr lang="en-US" sz="1200" dirty="0">
                <a:solidFill>
                  <a:prstClr val="black"/>
                </a:solidFill>
                <a:latin typeface="+mj-lt"/>
              </a:endParaRPr>
            </a:p>
            <a:p>
              <a:pPr marL="342900" indent="-342900" defTabSz="914400">
                <a:buFontTx/>
                <a:buAutoNum type="arabicPeriod"/>
              </a:pPr>
              <a:r>
                <a:rPr lang="en-US" sz="1200" dirty="0">
                  <a:solidFill>
                    <a:prstClr val="black"/>
                  </a:solidFill>
                  <a:latin typeface="+mj-lt"/>
                </a:rPr>
                <a:t>Teach “Cafeteria Expectations” in context.</a:t>
              </a:r>
            </a:p>
            <a:p>
              <a:pPr marL="342900" indent="-342900" defTabSz="914400">
                <a:buFontTx/>
                <a:buAutoNum type="arabicPeriod"/>
              </a:pPr>
              <a:r>
                <a:rPr lang="en-US" sz="1200" dirty="0">
                  <a:solidFill>
                    <a:prstClr val="black"/>
                  </a:solidFill>
                  <a:latin typeface="+mj-lt"/>
                </a:rPr>
                <a:t>Classroom teachers to provide pre-corrections prior to dismissing class to lunch.</a:t>
              </a:r>
            </a:p>
            <a:p>
              <a:pPr marL="342900" indent="-342900" defTabSz="914400">
                <a:buFontTx/>
                <a:buAutoNum type="arabicPeriod"/>
              </a:pPr>
              <a:r>
                <a:rPr lang="en-US" sz="1200" dirty="0">
                  <a:solidFill>
                    <a:prstClr val="black"/>
                  </a:solidFill>
                  <a:latin typeface="+mj-lt"/>
                </a:rPr>
                <a:t>Implement special “gotcha” system by class to earn class-wide recognition &amp; privilege..</a:t>
              </a:r>
            </a:p>
            <a:p>
              <a:pPr marL="342900" indent="-342900" defTabSz="914400">
                <a:buFontTx/>
                <a:buAutoNum type="arabicPeriod"/>
              </a:pPr>
              <a:r>
                <a:rPr lang="en-US" sz="1200" dirty="0">
                  <a:solidFill>
                    <a:prstClr val="black"/>
                  </a:solidFill>
                  <a:latin typeface="+mj-lt"/>
                </a:rPr>
                <a:t>Use “stop light” system for monitoring noise level.</a:t>
              </a:r>
            </a:p>
            <a:p>
              <a:pPr marL="342900" indent="-342900" defTabSz="914400">
                <a:buFontTx/>
                <a:buAutoNum type="arabicPeriod"/>
              </a:pPr>
              <a:r>
                <a:rPr lang="en-US" sz="1200" dirty="0">
                  <a:solidFill>
                    <a:prstClr val="black"/>
                  </a:solidFill>
                  <a:latin typeface="+mj-lt"/>
                </a:rPr>
                <a:t>Use a “silent table” to isolate chronic rule-violators.</a:t>
              </a:r>
            </a:p>
          </p:txBody>
        </p:sp>
        <p:sp>
          <p:nvSpPr>
            <p:cNvPr id="141329" name="AutoShape 17"/>
            <p:cNvSpPr>
              <a:spLocks noChangeArrowheads="1"/>
            </p:cNvSpPr>
            <p:nvPr/>
          </p:nvSpPr>
          <p:spPr bwMode="auto">
            <a:xfrm>
              <a:off x="4381500" y="6379286"/>
              <a:ext cx="1447800" cy="533400"/>
            </a:xfrm>
            <a:prstGeom prst="leftArrow">
              <a:avLst>
                <a:gd name="adj1" fmla="val 50000"/>
                <a:gd name="adj2" fmla="val 67857"/>
              </a:avLst>
            </a:prstGeom>
            <a:solidFill>
              <a:schemeClr val="accent1"/>
            </a:solidFill>
            <a:ln w="9525">
              <a:solidFill>
                <a:schemeClr val="tx1"/>
              </a:solidFill>
              <a:miter lim="800000"/>
              <a:headEnd/>
              <a:tailEnd/>
            </a:ln>
            <a:effectLst/>
          </p:spPr>
          <p:txBody>
            <a:bodyPr wrap="none" anchor="ctr"/>
            <a:lstStyle/>
            <a:p>
              <a:pPr defTabSz="914400"/>
              <a:endParaRPr lang="en-US">
                <a:solidFill>
                  <a:prstClr val="black"/>
                </a:solidFill>
              </a:endParaRPr>
            </a:p>
          </p:txBody>
        </p:sp>
      </p:grpSp>
      <p:sp>
        <p:nvSpPr>
          <p:cNvPr id="141330" name="Text Box 18"/>
          <p:cNvSpPr txBox="1">
            <a:spLocks noChangeArrowheads="1"/>
          </p:cNvSpPr>
          <p:nvPr/>
        </p:nvSpPr>
        <p:spPr bwMode="auto">
          <a:xfrm>
            <a:off x="1431925" y="3008313"/>
            <a:ext cx="184150" cy="366712"/>
          </a:xfrm>
          <a:prstGeom prst="rect">
            <a:avLst/>
          </a:prstGeom>
          <a:noFill/>
          <a:ln w="9525">
            <a:noFill/>
            <a:miter lim="800000"/>
            <a:headEnd/>
            <a:tailEnd/>
          </a:ln>
          <a:effectLst/>
        </p:spPr>
        <p:txBody>
          <a:bodyPr wrap="none">
            <a:spAutoFit/>
          </a:bodyPr>
          <a:lstStyle/>
          <a:p>
            <a:pPr defTabSz="914400"/>
            <a:endParaRPr lang="en-US">
              <a:solidFill>
                <a:prstClr val="black"/>
              </a:solidFill>
              <a:latin typeface="Arial" pitchFamily="34" charset="0"/>
            </a:endParaRPr>
          </a:p>
        </p:txBody>
      </p:sp>
      <p:grpSp>
        <p:nvGrpSpPr>
          <p:cNvPr id="5" name="Group 4"/>
          <p:cNvGrpSpPr/>
          <p:nvPr/>
        </p:nvGrpSpPr>
        <p:grpSpPr>
          <a:xfrm>
            <a:off x="190500" y="689965"/>
            <a:ext cx="3352800" cy="2430592"/>
            <a:chOff x="152400" y="1066800"/>
            <a:chExt cx="3352800" cy="2430592"/>
          </a:xfrm>
        </p:grpSpPr>
        <p:sp>
          <p:nvSpPr>
            <p:cNvPr id="141322" name="Text Box 10"/>
            <p:cNvSpPr txBox="1">
              <a:spLocks noChangeArrowheads="1"/>
            </p:cNvSpPr>
            <p:nvPr/>
          </p:nvSpPr>
          <p:spPr bwMode="auto">
            <a:xfrm>
              <a:off x="152400" y="1066800"/>
              <a:ext cx="3352800" cy="2369880"/>
            </a:xfrm>
            <a:prstGeom prst="rect">
              <a:avLst/>
            </a:prstGeom>
            <a:noFill/>
            <a:ln w="9525">
              <a:noFill/>
              <a:miter lim="800000"/>
              <a:headEnd/>
              <a:tailEnd/>
            </a:ln>
            <a:effectLst/>
          </p:spPr>
          <p:txBody>
            <a:bodyPr>
              <a:spAutoFit/>
            </a:bodyPr>
            <a:lstStyle/>
            <a:p>
              <a:pPr marL="342900" indent="-342900" defTabSz="914400"/>
              <a:r>
                <a:rPr lang="en-US" sz="1400" b="1" dirty="0">
                  <a:solidFill>
                    <a:prstClr val="black"/>
                  </a:solidFill>
                  <a:latin typeface="+mj-lt"/>
                </a:rPr>
                <a:t>Step 4:  What will we do to support staff?</a:t>
              </a:r>
              <a:endParaRPr lang="en-US" sz="1200" dirty="0">
                <a:solidFill>
                  <a:prstClr val="black"/>
                </a:solidFill>
                <a:latin typeface="+mj-lt"/>
              </a:endParaRPr>
            </a:p>
            <a:p>
              <a:pPr marL="342900" indent="-342900" defTabSz="914400">
                <a:buFontTx/>
                <a:buAutoNum type="arabicPeriod"/>
              </a:pPr>
              <a:r>
                <a:rPr lang="en-US" sz="1200" dirty="0">
                  <a:solidFill>
                    <a:prstClr val="black"/>
                  </a:solidFill>
                  <a:latin typeface="+mj-lt"/>
                </a:rPr>
                <a:t>Train lunchroom staff to teach cafeteria expectations.</a:t>
              </a:r>
            </a:p>
            <a:p>
              <a:pPr marL="342900" indent="-342900" defTabSz="914400">
                <a:buFontTx/>
                <a:buAutoNum type="arabicPeriod"/>
              </a:pPr>
              <a:r>
                <a:rPr lang="en-US" sz="1200" dirty="0">
                  <a:solidFill>
                    <a:prstClr val="black"/>
                  </a:solidFill>
                  <a:latin typeface="+mj-lt"/>
                </a:rPr>
                <a:t>Admin. monitor and demonstrate appropriate use of “gotchas’ for workers.</a:t>
              </a:r>
            </a:p>
            <a:p>
              <a:pPr marL="342900" indent="-342900" defTabSz="914400">
                <a:buFontTx/>
                <a:buAutoNum type="arabicPeriod"/>
              </a:pPr>
              <a:r>
                <a:rPr lang="en-US" sz="1200" dirty="0">
                  <a:solidFill>
                    <a:prstClr val="black"/>
                  </a:solidFill>
                  <a:latin typeface="+mj-lt"/>
                </a:rPr>
                <a:t>Admin. provide additional active supervision in café.</a:t>
              </a:r>
            </a:p>
            <a:p>
              <a:pPr marL="342900" indent="-342900" defTabSz="914400">
                <a:buFontTx/>
                <a:buAutoNum type="arabicPeriod"/>
              </a:pPr>
              <a:r>
                <a:rPr lang="en-US" sz="1200" dirty="0">
                  <a:solidFill>
                    <a:prstClr val="black"/>
                  </a:solidFill>
                  <a:latin typeface="+mj-lt"/>
                </a:rPr>
                <a:t>Advise teaching staff of new procedures.</a:t>
              </a:r>
            </a:p>
            <a:p>
              <a:pPr marL="342900" indent="-342900" defTabSz="914400">
                <a:buFontTx/>
                <a:buAutoNum type="arabicPeriod"/>
              </a:pPr>
              <a:r>
                <a:rPr lang="en-US" sz="1200" dirty="0">
                  <a:solidFill>
                    <a:prstClr val="black"/>
                  </a:solidFill>
                  <a:latin typeface="+mj-lt"/>
                </a:rPr>
                <a:t>Provide data feedback to staff.</a:t>
              </a:r>
            </a:p>
            <a:p>
              <a:pPr marL="342900" indent="-342900" defTabSz="914400">
                <a:buFontTx/>
                <a:buAutoNum type="arabicPeriod"/>
              </a:pPr>
              <a:endParaRPr lang="en-US" sz="1200" dirty="0">
                <a:solidFill>
                  <a:prstClr val="black"/>
                </a:solidFill>
                <a:latin typeface="+mj-lt"/>
              </a:endParaRPr>
            </a:p>
          </p:txBody>
        </p:sp>
        <p:sp>
          <p:nvSpPr>
            <p:cNvPr id="141331" name="AutoShape 19"/>
            <p:cNvSpPr>
              <a:spLocks noChangeArrowheads="1"/>
            </p:cNvSpPr>
            <p:nvPr/>
          </p:nvSpPr>
          <p:spPr bwMode="auto">
            <a:xfrm>
              <a:off x="1232393" y="2887792"/>
              <a:ext cx="609600" cy="609600"/>
            </a:xfrm>
            <a:prstGeom prst="upArrow">
              <a:avLst>
                <a:gd name="adj1" fmla="val 50000"/>
                <a:gd name="adj2" fmla="val 25000"/>
              </a:avLst>
            </a:prstGeom>
            <a:solidFill>
              <a:schemeClr val="accent1"/>
            </a:solidFill>
            <a:ln w="9525">
              <a:solidFill>
                <a:schemeClr val="tx1"/>
              </a:solidFill>
              <a:miter lim="800000"/>
              <a:headEnd/>
              <a:tailEnd/>
            </a:ln>
            <a:effectLst/>
          </p:spPr>
          <p:txBody>
            <a:bodyPr vert="eaVert" wrap="none" anchor="ctr"/>
            <a:lstStyle/>
            <a:p>
              <a:pPr defTabSz="914400"/>
              <a:endParaRPr lang="en-US">
                <a:solidFill>
                  <a:prstClr val="black"/>
                </a:solidFill>
              </a:endParaRPr>
            </a:p>
          </p:txBody>
        </p:sp>
      </p:grpSp>
      <p:sp>
        <p:nvSpPr>
          <p:cNvPr id="141332" name="Text Box 20"/>
          <p:cNvSpPr txBox="1">
            <a:spLocks noChangeArrowheads="1"/>
          </p:cNvSpPr>
          <p:nvPr/>
        </p:nvSpPr>
        <p:spPr bwMode="auto">
          <a:xfrm>
            <a:off x="4556125" y="1027113"/>
            <a:ext cx="184150" cy="366712"/>
          </a:xfrm>
          <a:prstGeom prst="rect">
            <a:avLst/>
          </a:prstGeom>
          <a:noFill/>
          <a:ln w="9525">
            <a:noFill/>
            <a:miter lim="800000"/>
            <a:headEnd/>
            <a:tailEnd/>
          </a:ln>
          <a:effectLst/>
        </p:spPr>
        <p:txBody>
          <a:bodyPr wrap="none">
            <a:spAutoFit/>
          </a:bodyPr>
          <a:lstStyle/>
          <a:p>
            <a:pPr defTabSz="914400"/>
            <a:endParaRPr lang="en-US">
              <a:solidFill>
                <a:prstClr val="black"/>
              </a:solidFill>
              <a:latin typeface="Arial" pitchFamily="34" charset="0"/>
            </a:endParaRPr>
          </a:p>
        </p:txBody>
      </p:sp>
      <p:grpSp>
        <p:nvGrpSpPr>
          <p:cNvPr id="6" name="Group 5"/>
          <p:cNvGrpSpPr/>
          <p:nvPr/>
        </p:nvGrpSpPr>
        <p:grpSpPr>
          <a:xfrm>
            <a:off x="4800600" y="838200"/>
            <a:ext cx="3886200" cy="1138773"/>
            <a:chOff x="4800600" y="838200"/>
            <a:chExt cx="3886200" cy="1138773"/>
          </a:xfrm>
        </p:grpSpPr>
        <p:sp>
          <p:nvSpPr>
            <p:cNvPr id="141321" name="Text Box 9"/>
            <p:cNvSpPr txBox="1">
              <a:spLocks noChangeArrowheads="1"/>
            </p:cNvSpPr>
            <p:nvPr/>
          </p:nvSpPr>
          <p:spPr bwMode="auto">
            <a:xfrm>
              <a:off x="6232525" y="838200"/>
              <a:ext cx="2454275" cy="1138773"/>
            </a:xfrm>
            <a:prstGeom prst="rect">
              <a:avLst/>
            </a:prstGeom>
            <a:noFill/>
            <a:ln w="9525">
              <a:noFill/>
              <a:miter lim="800000"/>
              <a:headEnd/>
              <a:tailEnd/>
            </a:ln>
            <a:effectLst/>
          </p:spPr>
          <p:txBody>
            <a:bodyPr>
              <a:spAutoFit/>
            </a:bodyPr>
            <a:lstStyle/>
            <a:p>
              <a:pPr defTabSz="914400"/>
              <a:r>
                <a:rPr lang="en-US" sz="1600" b="1" dirty="0">
                  <a:solidFill>
                    <a:prstClr val="black"/>
                  </a:solidFill>
                  <a:latin typeface="+mj-lt"/>
                </a:rPr>
                <a:t>Step 1:  What does </a:t>
              </a:r>
            </a:p>
            <a:p>
              <a:pPr defTabSz="914400"/>
              <a:r>
                <a:rPr lang="en-US" sz="1600" b="1" dirty="0">
                  <a:solidFill>
                    <a:prstClr val="black"/>
                  </a:solidFill>
                  <a:latin typeface="+mj-lt"/>
                </a:rPr>
                <a:t>the data say?</a:t>
              </a:r>
              <a:endParaRPr lang="en-US" sz="1200" dirty="0">
                <a:solidFill>
                  <a:prstClr val="black"/>
                </a:solidFill>
                <a:latin typeface="+mj-lt"/>
              </a:endParaRPr>
            </a:p>
            <a:p>
              <a:pPr defTabSz="914400"/>
              <a:r>
                <a:rPr lang="en-US" sz="1200" dirty="0">
                  <a:solidFill>
                    <a:prstClr val="black"/>
                  </a:solidFill>
                  <a:latin typeface="+mj-lt"/>
                </a:rPr>
                <a:t>38% of the ODR’s last month were for disrespect and disruption in the cafeteria.</a:t>
              </a:r>
            </a:p>
          </p:txBody>
        </p:sp>
        <p:sp>
          <p:nvSpPr>
            <p:cNvPr id="141333" name="AutoShape 21"/>
            <p:cNvSpPr>
              <a:spLocks noChangeArrowheads="1"/>
            </p:cNvSpPr>
            <p:nvPr/>
          </p:nvSpPr>
          <p:spPr bwMode="auto">
            <a:xfrm>
              <a:off x="4800600" y="990600"/>
              <a:ext cx="1219200" cy="533400"/>
            </a:xfrm>
            <a:prstGeom prst="rightArrow">
              <a:avLst>
                <a:gd name="adj1" fmla="val 50000"/>
                <a:gd name="adj2" fmla="val 57143"/>
              </a:avLst>
            </a:prstGeom>
            <a:solidFill>
              <a:schemeClr val="accent1"/>
            </a:solidFill>
            <a:ln w="9525">
              <a:solidFill>
                <a:schemeClr val="tx1"/>
              </a:solidFill>
              <a:miter lim="800000"/>
              <a:headEnd/>
              <a:tailEnd/>
            </a:ln>
            <a:effectLst/>
          </p:spPr>
          <p:txBody>
            <a:bodyPr wrap="none" anchor="ctr"/>
            <a:lstStyle/>
            <a:p>
              <a:pPr defTabSz="914400"/>
              <a:endParaRPr lang="en-US">
                <a:solidFill>
                  <a:prstClr val="black"/>
                </a:solidFill>
              </a:endParaRPr>
            </a:p>
          </p:txBody>
        </p:sp>
      </p:grpSp>
      <p:sp>
        <p:nvSpPr>
          <p:cNvPr id="22" name="Rectangle 13"/>
          <p:cNvSpPr>
            <a:spLocks noChangeArrowheads="1"/>
          </p:cNvSpPr>
          <p:nvPr/>
        </p:nvSpPr>
        <p:spPr bwMode="auto">
          <a:xfrm>
            <a:off x="6446838" y="6185882"/>
            <a:ext cx="2925762" cy="6721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6977" tIns="58489" rIns="116977" bIns="58489">
            <a:spAutoFit/>
          </a:bodyPr>
          <a:lstStyle/>
          <a:p>
            <a:pPr>
              <a:spcBef>
                <a:spcPct val="50000"/>
              </a:spcBef>
            </a:pPr>
            <a:r>
              <a:rPr lang="en-US" sz="1200" dirty="0">
                <a:solidFill>
                  <a:srgbClr val="000000"/>
                </a:solidFill>
                <a:latin typeface="+mj-lt"/>
                <a:ea typeface="MS PGothic" pitchFamily="34" charset="-128"/>
                <a:cs typeface="Times New Roman" pitchFamily="18" charset="0"/>
              </a:rPr>
              <a:t>(Adapted from Center on Positive Behavioral Interventions and Supports, University of Oregon, 2002)</a:t>
            </a:r>
          </a:p>
        </p:txBody>
      </p:sp>
    </p:spTree>
    <p:extLst>
      <p:ext uri="{BB962C8B-B14F-4D97-AF65-F5344CB8AC3E}">
        <p14:creationId xmlns:p14="http://schemas.microsoft.com/office/powerpoint/2010/main" val="7848416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txBox="1">
            <a:spLocks noGrp="1"/>
          </p:cNvSpPr>
          <p:nvPr/>
        </p:nvSpPr>
        <p:spPr bwMode="auto">
          <a:xfrm>
            <a:off x="7924800" y="6356350"/>
            <a:ext cx="7620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5DE55A74-016D-C74E-B987-6570857C79DC}" type="slidenum">
              <a:rPr lang="en-US" sz="1200">
                <a:solidFill>
                  <a:srgbClr val="1D4577"/>
                </a:solidFill>
              </a:rPr>
              <a:pPr algn="r" eaLnBrk="1" hangingPunct="1"/>
              <a:t>21</a:t>
            </a:fld>
            <a:endParaRPr lang="en-US" sz="1200">
              <a:solidFill>
                <a:srgbClr val="1D4577"/>
              </a:solidFill>
            </a:endParaRPr>
          </a:p>
        </p:txBody>
      </p:sp>
      <p:sp>
        <p:nvSpPr>
          <p:cNvPr id="28675" name="Rectangle 2"/>
          <p:cNvSpPr>
            <a:spLocks noChangeArrowheads="1"/>
          </p:cNvSpPr>
          <p:nvPr/>
        </p:nvSpPr>
        <p:spPr bwMode="auto">
          <a:xfrm>
            <a:off x="152400" y="142875"/>
            <a:ext cx="7051675"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4203" tIns="42102" rIns="84203" bIns="42102" anchor="ctr"/>
          <a:lstStyle/>
          <a:p>
            <a:pPr defTabSz="457200"/>
            <a:endParaRPr lang="en-US" sz="5500">
              <a:solidFill>
                <a:srgbClr val="800040"/>
              </a:solidFill>
              <a:latin typeface="Calibri" charset="0"/>
            </a:endParaRPr>
          </a:p>
        </p:txBody>
      </p:sp>
      <p:sp>
        <p:nvSpPr>
          <p:cNvPr id="9" name="Isosceles Triangle 8"/>
          <p:cNvSpPr/>
          <p:nvPr/>
        </p:nvSpPr>
        <p:spPr>
          <a:xfrm>
            <a:off x="969818" y="304998"/>
            <a:ext cx="5680364" cy="5943207"/>
          </a:xfrm>
          <a:prstGeom prst="triangle">
            <a:avLst/>
          </a:prstGeom>
          <a:solidFill>
            <a:srgbClr val="00B050"/>
          </a:solidFill>
          <a:ln>
            <a:solidFill>
              <a:srgbClr val="00B050"/>
            </a:solidFill>
          </a:ln>
          <a:scene3d>
            <a:camera prst="perspectiveRelaxed">
              <a:rot lat="19852770" lon="3668465" rev="18453607"/>
            </a:camera>
            <a:lightRig rig="chilly" dir="t">
              <a:rot lat="0" lon="0" rev="9000000"/>
            </a:lightRig>
          </a:scene3d>
          <a:sp3d>
            <a:bevelT h="374650"/>
          </a:sp3d>
        </p:spPr>
        <p:style>
          <a:lnRef idx="2">
            <a:schemeClr val="accent1">
              <a:shade val="50000"/>
            </a:schemeClr>
          </a:lnRef>
          <a:fillRef idx="1">
            <a:schemeClr val="accent1"/>
          </a:fillRef>
          <a:effectRef idx="0">
            <a:schemeClr val="accent1"/>
          </a:effectRef>
          <a:fontRef idx="minor">
            <a:schemeClr val="lt1"/>
          </a:fontRef>
        </p:style>
        <p:txBody>
          <a:bodyPr lIns="84203" tIns="42102" rIns="84203" bIns="42102" anchor="ctr"/>
          <a:lstStyle/>
          <a:p>
            <a:pPr algn="ctr" defTabSz="457196" fontAlgn="auto">
              <a:spcBef>
                <a:spcPts val="0"/>
              </a:spcBef>
              <a:spcAft>
                <a:spcPts val="0"/>
              </a:spcAft>
              <a:defRPr/>
            </a:pPr>
            <a:endParaRPr lang="en-US" sz="1700" dirty="0">
              <a:solidFill>
                <a:prstClr val="white"/>
              </a:solidFill>
            </a:endParaRPr>
          </a:p>
        </p:txBody>
      </p:sp>
      <p:sp>
        <p:nvSpPr>
          <p:cNvPr id="10" name="Isosceles Triangle 9"/>
          <p:cNvSpPr/>
          <p:nvPr/>
        </p:nvSpPr>
        <p:spPr>
          <a:xfrm>
            <a:off x="2355273" y="703392"/>
            <a:ext cx="3862450" cy="3940046"/>
          </a:xfrm>
          <a:prstGeom prst="triangle">
            <a:avLst/>
          </a:prstGeom>
          <a:gradFill flip="none" rotWithShape="1">
            <a:gsLst>
              <a:gs pos="14000">
                <a:srgbClr val="FFFF57"/>
              </a:gs>
              <a:gs pos="0">
                <a:srgbClr val="00B050"/>
              </a:gs>
            </a:gsLst>
            <a:lin ang="16200000" scaled="1"/>
            <a:tileRect/>
          </a:gradFill>
          <a:ln cap="rnd">
            <a:gradFill flip="none" rotWithShape="1">
              <a:gsLst>
                <a:gs pos="25000">
                  <a:srgbClr val="00B050"/>
                </a:gs>
                <a:gs pos="100000">
                  <a:srgbClr val="FFFF57"/>
                </a:gs>
                <a:gs pos="100000">
                  <a:schemeClr val="accent1">
                    <a:tint val="23500"/>
                    <a:satMod val="160000"/>
                  </a:schemeClr>
                </a:gs>
              </a:gsLst>
              <a:lin ang="16200000" scaled="1"/>
              <a:tileRect/>
            </a:gradFill>
            <a:miter lim="800000"/>
          </a:ln>
          <a:scene3d>
            <a:camera prst="perspectiveRelaxed">
              <a:rot lat="19854000" lon="3666000" rev="18456000"/>
            </a:camera>
            <a:lightRig rig="chilly" dir="t">
              <a:rot lat="0" lon="0" rev="9000000"/>
            </a:lightRig>
          </a:scene3d>
          <a:sp3d prstMaterial="metal">
            <a:bevelT h="330200"/>
            <a:contourClr>
              <a:schemeClr val="accent3">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lIns="84203" tIns="42102" rIns="84203" bIns="42102" anchor="ctr"/>
          <a:lstStyle/>
          <a:p>
            <a:pPr algn="ctr" defTabSz="457196" fontAlgn="auto">
              <a:spcBef>
                <a:spcPts val="0"/>
              </a:spcBef>
              <a:spcAft>
                <a:spcPts val="0"/>
              </a:spcAft>
              <a:defRPr/>
            </a:pPr>
            <a:endParaRPr lang="en-US" sz="1700" dirty="0">
              <a:solidFill>
                <a:prstClr val="white"/>
              </a:solidFill>
            </a:endParaRPr>
          </a:p>
        </p:txBody>
      </p:sp>
      <p:sp>
        <p:nvSpPr>
          <p:cNvPr id="14" name="Isosceles Triangle 13"/>
          <p:cNvSpPr/>
          <p:nvPr/>
        </p:nvSpPr>
        <p:spPr>
          <a:xfrm>
            <a:off x="3321135" y="928688"/>
            <a:ext cx="2567049" cy="2460940"/>
          </a:xfrm>
          <a:prstGeom prst="triangle">
            <a:avLst/>
          </a:prstGeom>
          <a:gradFill flip="none" rotWithShape="1">
            <a:gsLst>
              <a:gs pos="16000">
                <a:srgbClr val="FFFF57"/>
              </a:gs>
              <a:gs pos="51000">
                <a:srgbClr val="C00000"/>
              </a:gs>
            </a:gsLst>
            <a:lin ang="16200000" scaled="1"/>
            <a:tileRect/>
          </a:gradFill>
          <a:ln>
            <a:gradFill flip="none" rotWithShape="1">
              <a:gsLst>
                <a:gs pos="0">
                  <a:srgbClr val="FFFF57"/>
                </a:gs>
                <a:gs pos="100000">
                  <a:srgbClr val="C00000"/>
                </a:gs>
              </a:gsLst>
              <a:lin ang="16200000" scaled="1"/>
              <a:tileRect/>
            </a:gradFill>
          </a:ln>
          <a:scene3d>
            <a:camera prst="perspectiveRelaxed">
              <a:rot lat="19854000" lon="3666000" rev="18456000"/>
            </a:camera>
            <a:lightRig rig="morning" dir="t">
              <a:rot lat="0" lon="0" rev="0"/>
            </a:lightRig>
          </a:scene3d>
          <a:sp3d prstMaterial="metal">
            <a:bevelT w="95250" h="342900"/>
          </a:sp3d>
        </p:spPr>
        <p:style>
          <a:lnRef idx="2">
            <a:schemeClr val="accent1">
              <a:shade val="50000"/>
            </a:schemeClr>
          </a:lnRef>
          <a:fillRef idx="1">
            <a:schemeClr val="accent1"/>
          </a:fillRef>
          <a:effectRef idx="0">
            <a:schemeClr val="accent1"/>
          </a:effectRef>
          <a:fontRef idx="minor">
            <a:schemeClr val="lt1"/>
          </a:fontRef>
        </p:style>
        <p:txBody>
          <a:bodyPr lIns="84203" tIns="42102" rIns="84203" bIns="42102" anchor="ctr"/>
          <a:lstStyle/>
          <a:p>
            <a:pPr algn="ctr" defTabSz="457196" fontAlgn="auto">
              <a:spcBef>
                <a:spcPts val="0"/>
              </a:spcBef>
              <a:spcAft>
                <a:spcPts val="0"/>
              </a:spcAft>
              <a:defRPr/>
            </a:pPr>
            <a:endParaRPr lang="en-US" sz="1700" dirty="0">
              <a:solidFill>
                <a:prstClr val="white"/>
              </a:solidFill>
            </a:endParaRPr>
          </a:p>
        </p:txBody>
      </p:sp>
      <p:sp>
        <p:nvSpPr>
          <p:cNvPr id="12" name="Rectangle 2"/>
          <p:cNvSpPr txBox="1">
            <a:spLocks noChangeArrowheads="1"/>
          </p:cNvSpPr>
          <p:nvPr/>
        </p:nvSpPr>
        <p:spPr bwMode="auto">
          <a:xfrm>
            <a:off x="554958" y="299842"/>
            <a:ext cx="8099402" cy="11969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3819" tIns="46911" rIns="93819" bIns="46911" anchor="ctr"/>
          <a:lstStyle>
            <a:lvl1pPr defTabSz="936625" eaLnBrk="0" hangingPunct="0">
              <a:defRPr sz="2400">
                <a:solidFill>
                  <a:schemeClr val="tx1"/>
                </a:solidFill>
                <a:latin typeface="Arial" charset="0"/>
                <a:ea typeface="ＭＳ Ｐゴシック" charset="0"/>
                <a:cs typeface="ＭＳ Ｐゴシック" charset="0"/>
              </a:defRPr>
            </a:lvl1pPr>
            <a:lvl2pPr marL="742950" indent="-285750" defTabSz="936625" eaLnBrk="0" hangingPunct="0">
              <a:defRPr sz="2400">
                <a:solidFill>
                  <a:schemeClr val="tx1"/>
                </a:solidFill>
                <a:latin typeface="Arial" charset="0"/>
                <a:ea typeface="ＭＳ Ｐゴシック" charset="0"/>
              </a:defRPr>
            </a:lvl2pPr>
            <a:lvl3pPr marL="1143000" indent="-228600" defTabSz="936625" eaLnBrk="0" hangingPunct="0">
              <a:defRPr sz="2400">
                <a:solidFill>
                  <a:schemeClr val="tx1"/>
                </a:solidFill>
                <a:latin typeface="Arial" charset="0"/>
                <a:ea typeface="ＭＳ Ｐゴシック" charset="0"/>
              </a:defRPr>
            </a:lvl3pPr>
            <a:lvl4pPr marL="1600200" indent="-228600" defTabSz="936625" eaLnBrk="0" hangingPunct="0">
              <a:defRPr sz="2400">
                <a:solidFill>
                  <a:schemeClr val="tx1"/>
                </a:solidFill>
                <a:latin typeface="Arial" charset="0"/>
                <a:ea typeface="ＭＳ Ｐゴシック" charset="0"/>
              </a:defRPr>
            </a:lvl4pPr>
            <a:lvl5pPr marL="2057400" indent="-228600" defTabSz="936625" eaLnBrk="0" hangingPunct="0">
              <a:defRPr sz="2400">
                <a:solidFill>
                  <a:schemeClr val="tx1"/>
                </a:solidFill>
                <a:latin typeface="Arial" charset="0"/>
                <a:ea typeface="ＭＳ Ｐゴシック" charset="0"/>
              </a:defRPr>
            </a:lvl5pPr>
            <a:lvl6pPr marL="2514600" indent="-228600" defTabSz="936625"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36625"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36625"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36625" eaLnBrk="0" fontAlgn="base" hangingPunct="0">
              <a:spcBef>
                <a:spcPct val="0"/>
              </a:spcBef>
              <a:spcAft>
                <a:spcPct val="0"/>
              </a:spcAft>
              <a:defRPr sz="2400">
                <a:solidFill>
                  <a:schemeClr val="tx1"/>
                </a:solidFill>
                <a:latin typeface="Arial" charset="0"/>
                <a:ea typeface="ＭＳ Ｐゴシック" charset="0"/>
              </a:defRPr>
            </a:lvl9pPr>
          </a:lstStyle>
          <a:p>
            <a:pPr algn="ctr" defTabSz="914400" eaLnBrk="1" hangingPunct="1">
              <a:spcBef>
                <a:spcPct val="0"/>
              </a:spcBef>
            </a:pPr>
            <a:r>
              <a:rPr lang="en-US" sz="3600" b="1" dirty="0">
                <a:solidFill>
                  <a:srgbClr val="0070C0"/>
                </a:solidFill>
                <a:latin typeface="Arial" panose="020B0604020202020204" pitchFamily="34" charset="0"/>
                <a:ea typeface="+mj-ea"/>
                <a:cs typeface="Arial" panose="020B0604020202020204" pitchFamily="34" charset="0"/>
              </a:rPr>
              <a:t>Continuum of Support</a:t>
            </a:r>
          </a:p>
        </p:txBody>
      </p:sp>
      <p:sp>
        <p:nvSpPr>
          <p:cNvPr id="13" name="TextBox 12"/>
          <p:cNvSpPr txBox="1"/>
          <p:nvPr/>
        </p:nvSpPr>
        <p:spPr>
          <a:xfrm>
            <a:off x="5888038" y="1509713"/>
            <a:ext cx="2925762" cy="1570037"/>
          </a:xfrm>
          <a:prstGeom prst="rect">
            <a:avLst/>
          </a:prstGeom>
          <a:noFill/>
          <a:ln w="28575" cmpd="sng">
            <a:solidFill>
              <a:schemeClr val="tx2"/>
            </a:solidFill>
          </a:ln>
        </p:spPr>
        <p:txBody>
          <a:bodyPr>
            <a:spAutoFit/>
          </a:bodyPr>
          <a:lstStyle/>
          <a:p>
            <a:pPr>
              <a:defRPr/>
            </a:pPr>
            <a:r>
              <a:rPr lang="en-US" sz="3200" dirty="0">
                <a:solidFill>
                  <a:srgbClr val="1D2A53"/>
                </a:solidFill>
                <a:latin typeface="Tw Cen MT"/>
                <a:cs typeface="Tw Cen MT"/>
              </a:rPr>
              <a:t>Tier 3 for a </a:t>
            </a:r>
            <a:r>
              <a:rPr lang="en-US" sz="3200" i="1" dirty="0">
                <a:solidFill>
                  <a:srgbClr val="1D2A53"/>
                </a:solidFill>
                <a:latin typeface="Tw Cen MT"/>
                <a:cs typeface="Tw Cen MT"/>
              </a:rPr>
              <a:t>Few</a:t>
            </a:r>
            <a:r>
              <a:rPr lang="en-US" sz="3200" dirty="0">
                <a:solidFill>
                  <a:srgbClr val="1D2A53"/>
                </a:solidFill>
                <a:latin typeface="Tw Cen MT"/>
                <a:cs typeface="Tw Cen MT"/>
              </a:rPr>
              <a:t>: Intensive, Individualized</a:t>
            </a:r>
          </a:p>
        </p:txBody>
      </p:sp>
      <p:sp>
        <p:nvSpPr>
          <p:cNvPr id="15" name="TextBox 14"/>
          <p:cNvSpPr txBox="1"/>
          <p:nvPr/>
        </p:nvSpPr>
        <p:spPr>
          <a:xfrm>
            <a:off x="5181600" y="3317875"/>
            <a:ext cx="3352800" cy="1570038"/>
          </a:xfrm>
          <a:prstGeom prst="rect">
            <a:avLst/>
          </a:prstGeom>
          <a:noFill/>
          <a:ln w="28575" cmpd="sng">
            <a:solidFill>
              <a:schemeClr val="tx2"/>
            </a:solidFill>
          </a:ln>
        </p:spPr>
        <p:txBody>
          <a:bodyPr>
            <a:spAutoFit/>
          </a:bodyPr>
          <a:lstStyle/>
          <a:p>
            <a:pPr>
              <a:defRPr/>
            </a:pPr>
            <a:r>
              <a:rPr lang="en-US" sz="3200" dirty="0">
                <a:solidFill>
                  <a:srgbClr val="1D2A53"/>
                </a:solidFill>
                <a:latin typeface="Tw Cen MT"/>
                <a:cs typeface="Tw Cen MT"/>
              </a:rPr>
              <a:t>Tier 2 for </a:t>
            </a:r>
            <a:r>
              <a:rPr lang="en-US" sz="3200" i="1" dirty="0">
                <a:solidFill>
                  <a:srgbClr val="1D2A53"/>
                </a:solidFill>
                <a:latin typeface="Tw Cen MT"/>
                <a:cs typeface="Tw Cen MT"/>
              </a:rPr>
              <a:t>Some</a:t>
            </a:r>
            <a:r>
              <a:rPr lang="en-US" sz="3200" dirty="0">
                <a:solidFill>
                  <a:srgbClr val="1D2A53"/>
                </a:solidFill>
                <a:latin typeface="Tw Cen MT"/>
                <a:cs typeface="Tw Cen MT"/>
              </a:rPr>
              <a:t>:  Targeted for Small Groups</a:t>
            </a:r>
          </a:p>
        </p:txBody>
      </p:sp>
      <p:sp>
        <p:nvSpPr>
          <p:cNvPr id="16" name="TextBox 15"/>
          <p:cNvSpPr txBox="1"/>
          <p:nvPr/>
        </p:nvSpPr>
        <p:spPr>
          <a:xfrm>
            <a:off x="4286498" y="5083175"/>
            <a:ext cx="3245030" cy="1077913"/>
          </a:xfrm>
          <a:prstGeom prst="rect">
            <a:avLst/>
          </a:prstGeom>
          <a:noFill/>
          <a:ln w="28575" cmpd="sng">
            <a:solidFill>
              <a:schemeClr val="tx2"/>
            </a:solidFill>
          </a:ln>
        </p:spPr>
        <p:txBody>
          <a:bodyPr wrap="square">
            <a:spAutoFit/>
          </a:bodyPr>
          <a:lstStyle/>
          <a:p>
            <a:pPr>
              <a:defRPr/>
            </a:pPr>
            <a:r>
              <a:rPr lang="en-US" sz="3200" dirty="0">
                <a:solidFill>
                  <a:srgbClr val="1D2A53"/>
                </a:solidFill>
                <a:latin typeface="Tw Cen MT"/>
                <a:cs typeface="Tw Cen MT"/>
              </a:rPr>
              <a:t>Tier I for </a:t>
            </a:r>
            <a:r>
              <a:rPr lang="en-US" sz="3200" i="1" dirty="0">
                <a:solidFill>
                  <a:srgbClr val="1D2A53"/>
                </a:solidFill>
                <a:latin typeface="Tw Cen MT"/>
                <a:cs typeface="Tw Cen MT"/>
              </a:rPr>
              <a:t>All</a:t>
            </a:r>
            <a:r>
              <a:rPr lang="en-US" sz="3200" dirty="0">
                <a:solidFill>
                  <a:srgbClr val="1D2A53"/>
                </a:solidFill>
                <a:latin typeface="Tw Cen MT"/>
                <a:cs typeface="Tw Cen MT"/>
              </a:rPr>
              <a:t>:  Core/Universal</a:t>
            </a:r>
          </a:p>
        </p:txBody>
      </p:sp>
    </p:spTree>
    <p:extLst>
      <p:ext uri="{BB962C8B-B14F-4D97-AF65-F5344CB8AC3E}">
        <p14:creationId xmlns:p14="http://schemas.microsoft.com/office/powerpoint/2010/main" val="31189829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500062"/>
            <a:ext cx="7886700" cy="1325563"/>
          </a:xfrm>
        </p:spPr>
        <p:txBody>
          <a:bodyPr>
            <a:normAutofit/>
          </a:bodyPr>
          <a:lstStyle/>
          <a:p>
            <a:pPr algn="ctr"/>
            <a:r>
              <a:rPr lang="en-US" sz="4000" b="1" dirty="0">
                <a:solidFill>
                  <a:srgbClr val="0070C0"/>
                </a:solidFill>
                <a:latin typeface="Arial" panose="020B0604020202020204" pitchFamily="34" charset="0"/>
                <a:ea typeface="Encode Sans Black" charset="0"/>
                <a:cs typeface="Arial" panose="020B0604020202020204" pitchFamily="34" charset="0"/>
              </a:rPr>
              <a:t>Framework Activity</a:t>
            </a:r>
          </a:p>
        </p:txBody>
      </p:sp>
      <p:sp>
        <p:nvSpPr>
          <p:cNvPr id="4" name="Content Placeholder 3"/>
          <p:cNvSpPr>
            <a:spLocks noGrp="1"/>
          </p:cNvSpPr>
          <p:nvPr>
            <p:ph idx="1"/>
          </p:nvPr>
        </p:nvSpPr>
        <p:spPr/>
        <p:txBody>
          <a:bodyPr/>
          <a:lstStyle/>
          <a:p>
            <a:r>
              <a:rPr lang="en-US" dirty="0">
                <a:solidFill>
                  <a:schemeClr val="tx1"/>
                </a:solidFill>
                <a:latin typeface="Arial" panose="020B0604020202020204" pitchFamily="34" charset="0"/>
                <a:cs typeface="Arial" panose="020B0604020202020204" pitchFamily="34" charset="0"/>
              </a:rPr>
              <a:t>Read pages 18-19 of the Missouri workbook</a:t>
            </a:r>
          </a:p>
          <a:p>
            <a:endParaRPr lang="en-US" dirty="0">
              <a:solidFill>
                <a:schemeClr val="tx1"/>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Inside Outside Circle Elevator Talk</a:t>
            </a:r>
          </a:p>
        </p:txBody>
      </p:sp>
    </p:spTree>
    <p:extLst>
      <p:ext uri="{BB962C8B-B14F-4D97-AF65-F5344CB8AC3E}">
        <p14:creationId xmlns:p14="http://schemas.microsoft.com/office/powerpoint/2010/main" val="208352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326571"/>
            <a:ext cx="7886700" cy="1325563"/>
          </a:xfrm>
        </p:spPr>
        <p:txBody>
          <a:bodyPr>
            <a:normAutofit/>
          </a:bodyPr>
          <a:lstStyle/>
          <a:p>
            <a:pPr algn="ctr"/>
            <a:r>
              <a:rPr lang="en-US" sz="4000" b="1" dirty="0">
                <a:solidFill>
                  <a:srgbClr val="0070C0"/>
                </a:solidFill>
                <a:latin typeface="Arial" panose="020B0604020202020204" pitchFamily="34" charset="0"/>
                <a:ea typeface="Encode Sans Black" charset="0"/>
                <a:cs typeface="Arial" panose="020B0604020202020204" pitchFamily="34" charset="0"/>
              </a:rPr>
              <a:t>4. Continuum of Support</a:t>
            </a:r>
          </a:p>
        </p:txBody>
      </p:sp>
      <p:sp>
        <p:nvSpPr>
          <p:cNvPr id="4" name="Content Placeholder 3"/>
          <p:cNvSpPr>
            <a:spLocks noGrp="1"/>
          </p:cNvSpPr>
          <p:nvPr>
            <p:ph idx="1"/>
          </p:nvPr>
        </p:nvSpPr>
        <p:spPr/>
        <p:txBody>
          <a:bodyPr/>
          <a:lstStyle/>
          <a:p>
            <a:r>
              <a:rPr lang="en-US" dirty="0">
                <a:solidFill>
                  <a:schemeClr val="tx1"/>
                </a:solidFill>
                <a:latin typeface="Arial" panose="020B0604020202020204" pitchFamily="34" charset="0"/>
                <a:cs typeface="Arial" panose="020B0604020202020204" pitchFamily="34" charset="0"/>
              </a:rPr>
              <a:t>Read pages 20 </a:t>
            </a:r>
            <a:r>
              <a:rPr lang="mr-IN" dirty="0">
                <a:solidFill>
                  <a:schemeClr val="tx1"/>
                </a:solidFill>
                <a:latin typeface="Arial" panose="020B0604020202020204" pitchFamily="34" charset="0"/>
              </a:rPr>
              <a:t>–</a:t>
            </a:r>
            <a:r>
              <a:rPr lang="en-US" dirty="0">
                <a:solidFill>
                  <a:schemeClr val="tx1"/>
                </a:solidFill>
                <a:latin typeface="Arial" panose="020B0604020202020204" pitchFamily="34" charset="0"/>
                <a:cs typeface="Arial" panose="020B0604020202020204" pitchFamily="34" charset="0"/>
              </a:rPr>
              <a:t> 21 of the Missouri Workbook</a:t>
            </a:r>
          </a:p>
          <a:p>
            <a:endParaRPr lang="en-US" dirty="0">
              <a:solidFill>
                <a:schemeClr val="tx1"/>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Draw a triangle in the </a:t>
            </a:r>
            <a:r>
              <a:rPr lang="en-US" dirty="0" err="1">
                <a:solidFill>
                  <a:schemeClr val="tx1"/>
                </a:solidFill>
                <a:latin typeface="Arial" panose="020B0604020202020204" pitchFamily="34" charset="0"/>
                <a:cs typeface="Arial" panose="020B0604020202020204" pitchFamily="34" charset="0"/>
              </a:rPr>
              <a:t>centre</a:t>
            </a:r>
            <a:r>
              <a:rPr lang="en-US" dirty="0">
                <a:solidFill>
                  <a:schemeClr val="tx1"/>
                </a:solidFill>
                <a:latin typeface="Arial" panose="020B0604020202020204" pitchFamily="34" charset="0"/>
                <a:cs typeface="Arial" panose="020B0604020202020204" pitchFamily="34" charset="0"/>
              </a:rPr>
              <a:t> of your page </a:t>
            </a:r>
            <a:r>
              <a:rPr lang="mr-IN" dirty="0">
                <a:solidFill>
                  <a:schemeClr val="tx1"/>
                </a:solidFill>
                <a:latin typeface="Arial" panose="020B0604020202020204" pitchFamily="34" charset="0"/>
              </a:rPr>
              <a:t>–</a:t>
            </a:r>
            <a:r>
              <a:rPr lang="en-US" dirty="0">
                <a:solidFill>
                  <a:schemeClr val="tx1"/>
                </a:solidFill>
                <a:latin typeface="Arial" panose="020B0604020202020204" pitchFamily="34" charset="0"/>
                <a:cs typeface="Arial" panose="020B0604020202020204" pitchFamily="34" charset="0"/>
              </a:rPr>
              <a:t> write for 2 minutes everything you know about the continuum.</a:t>
            </a:r>
          </a:p>
          <a:p>
            <a:endParaRPr lang="en-US" dirty="0">
              <a:solidFill>
                <a:schemeClr val="tx1"/>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Round Robin </a:t>
            </a:r>
          </a:p>
        </p:txBody>
      </p:sp>
    </p:spTree>
    <p:extLst>
      <p:ext uri="{BB962C8B-B14F-4D97-AF65-F5344CB8AC3E}">
        <p14:creationId xmlns:p14="http://schemas.microsoft.com/office/powerpoint/2010/main" val="1753049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9697" y="648106"/>
            <a:ext cx="7264606" cy="713233"/>
          </a:xfrm>
        </p:spPr>
        <p:txBody>
          <a:bodyPr>
            <a:normAutofit/>
          </a:bodyPr>
          <a:lstStyle/>
          <a:p>
            <a:pPr algn="l"/>
            <a:r>
              <a:rPr lang="en-US" dirty="0"/>
              <a:t>Your Turn!</a:t>
            </a:r>
          </a:p>
        </p:txBody>
      </p:sp>
      <p:sp>
        <p:nvSpPr>
          <p:cNvPr id="3" name="Content Placeholder 2"/>
          <p:cNvSpPr>
            <a:spLocks noGrp="1"/>
          </p:cNvSpPr>
          <p:nvPr>
            <p:ph idx="1"/>
          </p:nvPr>
        </p:nvSpPr>
        <p:spPr>
          <a:xfrm>
            <a:off x="466604" y="1570982"/>
            <a:ext cx="7886700" cy="4351338"/>
          </a:xfrm>
        </p:spPr>
        <p:txBody>
          <a:bodyPr/>
          <a:lstStyle/>
          <a:p>
            <a:pPr marL="458788" indent="-458788"/>
            <a:endParaRPr lang="en-US" dirty="0"/>
          </a:p>
          <a:p>
            <a:pPr marL="565150" indent="-565150"/>
            <a:r>
              <a:rPr lang="en-US" dirty="0">
                <a:solidFill>
                  <a:schemeClr val="tx1"/>
                </a:solidFill>
                <a:latin typeface="Arial" panose="020B0604020202020204" pitchFamily="34" charset="0"/>
                <a:cs typeface="Arial" panose="020B0604020202020204" pitchFamily="34" charset="0"/>
              </a:rPr>
              <a:t>1</a:t>
            </a:r>
            <a:r>
              <a:rPr lang="en-US" baseline="30000" dirty="0">
                <a:solidFill>
                  <a:schemeClr val="tx1"/>
                </a:solidFill>
                <a:latin typeface="Arial" panose="020B0604020202020204" pitchFamily="34" charset="0"/>
                <a:cs typeface="Arial" panose="020B0604020202020204" pitchFamily="34" charset="0"/>
              </a:rPr>
              <a:t>st</a:t>
            </a:r>
            <a:r>
              <a:rPr lang="en-US" dirty="0">
                <a:solidFill>
                  <a:schemeClr val="tx1"/>
                </a:solidFill>
                <a:latin typeface="Arial" panose="020B0604020202020204" pitchFamily="34" charset="0"/>
                <a:cs typeface="Arial" panose="020B0604020202020204" pitchFamily="34" charset="0"/>
              </a:rPr>
              <a:t> Person explains “what is PBIS” in their </a:t>
            </a:r>
            <a:br>
              <a:rPr lang="en-US" dirty="0">
                <a:solidFill>
                  <a:schemeClr val="tx1"/>
                </a:solidFill>
                <a:latin typeface="Arial" panose="020B0604020202020204" pitchFamily="34" charset="0"/>
                <a:cs typeface="Arial" panose="020B0604020202020204" pitchFamily="34" charset="0"/>
              </a:rPr>
            </a:br>
            <a:r>
              <a:rPr lang="en-US" dirty="0">
                <a:solidFill>
                  <a:schemeClr val="tx1"/>
                </a:solidFill>
                <a:latin typeface="Arial" panose="020B0604020202020204" pitchFamily="34" charset="0"/>
                <a:cs typeface="Arial" panose="020B0604020202020204" pitchFamily="34" charset="0"/>
              </a:rPr>
              <a:t>words in 1 minute</a:t>
            </a:r>
          </a:p>
          <a:p>
            <a:pPr marL="565150" indent="-565150"/>
            <a:endParaRPr lang="en-US" dirty="0">
              <a:solidFill>
                <a:schemeClr val="tx1"/>
              </a:solidFill>
              <a:latin typeface="Arial" panose="020B0604020202020204" pitchFamily="34" charset="0"/>
              <a:cs typeface="Arial" panose="020B0604020202020204" pitchFamily="34" charset="0"/>
            </a:endParaRPr>
          </a:p>
          <a:p>
            <a:pPr marL="565150" indent="-565150"/>
            <a:r>
              <a:rPr lang="en-US" dirty="0">
                <a:solidFill>
                  <a:schemeClr val="tx1"/>
                </a:solidFill>
                <a:latin typeface="Arial" panose="020B0604020202020204" pitchFamily="34" charset="0"/>
                <a:cs typeface="Arial" panose="020B0604020202020204" pitchFamily="34" charset="0"/>
              </a:rPr>
              <a:t>2</a:t>
            </a:r>
            <a:r>
              <a:rPr lang="en-US" baseline="30000" dirty="0">
                <a:solidFill>
                  <a:schemeClr val="tx1"/>
                </a:solidFill>
                <a:latin typeface="Arial" panose="020B0604020202020204" pitchFamily="34" charset="0"/>
                <a:cs typeface="Arial" panose="020B0604020202020204" pitchFamily="34" charset="0"/>
              </a:rPr>
              <a:t>nd</a:t>
            </a:r>
            <a:r>
              <a:rPr lang="en-US" dirty="0">
                <a:solidFill>
                  <a:schemeClr val="tx1"/>
                </a:solidFill>
                <a:latin typeface="Arial" panose="020B0604020202020204" pitchFamily="34" charset="0"/>
                <a:cs typeface="Arial" panose="020B0604020202020204" pitchFamily="34" charset="0"/>
              </a:rPr>
              <a:t> Person reflects, and gives feedback and/or additional details</a:t>
            </a:r>
          </a:p>
        </p:txBody>
      </p:sp>
    </p:spTree>
    <p:extLst>
      <p:ext uri="{BB962C8B-B14F-4D97-AF65-F5344CB8AC3E}">
        <p14:creationId xmlns:p14="http://schemas.microsoft.com/office/powerpoint/2010/main" val="42514675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7" name="Rectangle 3"/>
          <p:cNvSpPr>
            <a:spLocks noGrp="1" noChangeArrowheads="1"/>
          </p:cNvSpPr>
          <p:nvPr>
            <p:ph idx="1"/>
          </p:nvPr>
        </p:nvSpPr>
        <p:spPr>
          <a:xfrm>
            <a:off x="440925" y="1607075"/>
            <a:ext cx="8257568" cy="4373663"/>
          </a:xfrm>
        </p:spPr>
        <p:txBody>
          <a:bodyPr rtlCol="0">
            <a:normAutofit fontScale="92500"/>
          </a:bodyPr>
          <a:lstStyle/>
          <a:p>
            <a:pPr algn="ctr">
              <a:buNone/>
              <a:defRPr/>
            </a:pPr>
            <a:r>
              <a:rPr lang="en-US" b="1" dirty="0">
                <a:latin typeface="Arial" panose="020B0604020202020204" pitchFamily="34" charset="0"/>
                <a:cs typeface="Arial" panose="020B0604020202020204" pitchFamily="34" charset="0"/>
              </a:rPr>
              <a:t>Behavior Change… </a:t>
            </a:r>
            <a:r>
              <a:rPr lang="en-US" dirty="0">
                <a:solidFill>
                  <a:schemeClr val="tx1"/>
                </a:solidFill>
                <a:latin typeface="Arial" panose="020B0604020202020204" pitchFamily="34" charset="0"/>
                <a:cs typeface="Arial" panose="020B0604020202020204" pitchFamily="34" charset="0"/>
              </a:rPr>
              <a:t>a</a:t>
            </a:r>
            <a:r>
              <a:rPr lang="en-US" dirty="0">
                <a:solidFill>
                  <a:schemeClr val="tx1"/>
                </a:solidFill>
                <a:latin typeface="Arial" panose="020B0604020202020204" pitchFamily="34" charset="0"/>
                <a:ea typeface="+mn-ea"/>
                <a:cs typeface="Arial" panose="020B0604020202020204" pitchFamily="34" charset="0"/>
              </a:rPr>
              <a:t>s an instructional process</a:t>
            </a:r>
          </a:p>
          <a:p>
            <a:pPr algn="ctr" eaLnBrk="1" fontAlgn="auto" hangingPunct="1">
              <a:lnSpc>
                <a:spcPct val="90000"/>
              </a:lnSpc>
              <a:spcAft>
                <a:spcPts val="0"/>
              </a:spcAft>
              <a:buFontTx/>
              <a:buNone/>
              <a:defRPr/>
            </a:pPr>
            <a:endParaRPr lang="en-US" dirty="0">
              <a:latin typeface="Arial" panose="020B0604020202020204" pitchFamily="34" charset="0"/>
              <a:ea typeface="+mn-ea"/>
              <a:cs typeface="Arial" panose="020B0604020202020204" pitchFamily="34" charset="0"/>
            </a:endParaRPr>
          </a:p>
          <a:p>
            <a:pPr algn="ctr" eaLnBrk="1" fontAlgn="auto" hangingPunct="1">
              <a:lnSpc>
                <a:spcPct val="90000"/>
              </a:lnSpc>
              <a:spcAft>
                <a:spcPts val="0"/>
              </a:spcAft>
              <a:buFontTx/>
              <a:buNone/>
              <a:defRPr/>
            </a:pPr>
            <a:endParaRPr lang="en-US" dirty="0">
              <a:latin typeface="Arial" panose="020B0604020202020204" pitchFamily="34" charset="0"/>
              <a:ea typeface="+mn-ea"/>
              <a:cs typeface="Arial" panose="020B0604020202020204" pitchFamily="34" charset="0"/>
            </a:endParaRPr>
          </a:p>
          <a:p>
            <a:pPr algn="ctr" eaLnBrk="1" fontAlgn="auto" hangingPunct="1">
              <a:lnSpc>
                <a:spcPct val="90000"/>
              </a:lnSpc>
              <a:spcAft>
                <a:spcPts val="0"/>
              </a:spcAft>
              <a:buFontTx/>
              <a:buNone/>
              <a:defRPr/>
            </a:pPr>
            <a:r>
              <a:rPr lang="en-US" sz="2800" dirty="0">
                <a:solidFill>
                  <a:schemeClr val="tx1"/>
                </a:solidFill>
                <a:latin typeface="Arial" panose="020B0604020202020204" pitchFamily="34" charset="0"/>
                <a:ea typeface="+mn-ea"/>
                <a:cs typeface="Arial" panose="020B0604020202020204" pitchFamily="34" charset="0"/>
              </a:rPr>
              <a:t>We change </a:t>
            </a:r>
            <a:r>
              <a:rPr lang="en-US" b="1" dirty="0">
                <a:solidFill>
                  <a:schemeClr val="accent6"/>
                </a:solidFill>
                <a:latin typeface="Arial" panose="020B0604020202020204" pitchFamily="34" charset="0"/>
                <a:ea typeface="+mn-ea"/>
                <a:cs typeface="Arial" panose="020B0604020202020204" pitchFamily="34" charset="0"/>
              </a:rPr>
              <a:t>STUDENT</a:t>
            </a:r>
            <a:r>
              <a:rPr lang="en-US" dirty="0">
                <a:solidFill>
                  <a:schemeClr val="accent6"/>
                </a:solidFill>
                <a:latin typeface="Arial" panose="020B0604020202020204" pitchFamily="34" charset="0"/>
                <a:ea typeface="+mn-ea"/>
                <a:cs typeface="Arial" panose="020B0604020202020204" pitchFamily="34" charset="0"/>
              </a:rPr>
              <a:t> </a:t>
            </a:r>
            <a:r>
              <a:rPr lang="en-US" sz="2800" dirty="0">
                <a:solidFill>
                  <a:schemeClr val="tx1"/>
                </a:solidFill>
                <a:latin typeface="Arial" panose="020B0604020202020204" pitchFamily="34" charset="0"/>
                <a:ea typeface="+mn-ea"/>
                <a:cs typeface="Arial" panose="020B0604020202020204" pitchFamily="34" charset="0"/>
              </a:rPr>
              <a:t>behavior by</a:t>
            </a:r>
          </a:p>
          <a:p>
            <a:pPr algn="ctr" eaLnBrk="1" fontAlgn="auto" hangingPunct="1">
              <a:spcAft>
                <a:spcPts val="0"/>
              </a:spcAft>
              <a:buFontTx/>
              <a:buNone/>
              <a:defRPr/>
            </a:pPr>
            <a:endParaRPr lang="en-US" sz="1100" b="1" dirty="0">
              <a:solidFill>
                <a:schemeClr val="accent6">
                  <a:lumMod val="75000"/>
                </a:schemeClr>
              </a:solidFill>
              <a:latin typeface="Arial" panose="020B0604020202020204" pitchFamily="34" charset="0"/>
              <a:ea typeface="+mn-ea"/>
              <a:cs typeface="Arial" panose="020B0604020202020204" pitchFamily="34" charset="0"/>
            </a:endParaRPr>
          </a:p>
          <a:p>
            <a:pPr algn="ctr" eaLnBrk="1" fontAlgn="auto" hangingPunct="1">
              <a:spcAft>
                <a:spcPts val="0"/>
              </a:spcAft>
              <a:buFontTx/>
              <a:buNone/>
              <a:defRPr/>
            </a:pPr>
            <a:endParaRPr lang="en-US" sz="1100" b="1" dirty="0">
              <a:solidFill>
                <a:schemeClr val="accent6">
                  <a:lumMod val="75000"/>
                </a:schemeClr>
              </a:solidFill>
              <a:latin typeface="Arial" panose="020B0604020202020204" pitchFamily="34" charset="0"/>
              <a:ea typeface="+mn-ea"/>
              <a:cs typeface="Arial" panose="020B0604020202020204" pitchFamily="34" charset="0"/>
            </a:endParaRPr>
          </a:p>
          <a:p>
            <a:pPr marL="0" indent="0" algn="ctr">
              <a:buNone/>
              <a:defRPr/>
            </a:pPr>
            <a:r>
              <a:rPr lang="en-US" sz="3600" dirty="0">
                <a:solidFill>
                  <a:schemeClr val="tx1"/>
                </a:solidFill>
                <a:latin typeface="Arial" panose="020B0604020202020204" pitchFamily="34" charset="0"/>
                <a:cs typeface="Arial" panose="020B0604020202020204" pitchFamily="34" charset="0"/>
              </a:rPr>
              <a:t>changing</a:t>
            </a:r>
            <a:r>
              <a:rPr lang="en-US" sz="3600" dirty="0">
                <a:latin typeface="Arial" panose="020B0604020202020204" pitchFamily="34" charset="0"/>
                <a:cs typeface="Arial" panose="020B0604020202020204" pitchFamily="34" charset="0"/>
              </a:rPr>
              <a:t> </a:t>
            </a:r>
            <a:r>
              <a:rPr lang="en-US" b="1" dirty="0">
                <a:solidFill>
                  <a:schemeClr val="accent6"/>
                </a:solidFill>
                <a:latin typeface="Arial" panose="020B0604020202020204" pitchFamily="34" charset="0"/>
                <a:cs typeface="Arial" panose="020B0604020202020204" pitchFamily="34" charset="0"/>
              </a:rPr>
              <a:t>ADULT</a:t>
            </a:r>
            <a:r>
              <a:rPr lang="en-US" sz="2400" dirty="0">
                <a:solidFill>
                  <a:schemeClr val="accent6"/>
                </a:solidFill>
                <a:latin typeface="Arial" panose="020B0604020202020204" pitchFamily="34" charset="0"/>
                <a:ea typeface="+mn-ea"/>
                <a:cs typeface="Arial" panose="020B0604020202020204" pitchFamily="34" charset="0"/>
              </a:rPr>
              <a:t> </a:t>
            </a:r>
            <a:r>
              <a:rPr lang="en-US" sz="2800" dirty="0">
                <a:solidFill>
                  <a:schemeClr val="tx1"/>
                </a:solidFill>
                <a:latin typeface="Arial" panose="020B0604020202020204" pitchFamily="34" charset="0"/>
                <a:ea typeface="+mn-ea"/>
                <a:cs typeface="Arial" panose="020B0604020202020204" pitchFamily="34" charset="0"/>
              </a:rPr>
              <a:t>behavior</a:t>
            </a:r>
          </a:p>
          <a:p>
            <a:pPr algn="ctr" eaLnBrk="1" fontAlgn="auto" hangingPunct="1">
              <a:spcAft>
                <a:spcPts val="0"/>
              </a:spcAft>
              <a:buFontTx/>
              <a:buNone/>
              <a:defRPr/>
            </a:pPr>
            <a:endParaRPr lang="en-US" sz="2800" dirty="0">
              <a:latin typeface="Arial" panose="020B0604020202020204" pitchFamily="34" charset="0"/>
              <a:ea typeface="+mn-ea"/>
              <a:cs typeface="Arial" panose="020B0604020202020204" pitchFamily="34" charset="0"/>
            </a:endParaRPr>
          </a:p>
          <a:p>
            <a:pPr algn="ctr" eaLnBrk="1" fontAlgn="auto" hangingPunct="1">
              <a:spcAft>
                <a:spcPts val="0"/>
              </a:spcAft>
              <a:buFontTx/>
              <a:buNone/>
              <a:defRPr/>
            </a:pPr>
            <a:r>
              <a:rPr lang="en-US" b="1" dirty="0">
                <a:solidFill>
                  <a:schemeClr val="accent6"/>
                </a:solidFill>
                <a:latin typeface="Arial" panose="020B0604020202020204" pitchFamily="34" charset="0"/>
                <a:ea typeface="+mn-ea"/>
                <a:cs typeface="Arial" panose="020B0604020202020204" pitchFamily="34" charset="0"/>
              </a:rPr>
              <a:t>INVERVENTIONS </a:t>
            </a:r>
            <a:r>
              <a:rPr lang="en-US" sz="2800" dirty="0">
                <a:solidFill>
                  <a:schemeClr val="tx1"/>
                </a:solidFill>
                <a:latin typeface="Arial" panose="020B0604020202020204" pitchFamily="34" charset="0"/>
                <a:ea typeface="+mn-ea"/>
                <a:cs typeface="Arial" panose="020B0604020202020204" pitchFamily="34" charset="0"/>
              </a:rPr>
              <a:t>= changes in staff </a:t>
            </a:r>
            <a:br>
              <a:rPr lang="en-US" sz="2800" dirty="0">
                <a:solidFill>
                  <a:schemeClr val="tx1"/>
                </a:solidFill>
                <a:latin typeface="Arial" panose="020B0604020202020204" pitchFamily="34" charset="0"/>
                <a:ea typeface="+mn-ea"/>
                <a:cs typeface="Arial" panose="020B0604020202020204" pitchFamily="34" charset="0"/>
              </a:rPr>
            </a:br>
            <a:r>
              <a:rPr lang="en-US" sz="2800" dirty="0">
                <a:solidFill>
                  <a:schemeClr val="tx1"/>
                </a:solidFill>
                <a:latin typeface="Arial" panose="020B0604020202020204" pitchFamily="34" charset="0"/>
                <a:ea typeface="+mn-ea"/>
                <a:cs typeface="Arial" panose="020B0604020202020204" pitchFamily="34" charset="0"/>
              </a:rPr>
              <a:t>                                            procedures &amp; practices</a:t>
            </a:r>
          </a:p>
        </p:txBody>
      </p:sp>
      <p:sp>
        <p:nvSpPr>
          <p:cNvPr id="14338" name="Rectangle 2"/>
          <p:cNvSpPr>
            <a:spLocks noGrp="1" noChangeArrowheads="1"/>
          </p:cNvSpPr>
          <p:nvPr>
            <p:ph type="title"/>
          </p:nvPr>
        </p:nvSpPr>
        <p:spPr>
          <a:xfrm>
            <a:off x="1635760" y="350815"/>
            <a:ext cx="6236330" cy="1142319"/>
          </a:xfrm>
        </p:spPr>
        <p:txBody>
          <a:bodyPr>
            <a:noAutofit/>
          </a:bodyPr>
          <a:lstStyle/>
          <a:p>
            <a:pPr>
              <a:defRPr/>
            </a:pPr>
            <a:r>
              <a:rPr lang="en-US" dirty="0">
                <a:latin typeface="Arial" panose="020B0604020202020204" pitchFamily="34" charset="0"/>
                <a:ea typeface="Encode Sans Black" charset="0"/>
                <a:cs typeface="Arial" panose="020B0604020202020204" pitchFamily="34" charset="0"/>
              </a:rPr>
              <a:t>5. ABC of </a:t>
            </a:r>
            <a:r>
              <a:rPr lang="en-US" dirty="0" err="1">
                <a:latin typeface="Arial" panose="020B0604020202020204" pitchFamily="34" charset="0"/>
                <a:ea typeface="Encode Sans Black" charset="0"/>
                <a:cs typeface="Arial" panose="020B0604020202020204" pitchFamily="34" charset="0"/>
              </a:rPr>
              <a:t>Behaviour</a:t>
            </a: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29630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Effect transition="in" filter="fade">
                                      <p:cBhvr>
                                        <p:cTn id="7" dur="1000"/>
                                        <p:tgtEl>
                                          <p:spTgt spid="108547">
                                            <p:txEl>
                                              <p:pRg st="0" end="0"/>
                                            </p:txEl>
                                          </p:spTgt>
                                        </p:tgtEl>
                                      </p:cBhvr>
                                    </p:animEffect>
                                    <p:anim calcmode="lin" valueType="num">
                                      <p:cBhvr>
                                        <p:cTn id="8" dur="1000" fill="hold"/>
                                        <p:tgtEl>
                                          <p:spTgt spid="1085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854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8547">
                                            <p:txEl>
                                              <p:pRg st="3" end="3"/>
                                            </p:txEl>
                                          </p:spTgt>
                                        </p:tgtEl>
                                        <p:attrNameLst>
                                          <p:attrName>style.visibility</p:attrName>
                                        </p:attrNameLst>
                                      </p:cBhvr>
                                      <p:to>
                                        <p:strVal val="visible"/>
                                      </p:to>
                                    </p:set>
                                    <p:animEffect transition="in" filter="fade">
                                      <p:cBhvr>
                                        <p:cTn id="14" dur="1000"/>
                                        <p:tgtEl>
                                          <p:spTgt spid="108547">
                                            <p:txEl>
                                              <p:pRg st="3" end="3"/>
                                            </p:txEl>
                                          </p:spTgt>
                                        </p:tgtEl>
                                      </p:cBhvr>
                                    </p:animEffect>
                                    <p:anim calcmode="lin" valueType="num">
                                      <p:cBhvr>
                                        <p:cTn id="15" dur="1000" fill="hold"/>
                                        <p:tgtEl>
                                          <p:spTgt spid="10854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1085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8547">
                                            <p:txEl>
                                              <p:pRg st="6" end="6"/>
                                            </p:txEl>
                                          </p:spTgt>
                                        </p:tgtEl>
                                        <p:attrNameLst>
                                          <p:attrName>style.visibility</p:attrName>
                                        </p:attrNameLst>
                                      </p:cBhvr>
                                      <p:to>
                                        <p:strVal val="visible"/>
                                      </p:to>
                                    </p:set>
                                    <p:animEffect transition="in" filter="fade">
                                      <p:cBhvr>
                                        <p:cTn id="21" dur="1000"/>
                                        <p:tgtEl>
                                          <p:spTgt spid="108547">
                                            <p:txEl>
                                              <p:pRg st="6" end="6"/>
                                            </p:txEl>
                                          </p:spTgt>
                                        </p:tgtEl>
                                      </p:cBhvr>
                                    </p:animEffect>
                                    <p:anim calcmode="lin" valueType="num">
                                      <p:cBhvr>
                                        <p:cTn id="22" dur="1000" fill="hold"/>
                                        <p:tgtEl>
                                          <p:spTgt spid="108547">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10854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8547">
                                            <p:txEl>
                                              <p:pRg st="8" end="8"/>
                                            </p:txEl>
                                          </p:spTgt>
                                        </p:tgtEl>
                                        <p:attrNameLst>
                                          <p:attrName>style.visibility</p:attrName>
                                        </p:attrNameLst>
                                      </p:cBhvr>
                                      <p:to>
                                        <p:strVal val="visible"/>
                                      </p:to>
                                    </p:set>
                                    <p:animEffect transition="in" filter="fade">
                                      <p:cBhvr>
                                        <p:cTn id="28" dur="1000"/>
                                        <p:tgtEl>
                                          <p:spTgt spid="108547">
                                            <p:txEl>
                                              <p:pRg st="8" end="8"/>
                                            </p:txEl>
                                          </p:spTgt>
                                        </p:tgtEl>
                                      </p:cBhvr>
                                    </p:animEffect>
                                    <p:anim calcmode="lin" valueType="num">
                                      <p:cBhvr>
                                        <p:cTn id="29" dur="1000" fill="hold"/>
                                        <p:tgtEl>
                                          <p:spTgt spid="108547">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108547">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098362878"/>
              </p:ext>
            </p:extLst>
          </p:nvPr>
        </p:nvGraphicFramePr>
        <p:xfrm>
          <a:off x="235327" y="1118085"/>
          <a:ext cx="8605838" cy="4948254"/>
        </p:xfrm>
        <a:graphic>
          <a:graphicData uri="http://schemas.openxmlformats.org/drawingml/2006/table">
            <a:tbl>
              <a:tblPr/>
              <a:tblGrid>
                <a:gridCol w="2697163">
                  <a:extLst>
                    <a:ext uri="{9D8B030D-6E8A-4147-A177-3AD203B41FA5}">
                      <a16:colId xmlns:a16="http://schemas.microsoft.com/office/drawing/2014/main" val="20000"/>
                    </a:ext>
                  </a:extLst>
                </a:gridCol>
                <a:gridCol w="2824162">
                  <a:extLst>
                    <a:ext uri="{9D8B030D-6E8A-4147-A177-3AD203B41FA5}">
                      <a16:colId xmlns:a16="http://schemas.microsoft.com/office/drawing/2014/main" val="20001"/>
                    </a:ext>
                  </a:extLst>
                </a:gridCol>
                <a:gridCol w="3084513">
                  <a:extLst>
                    <a:ext uri="{9D8B030D-6E8A-4147-A177-3AD203B41FA5}">
                      <a16:colId xmlns:a16="http://schemas.microsoft.com/office/drawing/2014/main" val="20002"/>
                    </a:ext>
                  </a:extLst>
                </a:gridCol>
              </a:tblGrid>
              <a:tr h="369349">
                <a:tc>
                  <a:txBody>
                    <a:bodyPr/>
                    <a:lstStyle/>
                    <a:p>
                      <a:pPr marL="342900" marR="0" lvl="0" indent="-342900" algn="ctr" defTabSz="457200" rtl="0" eaLnBrk="1" fontAlgn="base" latinLnBrk="0" hangingPunct="1">
                        <a:lnSpc>
                          <a:spcPct val="100000"/>
                        </a:lnSpc>
                        <a:spcBef>
                          <a:spcPct val="0"/>
                        </a:spcBef>
                        <a:spcAft>
                          <a:spcPct val="0"/>
                        </a:spcAft>
                        <a:buClrTx/>
                        <a:buSzTx/>
                        <a:buFontTx/>
                        <a:buAutoNum type="alphaUcParenBoth"/>
                        <a:tabLst/>
                      </a:pPr>
                      <a:r>
                        <a:rPr kumimoji="0" lang="en-AU" sz="2000" b="1" i="0" u="none" strike="noStrike" cap="none" normalizeH="0" baseline="0">
                          <a:ln>
                            <a:noFill/>
                          </a:ln>
                          <a:solidFill>
                            <a:srgbClr val="000000"/>
                          </a:solidFill>
                          <a:effectLst/>
                          <a:latin typeface="Arial" charset="0"/>
                          <a:ea typeface="ＭＳ Ｐゴシック"/>
                          <a:cs typeface="Times New Roman" pitchFamily="18" charset="0"/>
                        </a:rPr>
                        <a:t> Antecedent</a:t>
                      </a:r>
                      <a:endParaRPr kumimoji="0" lang="en-AU" sz="2000" b="0" i="0" u="none" strike="noStrike" cap="none" normalizeH="0" baseline="0">
                        <a:ln>
                          <a:noFill/>
                        </a:ln>
                        <a:solidFill>
                          <a:srgbClr val="000000"/>
                        </a:solidFill>
                        <a:effectLst/>
                        <a:latin typeface="Arial" charset="0"/>
                        <a:ea typeface="ＭＳ Ｐゴシック"/>
                        <a:cs typeface="Times New Roman" pitchFamily="18" charset="0"/>
                      </a:endParaRPr>
                    </a:p>
                  </a:txBody>
                  <a:tcPr marL="63068" marR="6306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B9CDE5"/>
                    </a:solidFill>
                  </a:tcPr>
                </a:tc>
                <a:tc>
                  <a:txBody>
                    <a:bodyPr/>
                    <a:lstStyle/>
                    <a:p>
                      <a:pPr marL="342900" marR="0" lvl="0" indent="-342900" algn="ctr" defTabSz="457200" rtl="0" eaLnBrk="1" fontAlgn="base" latinLnBrk="0" hangingPunct="1">
                        <a:lnSpc>
                          <a:spcPct val="100000"/>
                        </a:lnSpc>
                        <a:spcBef>
                          <a:spcPct val="0"/>
                        </a:spcBef>
                        <a:spcAft>
                          <a:spcPct val="0"/>
                        </a:spcAft>
                        <a:buClrTx/>
                        <a:buSzTx/>
                        <a:buFont typeface="+mj-lt"/>
                        <a:buNone/>
                        <a:tabLst/>
                      </a:pPr>
                      <a:r>
                        <a:rPr kumimoji="0" lang="en-AU" sz="2000" b="1" i="0" u="none" strike="noStrike" cap="none" normalizeH="0" baseline="0">
                          <a:ln>
                            <a:noFill/>
                          </a:ln>
                          <a:solidFill>
                            <a:srgbClr val="000000"/>
                          </a:solidFill>
                          <a:effectLst/>
                          <a:latin typeface="Arial" charset="0"/>
                          <a:ea typeface="ＭＳ Ｐゴシック"/>
                          <a:cs typeface="Times New Roman" pitchFamily="18" charset="0"/>
                        </a:rPr>
                        <a:t>(B) Behaviour</a:t>
                      </a:r>
                      <a:endParaRPr kumimoji="0" lang="en-AU" sz="2000" b="0" i="0" u="none" strike="noStrike" cap="none" normalizeH="0" baseline="0">
                        <a:ln>
                          <a:noFill/>
                        </a:ln>
                        <a:solidFill>
                          <a:srgbClr val="000000"/>
                        </a:solidFill>
                        <a:effectLst/>
                        <a:latin typeface="Arial" charset="0"/>
                        <a:ea typeface="ＭＳ Ｐゴシック"/>
                        <a:cs typeface="Times New Roman" pitchFamily="18" charset="0"/>
                      </a:endParaRPr>
                    </a:p>
                  </a:txBody>
                  <a:tcPr marL="63068" marR="6306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B9CDE5"/>
                    </a:solidFill>
                  </a:tcPr>
                </a:tc>
                <a:tc>
                  <a:txBody>
                    <a:bodyPr/>
                    <a:lstStyle/>
                    <a:p>
                      <a:pPr marL="342900" marR="0" lvl="0" indent="-342900" algn="ctr" defTabSz="457200" rtl="0" eaLnBrk="1" fontAlgn="base" latinLnBrk="0" hangingPunct="1">
                        <a:lnSpc>
                          <a:spcPct val="100000"/>
                        </a:lnSpc>
                        <a:spcBef>
                          <a:spcPct val="0"/>
                        </a:spcBef>
                        <a:spcAft>
                          <a:spcPct val="0"/>
                        </a:spcAft>
                        <a:buClrTx/>
                        <a:buSzTx/>
                        <a:buFont typeface="+mj-lt"/>
                        <a:buNone/>
                        <a:tabLst/>
                      </a:pPr>
                      <a:r>
                        <a:rPr kumimoji="0" lang="en-AU" sz="2000" b="1" i="0" u="none" strike="noStrike" cap="none" normalizeH="0" baseline="0" dirty="0">
                          <a:ln>
                            <a:noFill/>
                          </a:ln>
                          <a:solidFill>
                            <a:srgbClr val="000000"/>
                          </a:solidFill>
                          <a:effectLst/>
                          <a:latin typeface="Arial" charset="0"/>
                          <a:ea typeface="ＭＳ Ｐゴシック"/>
                          <a:cs typeface="Times New Roman" pitchFamily="18" charset="0"/>
                        </a:rPr>
                        <a:t>(C) Consequence</a:t>
                      </a:r>
                    </a:p>
                  </a:txBody>
                  <a:tcPr marL="63068" marR="6306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B9CDE5"/>
                    </a:solidFill>
                  </a:tcPr>
                </a:tc>
                <a:extLst>
                  <a:ext uri="{0D108BD9-81ED-4DB2-BD59-A6C34878D82A}">
                    <a16:rowId xmlns:a16="http://schemas.microsoft.com/office/drawing/2014/main" val="10000"/>
                  </a:ext>
                </a:extLst>
              </a:tr>
              <a:tr h="4918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Arial" charset="0"/>
                          <a:ea typeface="ＭＳ Ｐゴシック"/>
                          <a:cs typeface="Times New Roman" pitchFamily="18" charset="0"/>
                        </a:rPr>
                        <a:t>When this happens</a:t>
                      </a:r>
                    </a:p>
                  </a:txBody>
                  <a:tcPr marL="63068" marR="6306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Arial" charset="0"/>
                          <a:ea typeface="ＭＳ Ｐゴシック"/>
                          <a:cs typeface="Times New Roman" pitchFamily="18" charset="0"/>
                        </a:rPr>
                        <a:t>Most students will</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AU" sz="2000" b="0" i="0" u="none" strike="noStrike" cap="none" normalizeH="0" baseline="0">
                        <a:ln>
                          <a:noFill/>
                        </a:ln>
                        <a:solidFill>
                          <a:srgbClr val="000000"/>
                        </a:solidFill>
                        <a:effectLst/>
                        <a:latin typeface="Arial" charset="0"/>
                        <a:ea typeface="ＭＳ Ｐゴシック"/>
                        <a:cs typeface="Times New Roman" pitchFamily="18" charset="0"/>
                      </a:endParaRPr>
                    </a:p>
                  </a:txBody>
                  <a:tcPr marL="63068" marR="6306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Arial" charset="0"/>
                          <a:ea typeface="ＭＳ Ｐゴシック"/>
                          <a:cs typeface="Times New Roman" pitchFamily="18" charset="0"/>
                        </a:rPr>
                        <a:t>Because this happens</a:t>
                      </a:r>
                    </a:p>
                  </a:txBody>
                  <a:tcPr marL="114300" marR="11430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11705">
                <a:tc gridSpan="3">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AU" sz="2000" b="1" i="0" u="none" strike="noStrike" cap="none" normalizeH="0" baseline="0" dirty="0">
                          <a:ln>
                            <a:noFill/>
                          </a:ln>
                          <a:solidFill>
                            <a:srgbClr val="000000"/>
                          </a:solidFill>
                          <a:effectLst/>
                          <a:latin typeface="Arial" charset="0"/>
                          <a:ea typeface="ＭＳ Ｐゴシック"/>
                          <a:cs typeface="Times New Roman" pitchFamily="18" charset="0"/>
                        </a:rPr>
                        <a:t>PBS Example</a:t>
                      </a:r>
                      <a:endPar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endParaRPr>
                    </a:p>
                  </a:txBody>
                  <a:tcPr marL="63068" marR="6306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9CDE5"/>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2807907">
                <a:tc>
                  <a:txBody>
                    <a:bodyPr/>
                    <a:lstStyle/>
                    <a:p>
                      <a:pPr marL="342900" marR="0" lvl="0" indent="-342900" algn="l" defTabSz="457200" rtl="0" eaLnBrk="1" fontAlgn="base" latinLnBrk="0" hangingPunct="1">
                        <a:lnSpc>
                          <a:spcPct val="100000"/>
                        </a:lnSpc>
                        <a:spcBef>
                          <a:spcPct val="0"/>
                        </a:spcBef>
                        <a:spcAft>
                          <a:spcPts val="1800"/>
                        </a:spcAft>
                        <a:buClrTx/>
                        <a:buSzTx/>
                        <a:buFont typeface="Symbol" pitchFamily="18" charset="2"/>
                        <a:buChar char=""/>
                        <a:tabLst/>
                      </a:pPr>
                      <a:r>
                        <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rPr>
                        <a:t>Behaviour is clearly defined, taught and practised</a:t>
                      </a:r>
                    </a:p>
                    <a:p>
                      <a:pPr marL="342900" marR="0" lvl="0" indent="-342900" algn="l" defTabSz="457200" rtl="0" eaLnBrk="1" fontAlgn="base" latinLnBrk="0" hangingPunct="1">
                        <a:lnSpc>
                          <a:spcPct val="100000"/>
                        </a:lnSpc>
                        <a:spcBef>
                          <a:spcPct val="0"/>
                        </a:spcBef>
                        <a:spcAft>
                          <a:spcPts val="1800"/>
                        </a:spcAft>
                        <a:buClrTx/>
                        <a:buSzTx/>
                        <a:buFont typeface="Symbol" pitchFamily="18" charset="2"/>
                        <a:buChar char=""/>
                        <a:tabLst/>
                      </a:pPr>
                      <a:r>
                        <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rPr>
                        <a:t>Teacher gives a prompt/pre-correct </a:t>
                      </a:r>
                    </a:p>
                    <a:p>
                      <a:pPr marL="342900" marR="0" lvl="0" indent="-342900" algn="l" defTabSz="457200" rtl="0" eaLnBrk="1" fontAlgn="base" latinLnBrk="0" hangingPunct="1">
                        <a:lnSpc>
                          <a:spcPct val="100000"/>
                        </a:lnSpc>
                        <a:spcBef>
                          <a:spcPct val="0"/>
                        </a:spcBef>
                        <a:spcAft>
                          <a:spcPts val="1800"/>
                        </a:spcAft>
                        <a:buClrTx/>
                        <a:buSzTx/>
                        <a:buFont typeface="Symbol" pitchFamily="18" charset="2"/>
                        <a:buChar char=""/>
                        <a:tabLst/>
                      </a:pPr>
                      <a:r>
                        <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rPr>
                        <a:t>Teacher uses active supervision</a:t>
                      </a:r>
                    </a:p>
                  </a:txBody>
                  <a:tcPr marL="63068" marR="6306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457200" rtl="0" eaLnBrk="1" fontAlgn="base" latinLnBrk="0" hangingPunct="1">
                        <a:lnSpc>
                          <a:spcPct val="100000"/>
                        </a:lnSpc>
                        <a:spcBef>
                          <a:spcPct val="0"/>
                        </a:spcBef>
                        <a:spcAft>
                          <a:spcPct val="0"/>
                        </a:spcAft>
                        <a:buClrTx/>
                        <a:buSzTx/>
                        <a:buFont typeface="Symbol" pitchFamily="18" charset="2"/>
                        <a:buChar char=""/>
                        <a:tabLst/>
                      </a:pPr>
                      <a:r>
                        <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rPr>
                        <a:t>Student demonstrates correct behaviour</a:t>
                      </a:r>
                    </a:p>
                    <a:p>
                      <a:pPr marL="342900" marR="0" lvl="0" indent="-342900" algn="l" defTabSz="457200" rtl="0" eaLnBrk="1" fontAlgn="base" latinLnBrk="0" hangingPunct="1">
                        <a:lnSpc>
                          <a:spcPct val="100000"/>
                        </a:lnSpc>
                        <a:spcBef>
                          <a:spcPct val="0"/>
                        </a:spcBef>
                        <a:spcAft>
                          <a:spcPct val="0"/>
                        </a:spcAft>
                        <a:buClrTx/>
                        <a:buSzTx/>
                        <a:buFont typeface="Symbol" pitchFamily="18" charset="2"/>
                        <a:buChar char=""/>
                        <a:tabLst/>
                      </a:pPr>
                      <a:endPar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endParaRPr>
                    </a:p>
                    <a:p>
                      <a:pPr marL="342900" marR="0" lvl="0" indent="-342900" algn="l" defTabSz="457200" rtl="0" eaLnBrk="1" fontAlgn="base" latinLnBrk="0" hangingPunct="1">
                        <a:lnSpc>
                          <a:spcPct val="100000"/>
                        </a:lnSpc>
                        <a:spcBef>
                          <a:spcPct val="0"/>
                        </a:spcBef>
                        <a:spcAft>
                          <a:spcPct val="0"/>
                        </a:spcAft>
                        <a:buClrTx/>
                        <a:buSzTx/>
                        <a:buFont typeface="Symbol" pitchFamily="18" charset="2"/>
                        <a:buChar char=""/>
                        <a:tabLst/>
                      </a:pPr>
                      <a:endPar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endParaRPr>
                    </a:p>
                    <a:p>
                      <a:pPr marL="342900" marR="0" lvl="0" indent="-342900" algn="l" defTabSz="457200" rtl="0" eaLnBrk="1" fontAlgn="base" latinLnBrk="0" hangingPunct="1">
                        <a:lnSpc>
                          <a:spcPct val="100000"/>
                        </a:lnSpc>
                        <a:spcBef>
                          <a:spcPct val="0"/>
                        </a:spcBef>
                        <a:spcAft>
                          <a:spcPct val="0"/>
                        </a:spcAft>
                        <a:buClrTx/>
                        <a:buSzTx/>
                        <a:buFont typeface="Symbol" pitchFamily="18" charset="2"/>
                        <a:buNone/>
                        <a:tabLst/>
                      </a:pPr>
                      <a:endPar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endParaRPr>
                    </a:p>
                    <a:p>
                      <a:pPr marL="342900" marR="0" lvl="0" indent="-342900" algn="l" defTabSz="457200" rtl="0" eaLnBrk="1" fontAlgn="base" latinLnBrk="0" hangingPunct="1">
                        <a:lnSpc>
                          <a:spcPct val="100000"/>
                        </a:lnSpc>
                        <a:spcBef>
                          <a:spcPct val="0"/>
                        </a:spcBef>
                        <a:spcAft>
                          <a:spcPct val="0"/>
                        </a:spcAft>
                        <a:buClrTx/>
                        <a:buSzTx/>
                        <a:buFont typeface="Symbol" pitchFamily="18" charset="2"/>
                        <a:buNone/>
                        <a:tabLst/>
                      </a:pPr>
                      <a:endPar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endParaRPr>
                    </a:p>
                    <a:p>
                      <a:pPr marL="342900" marR="0" lvl="0" indent="-342900" algn="l" defTabSz="457200" rtl="0" eaLnBrk="1" fontAlgn="base" latinLnBrk="0" hangingPunct="1">
                        <a:lnSpc>
                          <a:spcPct val="100000"/>
                        </a:lnSpc>
                        <a:spcBef>
                          <a:spcPct val="0"/>
                        </a:spcBef>
                        <a:spcAft>
                          <a:spcPct val="0"/>
                        </a:spcAft>
                        <a:buClrTx/>
                        <a:buSzTx/>
                        <a:buFont typeface="Symbol" pitchFamily="18" charset="2"/>
                        <a:buNone/>
                        <a:tabLst/>
                      </a:pPr>
                      <a:endPar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endParaRPr>
                    </a:p>
                    <a:p>
                      <a:pPr marL="342900" marR="0" lvl="0" indent="-342900" algn="l" defTabSz="457200" rtl="0" eaLnBrk="1" fontAlgn="base" latinLnBrk="0" hangingPunct="1">
                        <a:lnSpc>
                          <a:spcPct val="100000"/>
                        </a:lnSpc>
                        <a:spcBef>
                          <a:spcPct val="0"/>
                        </a:spcBef>
                        <a:spcAft>
                          <a:spcPct val="0"/>
                        </a:spcAft>
                        <a:buClrTx/>
                        <a:buSzTx/>
                        <a:buFont typeface="Symbol" pitchFamily="18" charset="2"/>
                        <a:buChar char=""/>
                        <a:tabLst/>
                      </a:pPr>
                      <a:r>
                        <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rPr>
                        <a:t>Student does not demonstrate correct behaviour</a:t>
                      </a:r>
                    </a:p>
                  </a:txBody>
                  <a:tcPr marL="63068" marR="6306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457200" rtl="0" eaLnBrk="1" fontAlgn="base" latinLnBrk="0" hangingPunct="1">
                        <a:lnSpc>
                          <a:spcPct val="100000"/>
                        </a:lnSpc>
                        <a:spcBef>
                          <a:spcPct val="0"/>
                        </a:spcBef>
                        <a:spcAft>
                          <a:spcPct val="0"/>
                        </a:spcAft>
                        <a:buClrTx/>
                        <a:buSzTx/>
                        <a:buFont typeface="Symbol" pitchFamily="18" charset="2"/>
                        <a:buChar char=""/>
                        <a:tabLst/>
                      </a:pPr>
                      <a:r>
                        <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rPr>
                        <a:t>Student given Specific positive feedback </a:t>
                      </a:r>
                    </a:p>
                    <a:p>
                      <a:pPr marL="342900" marR="0" lvl="0" indent="-342900" algn="l" defTabSz="457200" rtl="0" eaLnBrk="1" fontAlgn="base" latinLnBrk="0" hangingPunct="1">
                        <a:lnSpc>
                          <a:spcPct val="100000"/>
                        </a:lnSpc>
                        <a:spcBef>
                          <a:spcPct val="0"/>
                        </a:spcBef>
                        <a:spcAft>
                          <a:spcPct val="0"/>
                        </a:spcAft>
                        <a:buClrTx/>
                        <a:buSzTx/>
                        <a:buFont typeface="Symbol" pitchFamily="18" charset="2"/>
                        <a:buChar char=""/>
                        <a:tabLst/>
                      </a:pPr>
                      <a:r>
                        <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rPr>
                        <a:t>Student may receive school free and frequent tangible</a:t>
                      </a:r>
                    </a:p>
                    <a:p>
                      <a:pPr marL="342900" marR="0" lvl="0" indent="-342900" algn="l" defTabSz="457200" rtl="0" eaLnBrk="1" fontAlgn="base" latinLnBrk="0" hangingPunct="1">
                        <a:lnSpc>
                          <a:spcPct val="100000"/>
                        </a:lnSpc>
                        <a:spcBef>
                          <a:spcPct val="0"/>
                        </a:spcBef>
                        <a:spcAft>
                          <a:spcPct val="0"/>
                        </a:spcAft>
                        <a:buClrTx/>
                        <a:buSzTx/>
                        <a:buFont typeface="Symbol" pitchFamily="18" charset="2"/>
                        <a:buNone/>
                        <a:tabLst/>
                      </a:pPr>
                      <a:endPar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endParaRPr>
                    </a:p>
                    <a:p>
                      <a:pPr marL="342900" marR="0" lvl="0" indent="-342900" algn="l" defTabSz="457200" rtl="0" eaLnBrk="1" fontAlgn="base" latinLnBrk="0" hangingPunct="1">
                        <a:lnSpc>
                          <a:spcPct val="100000"/>
                        </a:lnSpc>
                        <a:spcBef>
                          <a:spcPct val="0"/>
                        </a:spcBef>
                        <a:spcAft>
                          <a:spcPct val="0"/>
                        </a:spcAft>
                        <a:buClrTx/>
                        <a:buSzTx/>
                        <a:buFont typeface="Symbol" pitchFamily="18" charset="2"/>
                        <a:buNone/>
                        <a:tabLst/>
                      </a:pPr>
                      <a:endPar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endParaRPr>
                    </a:p>
                    <a:p>
                      <a:pPr marL="342900" marR="0" lvl="0" indent="-342900" algn="l" defTabSz="457200" rtl="0" eaLnBrk="1" fontAlgn="base" latinLnBrk="0" hangingPunct="1">
                        <a:lnSpc>
                          <a:spcPct val="100000"/>
                        </a:lnSpc>
                        <a:spcBef>
                          <a:spcPct val="0"/>
                        </a:spcBef>
                        <a:spcAft>
                          <a:spcPct val="0"/>
                        </a:spcAft>
                        <a:buClrTx/>
                        <a:buSzTx/>
                        <a:buFont typeface="Symbol" pitchFamily="18" charset="2"/>
                        <a:buChar char=""/>
                        <a:tabLst/>
                      </a:pPr>
                      <a:r>
                        <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rPr>
                        <a:t>Student receives corrective feedback</a:t>
                      </a:r>
                    </a:p>
                    <a:p>
                      <a:pPr marL="342900" marR="0" lvl="0" indent="-342900" algn="l" defTabSz="457200" rtl="0" eaLnBrk="1" fontAlgn="base" latinLnBrk="0" hangingPunct="1">
                        <a:lnSpc>
                          <a:spcPct val="100000"/>
                        </a:lnSpc>
                        <a:spcBef>
                          <a:spcPct val="0"/>
                        </a:spcBef>
                        <a:spcAft>
                          <a:spcPct val="0"/>
                        </a:spcAft>
                        <a:buClrTx/>
                        <a:buSzTx/>
                        <a:buFont typeface="Symbol" pitchFamily="18" charset="2"/>
                        <a:buChar char=""/>
                        <a:tabLst/>
                      </a:pPr>
                      <a:r>
                        <a:rPr kumimoji="0" lang="en-AU" sz="2000" b="0" i="0" u="none" strike="noStrike" cap="none" normalizeH="0" baseline="0" dirty="0">
                          <a:ln>
                            <a:noFill/>
                          </a:ln>
                          <a:solidFill>
                            <a:srgbClr val="000000"/>
                          </a:solidFill>
                          <a:effectLst/>
                          <a:latin typeface="Arial" charset="0"/>
                          <a:ea typeface="ＭＳ Ｐゴシック"/>
                          <a:cs typeface="Times New Roman" pitchFamily="18" charset="0"/>
                        </a:rPr>
                        <a:t>Student may require additional practise</a:t>
                      </a:r>
                    </a:p>
                    <a:p>
                      <a:pPr marL="342900" marR="0" lvl="0" indent="-342900" algn="l" defTabSz="457200" rtl="0" eaLnBrk="1" fontAlgn="base" latinLnBrk="0" hangingPunct="1">
                        <a:lnSpc>
                          <a:spcPct val="100000"/>
                        </a:lnSpc>
                        <a:spcBef>
                          <a:spcPct val="0"/>
                        </a:spcBef>
                        <a:spcAft>
                          <a:spcPct val="0"/>
                        </a:spcAft>
                        <a:buClrTx/>
                        <a:buSzTx/>
                        <a:buFont typeface="Symbol" pitchFamily="18" charset="2"/>
                        <a:buNone/>
                        <a:tabLst/>
                      </a:pPr>
                      <a:endParaRPr kumimoji="0" lang="en-AU" sz="2000" b="0" i="0" u="none" strike="noStrike" cap="none" normalizeH="0" baseline="0" dirty="0">
                        <a:ln>
                          <a:noFill/>
                        </a:ln>
                        <a:solidFill>
                          <a:srgbClr val="FF0000"/>
                        </a:solidFill>
                        <a:effectLst/>
                        <a:latin typeface="Arial" charset="0"/>
                        <a:ea typeface="ＭＳ Ｐゴシック"/>
                        <a:cs typeface="Times New Roman" pitchFamily="18" charset="0"/>
                      </a:endParaRPr>
                    </a:p>
                  </a:txBody>
                  <a:tcPr marL="63068" marR="63068"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bl>
          </a:graphicData>
        </a:graphic>
      </p:graphicFrame>
      <p:sp>
        <p:nvSpPr>
          <p:cNvPr id="45081" name="Slide Number Placeholder 3"/>
          <p:cNvSpPr>
            <a:spLocks noGrp="1"/>
          </p:cNvSpPr>
          <p:nvPr>
            <p:ph type="sldNum" sz="quarter" idx="12"/>
          </p:nvPr>
        </p:nvSpPr>
        <p:spPr>
          <a:noFill/>
          <a:ln>
            <a:miter lim="800000"/>
            <a:headEnd/>
            <a:tailEnd/>
          </a:ln>
        </p:spPr>
        <p:txBody>
          <a:bodyPr/>
          <a:lstStyle/>
          <a:p>
            <a:fld id="{AC18B4E9-5CFF-43F6-9EC2-E7FC119A2CED}" type="slidenum">
              <a:rPr lang="en-US" smtClean="0">
                <a:ea typeface="ＭＳ Ｐゴシック"/>
                <a:cs typeface="ＭＳ Ｐゴシック"/>
              </a:rPr>
              <a:pPr/>
              <a:t>26</a:t>
            </a:fld>
            <a:endParaRPr lang="en-US">
              <a:ea typeface="ＭＳ Ｐゴシック"/>
              <a:cs typeface="ＭＳ Ｐゴシック"/>
            </a:endParaRPr>
          </a:p>
        </p:txBody>
      </p:sp>
      <p:sp>
        <p:nvSpPr>
          <p:cNvPr id="10" name="Title 1"/>
          <p:cNvSpPr txBox="1">
            <a:spLocks/>
          </p:cNvSpPr>
          <p:nvPr/>
        </p:nvSpPr>
        <p:spPr>
          <a:xfrm>
            <a:off x="628650" y="326571"/>
            <a:ext cx="7886700" cy="1325563"/>
          </a:xfrm>
          <a:prstGeom prst="rect">
            <a:avLst/>
          </a:prstGeom>
        </p:spPr>
        <p:txBody>
          <a:bodyPr>
            <a:normAutofit/>
          </a:bodyPr>
          <a:lstStyle>
            <a:lvl1pPr algn="ctr" defTabSz="914400" rtl="0" eaLnBrk="1" latinLnBrk="0" hangingPunct="1">
              <a:lnSpc>
                <a:spcPct val="90000"/>
              </a:lnSpc>
              <a:spcBef>
                <a:spcPct val="0"/>
              </a:spcBef>
              <a:buNone/>
              <a:defRPr sz="4400" b="1" i="0" kern="1200">
                <a:solidFill>
                  <a:srgbClr val="0070C0"/>
                </a:solidFill>
                <a:latin typeface="Encode Sans ExtraBold" charset="0"/>
                <a:ea typeface="Encode Sans ExtraBold" charset="0"/>
                <a:cs typeface="Encode Sans ExtraBold" charset="0"/>
              </a:defRPr>
            </a:lvl1pPr>
          </a:lstStyle>
          <a:p>
            <a:r>
              <a:rPr lang="en-US" sz="4000" dirty="0">
                <a:latin typeface="Arial" panose="020B0604020202020204" pitchFamily="34" charset="0"/>
                <a:ea typeface="Encode Sans Black" charset="0"/>
                <a:cs typeface="Arial" panose="020B0604020202020204" pitchFamily="34" charset="0"/>
              </a:rPr>
              <a:t>5. ABC of </a:t>
            </a:r>
            <a:r>
              <a:rPr lang="en-US" sz="4000" dirty="0" err="1">
                <a:latin typeface="Arial" panose="020B0604020202020204" pitchFamily="34" charset="0"/>
                <a:ea typeface="Encode Sans Black" charset="0"/>
                <a:cs typeface="Arial" panose="020B0604020202020204" pitchFamily="34" charset="0"/>
              </a:rPr>
              <a:t>Behaviour</a:t>
            </a:r>
            <a:endParaRPr lang="en-US" sz="4000" dirty="0">
              <a:latin typeface="Arial" panose="020B0604020202020204" pitchFamily="34" charset="0"/>
              <a:ea typeface="Encode Sans Black" charset="0"/>
              <a:cs typeface="Arial" panose="020B0604020202020204" pitchFamily="34" charset="0"/>
            </a:endParaRPr>
          </a:p>
        </p:txBody>
      </p:sp>
    </p:spTree>
    <p:extLst>
      <p:ext uri="{BB962C8B-B14F-4D97-AF65-F5344CB8AC3E}">
        <p14:creationId xmlns:p14="http://schemas.microsoft.com/office/powerpoint/2010/main" val="121988017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4158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326571"/>
            <a:ext cx="7886700" cy="1325563"/>
          </a:xfrm>
        </p:spPr>
        <p:txBody>
          <a:bodyPr>
            <a:normAutofit/>
          </a:bodyPr>
          <a:lstStyle/>
          <a:p>
            <a:pPr algn="ctr"/>
            <a:r>
              <a:rPr lang="en-US" b="1" dirty="0">
                <a:solidFill>
                  <a:srgbClr val="0070C0"/>
                </a:solidFill>
                <a:latin typeface="Arial" panose="020B0604020202020204" pitchFamily="34" charset="0"/>
                <a:ea typeface="Encode Sans Black" charset="0"/>
                <a:cs typeface="Arial" panose="020B0604020202020204" pitchFamily="34" charset="0"/>
              </a:rPr>
              <a:t>6. Taxonomy of Human Motivation </a:t>
            </a:r>
          </a:p>
        </p:txBody>
      </p:sp>
      <p:sp>
        <p:nvSpPr>
          <p:cNvPr id="4" name="Content Placeholder 3"/>
          <p:cNvSpPr>
            <a:spLocks noGrp="1"/>
          </p:cNvSpPr>
          <p:nvPr>
            <p:ph idx="1"/>
          </p:nvPr>
        </p:nvSpPr>
        <p:spPr>
          <a:xfrm>
            <a:off x="941167" y="1951077"/>
            <a:ext cx="7886700" cy="4351338"/>
          </a:xfrm>
        </p:spPr>
        <p:txBody>
          <a:bodyPr/>
          <a:lstStyle/>
          <a:p>
            <a:pPr marL="0" indent="0">
              <a:buNone/>
            </a:pPr>
            <a:r>
              <a:rPr lang="en-AU" sz="3200" b="1" dirty="0">
                <a:solidFill>
                  <a:schemeClr val="tx1"/>
                </a:solidFill>
                <a:latin typeface="Arial" panose="020B0604020202020204" pitchFamily="34" charset="0"/>
                <a:cs typeface="Arial" panose="020B0604020202020204" pitchFamily="34" charset="0"/>
              </a:rPr>
              <a:t>Self-determination theory</a:t>
            </a:r>
            <a:endParaRPr lang="en-GB" sz="3200" b="1" dirty="0">
              <a:solidFill>
                <a:schemeClr val="tx1"/>
              </a:solidFill>
              <a:latin typeface="Arial" panose="020B0604020202020204" pitchFamily="34" charset="0"/>
              <a:cs typeface="Arial" panose="020B0604020202020204" pitchFamily="34" charset="0"/>
            </a:endParaRPr>
          </a:p>
          <a:p>
            <a:pPr lvl="0"/>
            <a:r>
              <a:rPr lang="en-AU" sz="3200" dirty="0">
                <a:solidFill>
                  <a:schemeClr val="tx1"/>
                </a:solidFill>
                <a:latin typeface="Arial" panose="020B0604020202020204" pitchFamily="34" charset="0"/>
                <a:cs typeface="Arial" panose="020B0604020202020204" pitchFamily="34" charset="0"/>
              </a:rPr>
              <a:t>Competence</a:t>
            </a:r>
            <a:endParaRPr lang="en-GB" sz="3200" dirty="0">
              <a:solidFill>
                <a:schemeClr val="tx1"/>
              </a:solidFill>
              <a:latin typeface="Arial" panose="020B0604020202020204" pitchFamily="34" charset="0"/>
              <a:cs typeface="Arial" panose="020B0604020202020204" pitchFamily="34" charset="0"/>
            </a:endParaRPr>
          </a:p>
          <a:p>
            <a:pPr lvl="0"/>
            <a:r>
              <a:rPr lang="en-AU" sz="3200" dirty="0">
                <a:solidFill>
                  <a:schemeClr val="tx1"/>
                </a:solidFill>
                <a:latin typeface="Arial" panose="020B0604020202020204" pitchFamily="34" charset="0"/>
                <a:cs typeface="Arial" panose="020B0604020202020204" pitchFamily="34" charset="0"/>
              </a:rPr>
              <a:t>Relatedness</a:t>
            </a:r>
            <a:endParaRPr lang="en-GB" sz="3200" dirty="0">
              <a:solidFill>
                <a:schemeClr val="tx1"/>
              </a:solidFill>
              <a:latin typeface="Arial" panose="020B0604020202020204" pitchFamily="34" charset="0"/>
              <a:cs typeface="Arial" panose="020B0604020202020204" pitchFamily="34" charset="0"/>
            </a:endParaRPr>
          </a:p>
          <a:p>
            <a:pPr lvl="0"/>
            <a:r>
              <a:rPr lang="en-AU" sz="3200" dirty="0">
                <a:solidFill>
                  <a:schemeClr val="tx1"/>
                </a:solidFill>
                <a:latin typeface="Arial" panose="020B0604020202020204" pitchFamily="34" charset="0"/>
                <a:cs typeface="Arial" panose="020B0604020202020204" pitchFamily="34" charset="0"/>
              </a:rPr>
              <a:t>Autonomy</a:t>
            </a:r>
            <a:endParaRPr lang="en-GB" sz="3200" dirty="0">
              <a:solidFill>
                <a:schemeClr val="tx1"/>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9726697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326571"/>
            <a:ext cx="7886700" cy="1325563"/>
          </a:xfrm>
        </p:spPr>
        <p:txBody>
          <a:bodyPr>
            <a:normAutofit/>
          </a:bodyPr>
          <a:lstStyle/>
          <a:p>
            <a:pPr algn="ctr"/>
            <a:r>
              <a:rPr lang="en-US" b="1" dirty="0">
                <a:solidFill>
                  <a:srgbClr val="0070C0"/>
                </a:solidFill>
                <a:latin typeface="Arial" panose="020B0604020202020204" pitchFamily="34" charset="0"/>
                <a:ea typeface="Encode Sans Black" charset="0"/>
                <a:cs typeface="Arial" panose="020B0604020202020204" pitchFamily="34" charset="0"/>
              </a:rPr>
              <a:t>7. Planning Tools</a:t>
            </a:r>
          </a:p>
        </p:txBody>
      </p:sp>
      <p:sp>
        <p:nvSpPr>
          <p:cNvPr id="4" name="Content Placeholder 3"/>
          <p:cNvSpPr>
            <a:spLocks noGrp="1"/>
          </p:cNvSpPr>
          <p:nvPr>
            <p:ph idx="1"/>
          </p:nvPr>
        </p:nvSpPr>
        <p:spPr>
          <a:xfrm>
            <a:off x="728899" y="2035147"/>
            <a:ext cx="7886700" cy="4351338"/>
          </a:xfrm>
        </p:spPr>
        <p:txBody>
          <a:bodyPr/>
          <a:lstStyle/>
          <a:p>
            <a:pPr lvl="0"/>
            <a:r>
              <a:rPr lang="en-AU" sz="3200" dirty="0">
                <a:solidFill>
                  <a:schemeClr val="tx1"/>
                </a:solidFill>
                <a:latin typeface="Arial" panose="020B0604020202020204" pitchFamily="34" charset="0"/>
                <a:cs typeface="Arial" panose="020B0604020202020204" pitchFamily="34" charset="0"/>
              </a:rPr>
              <a:t>Tier 1 – Universal Support Checklist</a:t>
            </a:r>
            <a:endParaRPr lang="en-GB" sz="3200" dirty="0">
              <a:solidFill>
                <a:schemeClr val="tx1"/>
              </a:solidFill>
              <a:latin typeface="Arial" panose="020B0604020202020204" pitchFamily="34" charset="0"/>
              <a:cs typeface="Arial" panose="020B0604020202020204" pitchFamily="34" charset="0"/>
            </a:endParaRPr>
          </a:p>
          <a:p>
            <a:pPr lvl="0"/>
            <a:r>
              <a:rPr lang="en-AU" sz="3200" dirty="0">
                <a:solidFill>
                  <a:schemeClr val="tx1"/>
                </a:solidFill>
                <a:latin typeface="Arial" panose="020B0604020202020204" pitchFamily="34" charset="0"/>
                <a:cs typeface="Arial" panose="020B0604020202020204" pitchFamily="34" charset="0"/>
              </a:rPr>
              <a:t>Team Action Plan</a:t>
            </a:r>
            <a:endParaRPr lang="en-GB" sz="3200" dirty="0">
              <a:solidFill>
                <a:schemeClr val="tx1"/>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185815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9600"/>
            <a:ext cx="9144001" cy="1143000"/>
          </a:xfrm>
        </p:spPr>
        <p:txBody>
          <a:bodyPr>
            <a:normAutofit fontScale="90000"/>
          </a:bodyPr>
          <a:lstStyle/>
          <a:p>
            <a:r>
              <a:rPr lang="en-US" dirty="0" err="1">
                <a:latin typeface="Arial" panose="020B0604020202020204" pitchFamily="34" charset="0"/>
                <a:ea typeface="ＭＳ Ｐゴシック" charset="-128"/>
                <a:cs typeface="Arial" panose="020B0604020202020204" pitchFamily="34" charset="0"/>
              </a:rPr>
              <a:t>Maximising</a:t>
            </a:r>
            <a:r>
              <a:rPr lang="en-US" dirty="0">
                <a:latin typeface="Arial" panose="020B0604020202020204" pitchFamily="34" charset="0"/>
                <a:ea typeface="ＭＳ Ｐゴシック" charset="-128"/>
                <a:cs typeface="Arial" panose="020B0604020202020204" pitchFamily="34" charset="0"/>
              </a:rPr>
              <a:t> Your Session Participation</a:t>
            </a:r>
            <a:endParaRPr lang="en-US" dirty="0">
              <a:latin typeface="Arial" panose="020B0604020202020204" pitchFamily="34" charset="0"/>
              <a:cs typeface="Arial" panose="020B0604020202020204" pitchFamily="34" charset="0"/>
            </a:endParaRPr>
          </a:p>
        </p:txBody>
      </p:sp>
      <p:sp>
        <p:nvSpPr>
          <p:cNvPr id="7" name="Freeform 6"/>
          <p:cNvSpPr/>
          <p:nvPr/>
        </p:nvSpPr>
        <p:spPr>
          <a:xfrm>
            <a:off x="592303" y="1789194"/>
            <a:ext cx="7959394" cy="4003708"/>
          </a:xfrm>
          <a:custGeom>
            <a:avLst/>
            <a:gdLst>
              <a:gd name="connsiteX0" fmla="*/ 0 w 7824490"/>
              <a:gd name="connsiteY0" fmla="*/ 420389 h 4003708"/>
              <a:gd name="connsiteX1" fmla="*/ 420389 w 7824490"/>
              <a:gd name="connsiteY1" fmla="*/ 0 h 4003708"/>
              <a:gd name="connsiteX2" fmla="*/ 7404101 w 7824490"/>
              <a:gd name="connsiteY2" fmla="*/ 0 h 4003708"/>
              <a:gd name="connsiteX3" fmla="*/ 7824490 w 7824490"/>
              <a:gd name="connsiteY3" fmla="*/ 420389 h 4003708"/>
              <a:gd name="connsiteX4" fmla="*/ 7824490 w 7824490"/>
              <a:gd name="connsiteY4" fmla="*/ 3583319 h 4003708"/>
              <a:gd name="connsiteX5" fmla="*/ 7404101 w 7824490"/>
              <a:gd name="connsiteY5" fmla="*/ 4003708 h 4003708"/>
              <a:gd name="connsiteX6" fmla="*/ 420389 w 7824490"/>
              <a:gd name="connsiteY6" fmla="*/ 4003708 h 4003708"/>
              <a:gd name="connsiteX7" fmla="*/ 0 w 7824490"/>
              <a:gd name="connsiteY7" fmla="*/ 3583319 h 4003708"/>
              <a:gd name="connsiteX8" fmla="*/ 0 w 7824490"/>
              <a:gd name="connsiteY8" fmla="*/ 420389 h 400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24490" h="4003708">
                <a:moveTo>
                  <a:pt x="0" y="420389"/>
                </a:moveTo>
                <a:cubicBezTo>
                  <a:pt x="0" y="188215"/>
                  <a:pt x="188215" y="0"/>
                  <a:pt x="420389" y="0"/>
                </a:cubicBezTo>
                <a:lnTo>
                  <a:pt x="7404101" y="0"/>
                </a:lnTo>
                <a:cubicBezTo>
                  <a:pt x="7636275" y="0"/>
                  <a:pt x="7824490" y="188215"/>
                  <a:pt x="7824490" y="420389"/>
                </a:cubicBezTo>
                <a:lnTo>
                  <a:pt x="7824490" y="3583319"/>
                </a:lnTo>
                <a:cubicBezTo>
                  <a:pt x="7824490" y="3815493"/>
                  <a:pt x="7636275" y="4003708"/>
                  <a:pt x="7404101" y="4003708"/>
                </a:cubicBezTo>
                <a:lnTo>
                  <a:pt x="420389" y="4003708"/>
                </a:lnTo>
                <a:cubicBezTo>
                  <a:pt x="188215" y="4003708"/>
                  <a:pt x="0" y="3815493"/>
                  <a:pt x="0" y="3583319"/>
                </a:cubicBezTo>
                <a:lnTo>
                  <a:pt x="0" y="420389"/>
                </a:lnTo>
                <a:close/>
              </a:path>
            </a:pathLst>
          </a:custGeom>
          <a:solidFill>
            <a:schemeClr val="accent6">
              <a:lumMod val="20000"/>
              <a:lumOff val="80000"/>
            </a:schemeClr>
          </a:solidFill>
          <a:scene3d>
            <a:camera prst="orthographicFront">
              <a:rot lat="0" lon="0" rev="0"/>
            </a:camera>
            <a:lightRig rig="contrasting" dir="t">
              <a:rot lat="0" lon="0" rev="1200000"/>
            </a:lightRig>
          </a:scene3d>
          <a:sp3d contourW="19050" prstMaterial="metal">
            <a:bevelT w="88900" h="203200"/>
            <a:bevelB w="165100" h="254000"/>
          </a:sp3d>
        </p:spPr>
        <p:style>
          <a:lnRef idx="1">
            <a:schemeClr val="accent6"/>
          </a:lnRef>
          <a:fillRef idx="2">
            <a:schemeClr val="accent6"/>
          </a:fillRef>
          <a:effectRef idx="1">
            <a:schemeClr val="accent6"/>
          </a:effectRef>
          <a:fontRef idx="minor">
            <a:schemeClr val="dk1"/>
          </a:fontRef>
        </p:style>
        <p:txBody>
          <a:bodyPr spcFirstLastPara="0" vert="horz" wrap="square" lIns="182880" tIns="365760" rIns="182880" bIns="182880" numCol="1" spcCol="1270" anchor="t" anchorCtr="0">
            <a:noAutofit/>
          </a:bodyPr>
          <a:lstStyle/>
          <a:p>
            <a:pPr algn="ctr" defTabSz="1778000" fontAlgn="base">
              <a:lnSpc>
                <a:spcPct val="90000"/>
              </a:lnSpc>
              <a:spcBef>
                <a:spcPct val="0"/>
              </a:spcBef>
              <a:spcAft>
                <a:spcPct val="35000"/>
              </a:spcAft>
            </a:pPr>
            <a:r>
              <a:rPr lang="en-US" sz="4000" b="1" kern="1200" dirty="0">
                <a:solidFill>
                  <a:srgbClr val="333399"/>
                </a:solidFill>
                <a:latin typeface="Arial" panose="020B0604020202020204" pitchFamily="34" charset="0"/>
                <a:cs typeface="Arial" panose="020B0604020202020204" pitchFamily="34" charset="0"/>
              </a:rPr>
              <a:t>Consider 4 questions:</a:t>
            </a:r>
            <a:endParaRPr lang="en-US" sz="1100" b="1" kern="1200" dirty="0">
              <a:solidFill>
                <a:srgbClr val="333399"/>
              </a:solidFill>
              <a:latin typeface="Arial" panose="020B0604020202020204" pitchFamily="34" charset="0"/>
              <a:cs typeface="Arial" panose="020B0604020202020204" pitchFamily="34" charset="0"/>
            </a:endParaRPr>
          </a:p>
          <a:p>
            <a:pPr marL="463550" indent="-354013" algn="ctr" defTabSz="1778000" fontAlgn="base">
              <a:lnSpc>
                <a:spcPct val="90000"/>
              </a:lnSpc>
              <a:spcBef>
                <a:spcPct val="0"/>
              </a:spcBef>
              <a:spcAft>
                <a:spcPct val="35000"/>
              </a:spcAft>
            </a:pPr>
            <a:r>
              <a:rPr lang="en-US" sz="1100" kern="1200" dirty="0">
                <a:solidFill>
                  <a:srgbClr val="000000"/>
                </a:solidFill>
                <a:latin typeface="Arial" panose="020B0604020202020204" pitchFamily="34" charset="0"/>
                <a:cs typeface="Arial" panose="020B0604020202020204" pitchFamily="34" charset="0"/>
              </a:rPr>
              <a:t>  </a:t>
            </a:r>
          </a:p>
          <a:p>
            <a:pPr marL="463550" indent="-354013" defTabSz="1778000" fontAlgn="base">
              <a:lnSpc>
                <a:spcPct val="90000"/>
              </a:lnSpc>
              <a:spcBef>
                <a:spcPct val="0"/>
              </a:spcBef>
              <a:spcAft>
                <a:spcPct val="35000"/>
              </a:spcAft>
              <a:buFont typeface="Century Gothic" pitchFamily="34" charset="0"/>
              <a:buChar char="–"/>
            </a:pPr>
            <a:r>
              <a:rPr lang="en-US" sz="3000" b="1" kern="1200" dirty="0">
                <a:solidFill>
                  <a:srgbClr val="333399"/>
                </a:solidFill>
                <a:latin typeface="Arial" panose="020B0604020202020204" pitchFamily="34" charset="0"/>
                <a:cs typeface="Arial" panose="020B0604020202020204" pitchFamily="34" charset="0"/>
              </a:rPr>
              <a:t>Where are we in our implementation?</a:t>
            </a:r>
          </a:p>
          <a:p>
            <a:pPr marL="463550" indent="-354013" defTabSz="1778000" fontAlgn="base">
              <a:lnSpc>
                <a:spcPct val="90000"/>
              </a:lnSpc>
              <a:spcBef>
                <a:spcPct val="0"/>
              </a:spcBef>
              <a:spcAft>
                <a:spcPct val="35000"/>
              </a:spcAft>
              <a:buFont typeface="Century Gothic" pitchFamily="34" charset="0"/>
              <a:buChar char="–"/>
            </a:pPr>
            <a:r>
              <a:rPr lang="en-US" sz="3000" b="1" kern="1200" dirty="0">
                <a:solidFill>
                  <a:srgbClr val="333399"/>
                </a:solidFill>
                <a:latin typeface="Arial" panose="020B0604020202020204" pitchFamily="34" charset="0"/>
                <a:cs typeface="Arial" panose="020B0604020202020204" pitchFamily="34" charset="0"/>
              </a:rPr>
              <a:t>What do I hope to learn?</a:t>
            </a:r>
          </a:p>
          <a:p>
            <a:pPr marL="463550" indent="-354013" defTabSz="1778000" fontAlgn="base">
              <a:lnSpc>
                <a:spcPct val="90000"/>
              </a:lnSpc>
              <a:spcBef>
                <a:spcPct val="0"/>
              </a:spcBef>
              <a:spcAft>
                <a:spcPct val="35000"/>
              </a:spcAft>
              <a:buFont typeface="Century Gothic" pitchFamily="34" charset="0"/>
              <a:buChar char="–"/>
            </a:pPr>
            <a:r>
              <a:rPr lang="en-US" sz="3000" kern="1200" dirty="0">
                <a:solidFill>
                  <a:srgbClr val="333399"/>
                </a:solidFill>
                <a:latin typeface="Arial" panose="020B0604020202020204" pitchFamily="34" charset="0"/>
                <a:cs typeface="Arial" panose="020B0604020202020204" pitchFamily="34" charset="0"/>
              </a:rPr>
              <a:t>What did I learn?</a:t>
            </a:r>
          </a:p>
          <a:p>
            <a:pPr marL="463550" indent="-354013" defTabSz="1778000" fontAlgn="base">
              <a:lnSpc>
                <a:spcPct val="90000"/>
              </a:lnSpc>
              <a:spcBef>
                <a:spcPct val="0"/>
              </a:spcBef>
              <a:spcAft>
                <a:spcPct val="35000"/>
              </a:spcAft>
              <a:buFont typeface="Century Gothic" pitchFamily="34" charset="0"/>
              <a:buChar char="–"/>
            </a:pPr>
            <a:r>
              <a:rPr lang="en-US" sz="3000" kern="1200" dirty="0">
                <a:solidFill>
                  <a:srgbClr val="333399"/>
                </a:solidFill>
                <a:latin typeface="Arial" panose="020B0604020202020204" pitchFamily="34" charset="0"/>
                <a:cs typeface="Arial" panose="020B0604020202020204" pitchFamily="34" charset="0"/>
              </a:rPr>
              <a:t>What will I do with what I learned?</a:t>
            </a:r>
          </a:p>
        </p:txBody>
      </p:sp>
    </p:spTree>
    <p:extLst>
      <p:ext uri="{BB962C8B-B14F-4D97-AF65-F5344CB8AC3E}">
        <p14:creationId xmlns:p14="http://schemas.microsoft.com/office/powerpoint/2010/main" val="23926743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Universal Support Checklist</a:t>
            </a:r>
          </a:p>
        </p:txBody>
      </p:sp>
      <p:sp>
        <p:nvSpPr>
          <p:cNvPr id="80899" name="Content Placeholder 2"/>
          <p:cNvSpPr>
            <a:spLocks noGrp="1"/>
          </p:cNvSpPr>
          <p:nvPr>
            <p:ph idx="1"/>
          </p:nvPr>
        </p:nvSpPr>
        <p:spPr/>
        <p:txBody>
          <a:bodyPr/>
          <a:lstStyle/>
          <a:p>
            <a:pPr>
              <a:buClr>
                <a:srgbClr val="FF0000"/>
              </a:buClr>
              <a:defRPr/>
            </a:pPr>
            <a:r>
              <a:rPr lang="en-US" dirty="0">
                <a:solidFill>
                  <a:schemeClr val="tx1"/>
                </a:solidFill>
                <a:latin typeface="Arial" panose="020B0604020202020204" pitchFamily="34" charset="0"/>
                <a:cs typeface="Arial" panose="020B0604020202020204" pitchFamily="34" charset="0"/>
              </a:rPr>
              <a:t>The Universal Support Checklist outlines the skills and products that are key to implementing SW-PBS.</a:t>
            </a:r>
          </a:p>
          <a:p>
            <a:pPr>
              <a:buClr>
                <a:srgbClr val="FF0000"/>
              </a:buClr>
              <a:defRPr/>
            </a:pPr>
            <a:endParaRPr lang="en-US" sz="1600" dirty="0">
              <a:solidFill>
                <a:schemeClr val="tx1"/>
              </a:solidFill>
              <a:latin typeface="Arial" panose="020B0604020202020204" pitchFamily="34" charset="0"/>
              <a:cs typeface="Arial" panose="020B0604020202020204" pitchFamily="34" charset="0"/>
            </a:endParaRPr>
          </a:p>
          <a:p>
            <a:pPr>
              <a:buClr>
                <a:srgbClr val="FF0000"/>
              </a:buClr>
              <a:defRPr/>
            </a:pPr>
            <a:r>
              <a:rPr lang="en-US" dirty="0">
                <a:solidFill>
                  <a:schemeClr val="tx1"/>
                </a:solidFill>
                <a:latin typeface="Arial" panose="020B0604020202020204" pitchFamily="34" charset="0"/>
                <a:cs typeface="Arial" panose="020B0604020202020204" pitchFamily="34" charset="0"/>
              </a:rPr>
              <a:t>The Checklist is </a:t>
            </a:r>
            <a:r>
              <a:rPr lang="en-US" dirty="0" err="1">
                <a:solidFill>
                  <a:schemeClr val="tx1"/>
                </a:solidFill>
                <a:latin typeface="Arial" panose="020B0604020202020204" pitchFamily="34" charset="0"/>
                <a:cs typeface="Arial" panose="020B0604020202020204" pitchFamily="34" charset="0"/>
              </a:rPr>
              <a:t>organised</a:t>
            </a:r>
            <a:r>
              <a:rPr lang="en-US" dirty="0">
                <a:solidFill>
                  <a:schemeClr val="tx1"/>
                </a:solidFill>
                <a:latin typeface="Arial" panose="020B0604020202020204" pitchFamily="34" charset="0"/>
                <a:cs typeface="Arial" panose="020B0604020202020204" pitchFamily="34" charset="0"/>
              </a:rPr>
              <a:t> by the Essential Components of SW-PBS</a:t>
            </a:r>
            <a:r>
              <a:rPr lang="en-US" dirty="0"/>
              <a:t>.</a:t>
            </a:r>
          </a:p>
          <a:p>
            <a:pPr marL="0" indent="0">
              <a:buFont typeface="Arial" panose="020B0604020202020204" pitchFamily="34" charset="0"/>
              <a:buNone/>
              <a:defRPr/>
            </a:pPr>
            <a:r>
              <a:rPr lang="en-US" dirty="0"/>
              <a:t> </a:t>
            </a:r>
          </a:p>
        </p:txBody>
      </p:sp>
      <p:sp>
        <p:nvSpPr>
          <p:cNvPr id="11" name="Oval 10"/>
          <p:cNvSpPr/>
          <p:nvPr/>
        </p:nvSpPr>
        <p:spPr>
          <a:xfrm>
            <a:off x="8229600" y="6206190"/>
            <a:ext cx="698500" cy="607202"/>
          </a:xfrm>
          <a:prstGeom prst="ellipse">
            <a:avLst/>
          </a:prstGeom>
          <a:solidFill>
            <a:srgbClr val="00800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a:t>35</a:t>
            </a:r>
          </a:p>
        </p:txBody>
      </p:sp>
    </p:spTree>
    <p:extLst>
      <p:ext uri="{BB962C8B-B14F-4D97-AF65-F5344CB8AC3E}">
        <p14:creationId xmlns:p14="http://schemas.microsoft.com/office/powerpoint/2010/main" val="41871950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2875" y="215416"/>
            <a:ext cx="4497953" cy="5861294"/>
          </a:xfrm>
          <a:prstGeom prst="rect">
            <a:avLst/>
          </a:prstGeom>
        </p:spPr>
      </p:pic>
    </p:spTree>
    <p:extLst>
      <p:ext uri="{BB962C8B-B14F-4D97-AF65-F5344CB8AC3E}">
        <p14:creationId xmlns:p14="http://schemas.microsoft.com/office/powerpoint/2010/main" val="118010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r>
              <a:rPr lang="en-US" dirty="0">
                <a:latin typeface="Arial" panose="020B0604020202020204" pitchFamily="34" charset="0"/>
                <a:cs typeface="Arial" panose="020B0604020202020204" pitchFamily="34" charset="0"/>
              </a:rPr>
              <a:t>Action Planning</a:t>
            </a:r>
          </a:p>
        </p:txBody>
      </p:sp>
      <p:sp>
        <p:nvSpPr>
          <p:cNvPr id="83971" name="Content Placeholder 2"/>
          <p:cNvSpPr>
            <a:spLocks noGrp="1"/>
          </p:cNvSpPr>
          <p:nvPr>
            <p:ph idx="1"/>
          </p:nvPr>
        </p:nvSpPr>
        <p:spPr>
          <a:xfrm>
            <a:off x="628650" y="1690689"/>
            <a:ext cx="8229600" cy="4525963"/>
          </a:xfrm>
        </p:spPr>
        <p:txBody>
          <a:bodyPr>
            <a:normAutofit/>
          </a:bodyPr>
          <a:lstStyle/>
          <a:p>
            <a:pPr eaLnBrk="1" hangingPunct="1">
              <a:buClr>
                <a:schemeClr val="tx1"/>
              </a:buClr>
              <a:buFont typeface="Arial" panose="020B0604020202020204" pitchFamily="34" charset="0"/>
              <a:buNone/>
            </a:pPr>
            <a:r>
              <a:rPr lang="en-US" b="1" dirty="0">
                <a:solidFill>
                  <a:schemeClr val="tx1"/>
                </a:solidFill>
                <a:latin typeface="Arial" panose="020B0604020202020204" pitchFamily="34" charset="0"/>
                <a:cs typeface="Arial" panose="020B0604020202020204" pitchFamily="34" charset="0"/>
              </a:rPr>
              <a:t>Your Action Plan will include</a:t>
            </a:r>
          </a:p>
          <a:p>
            <a:pPr eaLnBrk="1" hangingPunct="1">
              <a:buClr>
                <a:schemeClr val="tx1"/>
              </a:buClr>
            </a:pPr>
            <a:r>
              <a:rPr lang="en-US" dirty="0">
                <a:solidFill>
                  <a:schemeClr val="tx1"/>
                </a:solidFill>
                <a:latin typeface="Arial" panose="020B0604020202020204" pitchFamily="34" charset="0"/>
                <a:cs typeface="Arial" panose="020B0604020202020204" pitchFamily="34" charset="0"/>
              </a:rPr>
              <a:t>Goals &amp; Steps</a:t>
            </a:r>
          </a:p>
          <a:p>
            <a:pPr eaLnBrk="1" hangingPunct="1">
              <a:buClr>
                <a:schemeClr val="tx1"/>
              </a:buClr>
            </a:pPr>
            <a:r>
              <a:rPr lang="en-US" dirty="0">
                <a:solidFill>
                  <a:schemeClr val="tx1"/>
                </a:solidFill>
                <a:latin typeface="Arial" panose="020B0604020202020204" pitchFamily="34" charset="0"/>
                <a:cs typeface="Arial" panose="020B0604020202020204" pitchFamily="34" charset="0"/>
              </a:rPr>
              <a:t>Timelines</a:t>
            </a:r>
          </a:p>
          <a:p>
            <a:pPr eaLnBrk="1" hangingPunct="1">
              <a:buClr>
                <a:schemeClr val="tx1"/>
              </a:buClr>
            </a:pPr>
            <a:r>
              <a:rPr lang="en-US" dirty="0">
                <a:solidFill>
                  <a:schemeClr val="tx1"/>
                </a:solidFill>
                <a:latin typeface="Arial" panose="020B0604020202020204" pitchFamily="34" charset="0"/>
                <a:cs typeface="Arial" panose="020B0604020202020204" pitchFamily="34" charset="0"/>
              </a:rPr>
              <a:t>Resources</a:t>
            </a:r>
          </a:p>
          <a:p>
            <a:pPr eaLnBrk="1" hangingPunct="1">
              <a:buClr>
                <a:schemeClr val="tx1"/>
              </a:buClr>
            </a:pPr>
            <a:r>
              <a:rPr lang="en-US" dirty="0">
                <a:solidFill>
                  <a:schemeClr val="tx1"/>
                </a:solidFill>
                <a:latin typeface="Arial" panose="020B0604020202020204" pitchFamily="34" charset="0"/>
                <a:cs typeface="Arial" panose="020B0604020202020204" pitchFamily="34" charset="0"/>
              </a:rPr>
              <a:t>Communication</a:t>
            </a:r>
          </a:p>
          <a:p>
            <a:pPr eaLnBrk="1" hangingPunct="1">
              <a:buClr>
                <a:schemeClr val="tx1"/>
              </a:buClr>
            </a:pPr>
            <a:r>
              <a:rPr lang="en-US" dirty="0">
                <a:solidFill>
                  <a:schemeClr val="tx1"/>
                </a:solidFill>
                <a:latin typeface="Arial" panose="020B0604020202020204" pitchFamily="34" charset="0"/>
                <a:cs typeface="Arial" panose="020B0604020202020204" pitchFamily="34" charset="0"/>
              </a:rPr>
              <a:t>Person(s) Responsible</a:t>
            </a:r>
          </a:p>
          <a:p>
            <a:pPr eaLnBrk="1" hangingPunct="1">
              <a:buClr>
                <a:schemeClr val="tx1"/>
              </a:buClr>
            </a:pPr>
            <a:r>
              <a:rPr lang="en-US" dirty="0">
                <a:solidFill>
                  <a:schemeClr val="tx1"/>
                </a:solidFill>
                <a:latin typeface="Arial" panose="020B0604020202020204" pitchFamily="34" charset="0"/>
                <a:cs typeface="Arial" panose="020B0604020202020204" pitchFamily="34" charset="0"/>
              </a:rPr>
              <a:t>Goal Implementation Status</a:t>
            </a:r>
          </a:p>
          <a:p>
            <a:pPr eaLnBrk="1" hangingPunct="1">
              <a:buClr>
                <a:schemeClr val="tx1"/>
              </a:buClr>
            </a:pPr>
            <a:r>
              <a:rPr lang="en-US" dirty="0">
                <a:solidFill>
                  <a:schemeClr val="tx1"/>
                </a:solidFill>
                <a:latin typeface="Arial" panose="020B0604020202020204" pitchFamily="34" charset="0"/>
                <a:cs typeface="Arial" panose="020B0604020202020204" pitchFamily="34" charset="0"/>
              </a:rPr>
              <a:t>Goal Evaluation Measure/Evidence</a:t>
            </a:r>
          </a:p>
        </p:txBody>
      </p:sp>
    </p:spTree>
    <p:extLst>
      <p:ext uri="{BB962C8B-B14F-4D97-AF65-F5344CB8AC3E}">
        <p14:creationId xmlns:p14="http://schemas.microsoft.com/office/powerpoint/2010/main" val="24746313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427" y="244618"/>
            <a:ext cx="7780150" cy="5831246"/>
          </a:xfrm>
          <a:prstGeom prst="rect">
            <a:avLst/>
          </a:prstGeom>
        </p:spPr>
      </p:pic>
    </p:spTree>
    <p:extLst>
      <p:ext uri="{BB962C8B-B14F-4D97-AF65-F5344CB8AC3E}">
        <p14:creationId xmlns:p14="http://schemas.microsoft.com/office/powerpoint/2010/main" val="833343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563" y="491686"/>
            <a:ext cx="8469412" cy="1463040"/>
          </a:xfrm>
        </p:spPr>
        <p:txBody>
          <a:bodyPr>
            <a:noAutofit/>
          </a:bodyPr>
          <a:lstStyle/>
          <a:p>
            <a:r>
              <a:rPr lang="en-US" sz="3600" dirty="0">
                <a:latin typeface="+mn-lt"/>
                <a:cs typeface="Franklin Gothic Book"/>
              </a:rPr>
              <a:t>Action Planning: </a:t>
            </a:r>
            <a:br>
              <a:rPr lang="en-US" sz="3600" dirty="0">
                <a:latin typeface="+mn-lt"/>
                <a:cs typeface="Franklin Gothic Book"/>
              </a:rPr>
            </a:br>
            <a:r>
              <a:rPr lang="en-US" sz="3600" dirty="0">
                <a:latin typeface="+mn-lt"/>
                <a:cs typeface="Franklin Gothic Book"/>
              </a:rPr>
              <a:t>Common Philosophy &amp; Purpose</a:t>
            </a:r>
          </a:p>
        </p:txBody>
      </p:sp>
      <p:sp>
        <p:nvSpPr>
          <p:cNvPr id="3" name="Content Placeholder 2"/>
          <p:cNvSpPr>
            <a:spLocks noGrp="1"/>
          </p:cNvSpPr>
          <p:nvPr>
            <p:ph idx="1"/>
          </p:nvPr>
        </p:nvSpPr>
        <p:spPr>
          <a:xfrm>
            <a:off x="596900" y="1954726"/>
            <a:ext cx="8001000" cy="3897434"/>
          </a:xfrm>
        </p:spPr>
        <p:txBody>
          <a:bodyPr>
            <a:normAutofit/>
          </a:bodyPr>
          <a:lstStyle/>
          <a:p>
            <a:pPr marL="0" indent="0">
              <a:spcBef>
                <a:spcPts val="0"/>
              </a:spcBef>
              <a:spcAft>
                <a:spcPts val="800"/>
              </a:spcAft>
              <a:buNone/>
            </a:pPr>
            <a:r>
              <a:rPr lang="en-US" dirty="0">
                <a:solidFill>
                  <a:srgbClr val="008000"/>
                </a:solidFill>
                <a:latin typeface="Arial" panose="020B0604020202020204" pitchFamily="34" charset="0"/>
                <a:cs typeface="Arial" panose="020B0604020202020204" pitchFamily="34" charset="0"/>
              </a:rPr>
              <a:t>Review the following Action Plan Goals:</a:t>
            </a:r>
          </a:p>
          <a:p>
            <a:pPr marL="0" indent="0">
              <a:spcBef>
                <a:spcPts val="0"/>
              </a:spcBef>
              <a:spcAft>
                <a:spcPts val="800"/>
              </a:spcAft>
              <a:buNone/>
            </a:pPr>
            <a:endParaRPr lang="en-US" i="1" dirty="0">
              <a:solidFill>
                <a:srgbClr val="008000"/>
              </a:solidFill>
              <a:latin typeface="Arial" panose="020B0604020202020204" pitchFamily="34" charset="0"/>
              <a:cs typeface="Arial" panose="020B0604020202020204" pitchFamily="34" charset="0"/>
            </a:endParaRPr>
          </a:p>
          <a:p>
            <a:pPr>
              <a:spcBef>
                <a:spcPts val="0"/>
              </a:spcBef>
              <a:spcAft>
                <a:spcPts val="800"/>
              </a:spcAft>
              <a:buClr>
                <a:srgbClr val="FF0000"/>
              </a:buClr>
            </a:pPr>
            <a:r>
              <a:rPr lang="en-US" dirty="0">
                <a:latin typeface="Arial" panose="020B0604020202020204" pitchFamily="34" charset="0"/>
                <a:cs typeface="Arial" panose="020B0604020202020204" pitchFamily="34" charset="0"/>
              </a:rPr>
              <a:t>1.1, 1.2, and 1.3</a:t>
            </a:r>
          </a:p>
          <a:p>
            <a:pPr>
              <a:spcBef>
                <a:spcPts val="0"/>
              </a:spcBef>
              <a:spcAft>
                <a:spcPts val="800"/>
              </a:spcAft>
              <a:buClr>
                <a:srgbClr val="FF0000"/>
              </a:buClr>
            </a:pPr>
            <a:r>
              <a:rPr lang="en-US" dirty="0">
                <a:latin typeface="Arial" panose="020B0604020202020204" pitchFamily="34" charset="0"/>
                <a:cs typeface="Arial" panose="020B0604020202020204" pitchFamily="34" charset="0"/>
              </a:rPr>
              <a:t>2.2, 2.3, 2.4, 2.5, 2.6</a:t>
            </a:r>
          </a:p>
          <a:p>
            <a:pPr>
              <a:spcBef>
                <a:spcPts val="0"/>
              </a:spcBef>
              <a:spcAft>
                <a:spcPts val="800"/>
              </a:spcAft>
              <a:buClr>
                <a:srgbClr val="FF0000"/>
              </a:buClr>
            </a:pPr>
            <a:endParaRPr lang="en-US" dirty="0">
              <a:latin typeface="Arial" panose="020B0604020202020204" pitchFamily="34" charset="0"/>
              <a:cs typeface="Arial" panose="020B0604020202020204" pitchFamily="34" charset="0"/>
            </a:endParaRPr>
          </a:p>
          <a:p>
            <a:pPr marL="0" indent="0" defTabSz="458788">
              <a:spcBef>
                <a:spcPts val="0"/>
              </a:spcBef>
              <a:spcAft>
                <a:spcPts val="600"/>
              </a:spcAft>
              <a:buClr>
                <a:srgbClr val="FF0000"/>
              </a:buClr>
              <a:buNone/>
            </a:pPr>
            <a:r>
              <a:rPr lang="en-US" sz="2800" dirty="0">
                <a:solidFill>
                  <a:srgbClr val="008000"/>
                </a:solidFill>
                <a:latin typeface="Arial" panose="020B0604020202020204" pitchFamily="34" charset="0"/>
                <a:cs typeface="Arial" panose="020B0604020202020204" pitchFamily="34" charset="0"/>
              </a:rPr>
              <a:t>Develop steps, timeline, resources, communication, and designate person responsible. </a:t>
            </a:r>
          </a:p>
          <a:p>
            <a:pPr defTabSz="458788">
              <a:spcBef>
                <a:spcPts val="0"/>
              </a:spcBef>
              <a:spcAft>
                <a:spcPts val="600"/>
              </a:spcAft>
              <a:buClr>
                <a:srgbClr val="FF0000"/>
              </a:buClr>
            </a:pPr>
            <a:endParaRPr lang="en-US" sz="2800" dirty="0"/>
          </a:p>
        </p:txBody>
      </p:sp>
    </p:spTree>
    <p:extLst>
      <p:ext uri="{BB962C8B-B14F-4D97-AF65-F5344CB8AC3E}">
        <p14:creationId xmlns:p14="http://schemas.microsoft.com/office/powerpoint/2010/main" val="3052996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406" y="0"/>
            <a:ext cx="8384394" cy="1143000"/>
          </a:xfrm>
        </p:spPr>
        <p:txBody>
          <a:bodyPr>
            <a:noAutofit/>
          </a:bodyPr>
          <a:lstStyle/>
          <a:p>
            <a:r>
              <a:rPr lang="en-US" sz="4400" b="1" dirty="0">
                <a:solidFill>
                  <a:srgbClr val="0070C0"/>
                </a:solidFill>
                <a:latin typeface="Arial" panose="020B0604020202020204" pitchFamily="34" charset="0"/>
                <a:ea typeface="Encode Sans" charset="0"/>
                <a:cs typeface="Arial" panose="020B0604020202020204" pitchFamily="34" charset="0"/>
              </a:rPr>
              <a:t> </a:t>
            </a:r>
            <a:r>
              <a:rPr lang="en-US" sz="4000" b="1" dirty="0">
                <a:solidFill>
                  <a:srgbClr val="0070C0"/>
                </a:solidFill>
                <a:latin typeface="Arial" panose="020B0604020202020204" pitchFamily="34" charset="0"/>
                <a:ea typeface="Encode Sans SemiBold" charset="0"/>
                <a:cs typeface="Arial" panose="020B0604020202020204" pitchFamily="34" charset="0"/>
              </a:rPr>
              <a:t>8 Effective Classroom Practices</a:t>
            </a:r>
          </a:p>
        </p:txBody>
      </p:sp>
      <p:graphicFrame>
        <p:nvGraphicFramePr>
          <p:cNvPr id="4" name="Table 3"/>
          <p:cNvGraphicFramePr>
            <a:graphicFrameLocks noGrp="1"/>
          </p:cNvGraphicFramePr>
          <p:nvPr>
            <p:extLst>
              <p:ext uri="{D42A27DB-BD31-4B8C-83A1-F6EECF244321}">
                <p14:modId xmlns:p14="http://schemas.microsoft.com/office/powerpoint/2010/main" val="894761252"/>
              </p:ext>
            </p:extLst>
          </p:nvPr>
        </p:nvGraphicFramePr>
        <p:xfrm>
          <a:off x="115747" y="928469"/>
          <a:ext cx="8817238" cy="4967469"/>
        </p:xfrm>
        <a:graphic>
          <a:graphicData uri="http://schemas.openxmlformats.org/drawingml/2006/table">
            <a:tbl>
              <a:tblPr firstRow="1" bandRow="1">
                <a:tableStyleId>{5A111915-BE36-4E01-A7E5-04B1672EAD32}</a:tableStyleId>
              </a:tblPr>
              <a:tblGrid>
                <a:gridCol w="4408619">
                  <a:extLst>
                    <a:ext uri="{9D8B030D-6E8A-4147-A177-3AD203B41FA5}">
                      <a16:colId xmlns:a16="http://schemas.microsoft.com/office/drawing/2014/main" val="20000"/>
                    </a:ext>
                  </a:extLst>
                </a:gridCol>
                <a:gridCol w="4408619">
                  <a:extLst>
                    <a:ext uri="{9D8B030D-6E8A-4147-A177-3AD203B41FA5}">
                      <a16:colId xmlns:a16="http://schemas.microsoft.com/office/drawing/2014/main" val="20001"/>
                    </a:ext>
                  </a:extLst>
                </a:gridCol>
              </a:tblGrid>
              <a:tr h="134034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200" b="0" i="0" dirty="0">
                          <a:latin typeface="Arial" panose="020B0604020202020204" pitchFamily="34" charset="0"/>
                          <a:ea typeface="Encode Sans" charset="0"/>
                          <a:cs typeface="Arial" panose="020B0604020202020204" pitchFamily="34" charset="0"/>
                        </a:rPr>
                        <a:t>To Increase Instructional Time</a:t>
                      </a:r>
                      <a:endParaRPr lang="en-US" sz="3200" b="0" i="0" dirty="0">
                        <a:solidFill>
                          <a:srgbClr val="632523"/>
                        </a:solidFill>
                        <a:latin typeface="Arial" panose="020B0604020202020204" pitchFamily="34" charset="0"/>
                        <a:ea typeface="Encode Sans" charset="0"/>
                        <a:cs typeface="Arial" panose="020B0604020202020204" pitchFamily="34"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200" b="0" i="0" dirty="0">
                          <a:latin typeface="Arial" panose="020B0604020202020204" pitchFamily="34" charset="0"/>
                          <a:ea typeface="Encode Sans" charset="0"/>
                          <a:cs typeface="Arial" panose="020B0604020202020204" pitchFamily="34" charset="0"/>
                        </a:rPr>
                        <a:t>To Increase Time of Student Engagement</a:t>
                      </a:r>
                    </a:p>
                  </a:txBody>
                  <a:tcPr/>
                </a:tc>
                <a:extLst>
                  <a:ext uri="{0D108BD9-81ED-4DB2-BD59-A6C34878D82A}">
                    <a16:rowId xmlns:a16="http://schemas.microsoft.com/office/drawing/2014/main" val="10000"/>
                  </a:ext>
                </a:extLst>
              </a:tr>
              <a:tr h="370840">
                <a:tc>
                  <a:txBody>
                    <a:bodyPr/>
                    <a:lstStyle/>
                    <a:p>
                      <a:pPr marL="914400" lvl="1" indent="-457200">
                        <a:spcBef>
                          <a:spcPts val="600"/>
                        </a:spcBef>
                        <a:spcAft>
                          <a:spcPts val="600"/>
                        </a:spcAft>
                        <a:buClr>
                          <a:schemeClr val="tx1"/>
                        </a:buClr>
                        <a:buFont typeface="+mj-lt"/>
                        <a:buAutoNum type="arabicPeriod"/>
                      </a:pPr>
                      <a:r>
                        <a:rPr lang="en-US" sz="2400" b="0" i="0" dirty="0">
                          <a:latin typeface="Arial" panose="020B0604020202020204" pitchFamily="34" charset="0"/>
                          <a:ea typeface="Encode Sans" charset="0"/>
                          <a:cs typeface="Arial" panose="020B0604020202020204" pitchFamily="34" charset="0"/>
                        </a:rPr>
                        <a:t>Classroom Expectations</a:t>
                      </a:r>
                    </a:p>
                    <a:p>
                      <a:pPr marL="914400" lvl="1" indent="-457200">
                        <a:spcBef>
                          <a:spcPts val="600"/>
                        </a:spcBef>
                        <a:spcAft>
                          <a:spcPts val="600"/>
                        </a:spcAft>
                        <a:buClr>
                          <a:schemeClr val="tx1"/>
                        </a:buClr>
                        <a:buFont typeface="+mj-lt"/>
                        <a:buAutoNum type="arabicPeriod"/>
                      </a:pPr>
                      <a:r>
                        <a:rPr lang="en-US" sz="2400" b="0" i="0" dirty="0">
                          <a:latin typeface="Arial" panose="020B0604020202020204" pitchFamily="34" charset="0"/>
                          <a:ea typeface="Encode Sans" charset="0"/>
                          <a:cs typeface="Arial" panose="020B0604020202020204" pitchFamily="34" charset="0"/>
                        </a:rPr>
                        <a:t>Classroom Procedures and Routines</a:t>
                      </a:r>
                    </a:p>
                    <a:p>
                      <a:pPr marL="914400" lvl="1" indent="-457200">
                        <a:spcBef>
                          <a:spcPts val="600"/>
                        </a:spcBef>
                        <a:spcAft>
                          <a:spcPts val="600"/>
                        </a:spcAft>
                        <a:buClr>
                          <a:schemeClr val="tx1"/>
                        </a:buClr>
                        <a:buFont typeface="+mj-lt"/>
                        <a:buAutoNum type="arabicPeriod"/>
                      </a:pPr>
                      <a:r>
                        <a:rPr lang="en-US" sz="2400" b="0" i="0" dirty="0">
                          <a:latin typeface="Arial" panose="020B0604020202020204" pitchFamily="34" charset="0"/>
                          <a:ea typeface="Encode Sans" charset="0"/>
                          <a:cs typeface="Arial" panose="020B0604020202020204" pitchFamily="34" charset="0"/>
                        </a:rPr>
                        <a:t>Encouraging Expected behaviour</a:t>
                      </a:r>
                    </a:p>
                    <a:p>
                      <a:pPr marL="914400" lvl="1" indent="-457200">
                        <a:spcBef>
                          <a:spcPts val="600"/>
                        </a:spcBef>
                        <a:spcAft>
                          <a:spcPts val="600"/>
                        </a:spcAft>
                        <a:buClr>
                          <a:schemeClr val="tx1"/>
                        </a:buClr>
                        <a:buFont typeface="+mj-lt"/>
                        <a:buAutoNum type="arabicPeriod"/>
                      </a:pPr>
                      <a:r>
                        <a:rPr lang="en-US" sz="2400" b="0" i="0" dirty="0">
                          <a:latin typeface="Arial" panose="020B0604020202020204" pitchFamily="34" charset="0"/>
                          <a:ea typeface="Encode Sans" charset="0"/>
                          <a:cs typeface="Arial" panose="020B0604020202020204" pitchFamily="34" charset="0"/>
                        </a:rPr>
                        <a:t>Discouraging Inappropriate Behaviour</a:t>
                      </a:r>
                    </a:p>
                    <a:p>
                      <a:pPr>
                        <a:spcBef>
                          <a:spcPts val="600"/>
                        </a:spcBef>
                        <a:spcAft>
                          <a:spcPts val="600"/>
                        </a:spcAft>
                        <a:buClr>
                          <a:schemeClr val="tx1"/>
                        </a:buClr>
                      </a:pPr>
                      <a:endParaRPr lang="en-US" sz="2400" b="0" i="0" dirty="0">
                        <a:latin typeface="Arial" panose="020B0604020202020204" pitchFamily="34" charset="0"/>
                        <a:ea typeface="Encode Sans" charset="0"/>
                        <a:cs typeface="Arial" panose="020B0604020202020204" pitchFamily="34" charset="0"/>
                      </a:endParaRPr>
                    </a:p>
                  </a:txBody>
                  <a:tcPr/>
                </a:tc>
                <a:tc>
                  <a:txBody>
                    <a:bodyPr/>
                    <a:lstStyle/>
                    <a:p>
                      <a:pPr marL="914400" lvl="1" indent="-457200">
                        <a:spcBef>
                          <a:spcPts val="600"/>
                        </a:spcBef>
                        <a:spcAft>
                          <a:spcPts val="600"/>
                        </a:spcAft>
                        <a:buClr>
                          <a:schemeClr val="tx1"/>
                        </a:buClr>
                        <a:buFont typeface="+mj-lt"/>
                        <a:buAutoNum type="arabicPeriod" startAt="5"/>
                      </a:pPr>
                      <a:r>
                        <a:rPr lang="en-US" sz="2400" b="0" i="0" dirty="0">
                          <a:latin typeface="Arial" panose="020B0604020202020204" pitchFamily="34" charset="0"/>
                          <a:ea typeface="Encode Sans" charset="0"/>
                          <a:cs typeface="Arial" panose="020B0604020202020204" pitchFamily="34" charset="0"/>
                        </a:rPr>
                        <a:t>Active Supervision</a:t>
                      </a:r>
                    </a:p>
                    <a:p>
                      <a:pPr marL="914400" lvl="1" indent="-457200">
                        <a:spcBef>
                          <a:spcPts val="600"/>
                        </a:spcBef>
                        <a:spcAft>
                          <a:spcPts val="600"/>
                        </a:spcAft>
                        <a:buClr>
                          <a:schemeClr val="tx1"/>
                        </a:buClr>
                        <a:buFont typeface="+mj-lt"/>
                        <a:buAutoNum type="arabicPeriod" startAt="5"/>
                      </a:pPr>
                      <a:r>
                        <a:rPr lang="en-US" sz="2400" b="0" i="0" dirty="0">
                          <a:latin typeface="Arial" panose="020B0604020202020204" pitchFamily="34" charset="0"/>
                          <a:ea typeface="Encode Sans" charset="0"/>
                          <a:cs typeface="Arial" panose="020B0604020202020204" pitchFamily="34" charset="0"/>
                        </a:rPr>
                        <a:t>Opportunities to Respond</a:t>
                      </a:r>
                    </a:p>
                    <a:p>
                      <a:pPr marL="914400" lvl="1" indent="-457200">
                        <a:spcBef>
                          <a:spcPts val="600"/>
                        </a:spcBef>
                        <a:spcAft>
                          <a:spcPts val="600"/>
                        </a:spcAft>
                        <a:buClr>
                          <a:schemeClr val="tx1"/>
                        </a:buClr>
                        <a:buFont typeface="+mj-lt"/>
                        <a:buAutoNum type="arabicPeriod" startAt="5"/>
                      </a:pPr>
                      <a:r>
                        <a:rPr lang="en-US" sz="2400" b="0" i="0" dirty="0">
                          <a:latin typeface="Arial" panose="020B0604020202020204" pitchFamily="34" charset="0"/>
                          <a:ea typeface="Encode Sans" charset="0"/>
                          <a:cs typeface="Arial" panose="020B0604020202020204" pitchFamily="34" charset="0"/>
                        </a:rPr>
                        <a:t>Activity Sequencing and Choice</a:t>
                      </a:r>
                    </a:p>
                    <a:p>
                      <a:pPr marL="914400" lvl="1" indent="-457200">
                        <a:spcBef>
                          <a:spcPts val="600"/>
                        </a:spcBef>
                        <a:spcAft>
                          <a:spcPts val="600"/>
                        </a:spcAft>
                        <a:buClr>
                          <a:schemeClr val="tx1"/>
                        </a:buClr>
                        <a:buFont typeface="+mj-lt"/>
                        <a:buAutoNum type="arabicPeriod" startAt="5"/>
                      </a:pPr>
                      <a:r>
                        <a:rPr lang="en-US" sz="2400" b="0" i="0" dirty="0">
                          <a:latin typeface="Arial" panose="020B0604020202020204" pitchFamily="34" charset="0"/>
                          <a:ea typeface="Encode Sans" charset="0"/>
                          <a:cs typeface="Arial" panose="020B0604020202020204" pitchFamily="34" charset="0"/>
                        </a:rPr>
                        <a:t>Task Difficulty</a:t>
                      </a:r>
                    </a:p>
                    <a:p>
                      <a:pPr>
                        <a:spcBef>
                          <a:spcPts val="600"/>
                        </a:spcBef>
                        <a:spcAft>
                          <a:spcPts val="600"/>
                        </a:spcAft>
                        <a:buClr>
                          <a:schemeClr val="tx1"/>
                        </a:buClr>
                      </a:pPr>
                      <a:endParaRPr lang="en-US" sz="2400" b="0" i="0" dirty="0">
                        <a:latin typeface="Arial" panose="020B0604020202020204" pitchFamily="34" charset="0"/>
                        <a:ea typeface="Encode Sans" charset="0"/>
                        <a:cs typeface="Arial" panose="020B0604020202020204" pitchFamily="34" charset="0"/>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8324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9144000" cy="6339169"/>
          </a:xfrm>
          <a:prstGeom prst="rect">
            <a:avLst/>
          </a:prstGeom>
        </p:spPr>
      </p:pic>
    </p:spTree>
    <p:extLst>
      <p:ext uri="{BB962C8B-B14F-4D97-AF65-F5344CB8AC3E}">
        <p14:creationId xmlns:p14="http://schemas.microsoft.com/office/powerpoint/2010/main" val="20308200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238624" cy="1325563"/>
          </a:xfrm>
        </p:spPr>
        <p:txBody>
          <a:bodyPr>
            <a:normAutofit/>
          </a:bodyPr>
          <a:lstStyle/>
          <a:p>
            <a:r>
              <a:rPr lang="en-US" sz="3600" b="1" dirty="0">
                <a:solidFill>
                  <a:srgbClr val="0070C0"/>
                </a:solidFill>
                <a:latin typeface="Arial" panose="020B0604020202020204" pitchFamily="34" charset="0"/>
                <a:ea typeface="Encode Sans Black" charset="0"/>
                <a:cs typeface="Arial" panose="020B0604020202020204" pitchFamily="34" charset="0"/>
              </a:rPr>
              <a:t>Attributes of Effective Teachers</a:t>
            </a:r>
          </a:p>
        </p:txBody>
      </p:sp>
      <p:sp>
        <p:nvSpPr>
          <p:cNvPr id="3" name="Content Placeholder 2"/>
          <p:cNvSpPr>
            <a:spLocks noGrp="1"/>
          </p:cNvSpPr>
          <p:nvPr>
            <p:ph idx="1"/>
          </p:nvPr>
        </p:nvSpPr>
        <p:spPr>
          <a:xfrm>
            <a:off x="127378" y="1461503"/>
            <a:ext cx="7886700" cy="4351338"/>
          </a:xfrm>
        </p:spPr>
        <p:txBody>
          <a:bodyPr>
            <a:noAutofit/>
          </a:bodyPr>
          <a:lstStyle/>
          <a:p>
            <a:pPr>
              <a:lnSpc>
                <a:spcPct val="100000"/>
              </a:lnSpc>
              <a:spcBef>
                <a:spcPts val="2200"/>
              </a:spcBef>
            </a:pPr>
            <a:r>
              <a:rPr lang="en-US" sz="2400" dirty="0">
                <a:solidFill>
                  <a:schemeClr val="tx1">
                    <a:lumMod val="65000"/>
                    <a:lumOff val="35000"/>
                  </a:schemeClr>
                </a:solidFill>
                <a:latin typeface="Arial" panose="020B0604020202020204" pitchFamily="34" charset="0"/>
                <a:cs typeface="Arial" panose="020B0604020202020204" pitchFamily="34" charset="0"/>
              </a:rPr>
              <a:t>Students contribute to the setting of classroom expectations, which are clearly and consistently communicated to students. </a:t>
            </a:r>
          </a:p>
          <a:p>
            <a:pPr>
              <a:lnSpc>
                <a:spcPct val="100000"/>
              </a:lnSpc>
              <a:spcBef>
                <a:spcPts val="2200"/>
              </a:spcBef>
            </a:pPr>
            <a:r>
              <a:rPr lang="en-US" sz="2400" dirty="0">
                <a:solidFill>
                  <a:schemeClr val="tx1">
                    <a:lumMod val="65000"/>
                    <a:lumOff val="35000"/>
                  </a:schemeClr>
                </a:solidFill>
                <a:latin typeface="Arial" panose="020B0604020202020204" pitchFamily="34" charset="0"/>
                <a:cs typeface="Arial" panose="020B0604020202020204" pitchFamily="34" charset="0"/>
              </a:rPr>
              <a:t>The encouragement of cooperative </a:t>
            </a:r>
            <a:r>
              <a:rPr lang="en-US" sz="2400" dirty="0" err="1">
                <a:solidFill>
                  <a:schemeClr val="tx1">
                    <a:lumMod val="65000"/>
                    <a:lumOff val="35000"/>
                  </a:schemeClr>
                </a:solidFill>
                <a:latin typeface="Arial" panose="020B0604020202020204" pitchFamily="34" charset="0"/>
                <a:cs typeface="Arial" panose="020B0604020202020204" pitchFamily="34" charset="0"/>
              </a:rPr>
              <a:t>behaviours</a:t>
            </a:r>
            <a:r>
              <a:rPr lang="en-US" sz="2400" dirty="0">
                <a:solidFill>
                  <a:schemeClr val="tx1">
                    <a:lumMod val="65000"/>
                    <a:lumOff val="35000"/>
                  </a:schemeClr>
                </a:solidFill>
                <a:latin typeface="Arial" panose="020B0604020202020204" pitchFamily="34" charset="0"/>
                <a:cs typeface="Arial" panose="020B0604020202020204" pitchFamily="34" charset="0"/>
              </a:rPr>
              <a:t>, engaging and accessible tasks and use of routine decrease the need to manage student </a:t>
            </a:r>
            <a:r>
              <a:rPr lang="en-US" sz="2400" dirty="0" err="1">
                <a:solidFill>
                  <a:schemeClr val="tx1">
                    <a:lumMod val="65000"/>
                    <a:lumOff val="35000"/>
                  </a:schemeClr>
                </a:solidFill>
                <a:latin typeface="Arial" panose="020B0604020202020204" pitchFamily="34" charset="0"/>
                <a:cs typeface="Arial" panose="020B0604020202020204" pitchFamily="34" charset="0"/>
              </a:rPr>
              <a:t>behaviours</a:t>
            </a:r>
            <a:r>
              <a:rPr lang="en-US" sz="2400" dirty="0">
                <a:solidFill>
                  <a:schemeClr val="tx1">
                    <a:lumMod val="65000"/>
                    <a:lumOff val="35000"/>
                  </a:schemeClr>
                </a:solidFill>
                <a:latin typeface="Arial" panose="020B0604020202020204" pitchFamily="34" charset="0"/>
                <a:cs typeface="Arial" panose="020B0604020202020204" pitchFamily="34" charset="0"/>
              </a:rPr>
              <a:t>. </a:t>
            </a:r>
          </a:p>
          <a:p>
            <a:pPr>
              <a:lnSpc>
                <a:spcPct val="100000"/>
              </a:lnSpc>
              <a:spcBef>
                <a:spcPts val="2200"/>
              </a:spcBef>
            </a:pPr>
            <a:r>
              <a:rPr lang="en-US" sz="2400" dirty="0">
                <a:solidFill>
                  <a:schemeClr val="tx1">
                    <a:lumMod val="65000"/>
                    <a:lumOff val="35000"/>
                  </a:schemeClr>
                </a:solidFill>
                <a:latin typeface="Arial" panose="020B0604020202020204" pitchFamily="34" charset="0"/>
                <a:cs typeface="Arial" panose="020B0604020202020204" pitchFamily="34" charset="0"/>
              </a:rPr>
              <a:t>Off-task </a:t>
            </a:r>
            <a:r>
              <a:rPr lang="en-US" sz="2400" dirty="0" err="1">
                <a:solidFill>
                  <a:schemeClr val="tx1">
                    <a:lumMod val="65000"/>
                    <a:lumOff val="35000"/>
                  </a:schemeClr>
                </a:solidFill>
                <a:latin typeface="Arial" panose="020B0604020202020204" pitchFamily="34" charset="0"/>
                <a:cs typeface="Arial" panose="020B0604020202020204" pitchFamily="34" charset="0"/>
              </a:rPr>
              <a:t>behaviour</a:t>
            </a:r>
            <a:r>
              <a:rPr lang="en-US" sz="2400" dirty="0">
                <a:solidFill>
                  <a:schemeClr val="tx1">
                    <a:lumMod val="65000"/>
                    <a:lumOff val="35000"/>
                  </a:schemeClr>
                </a:solidFill>
                <a:latin typeface="Arial" panose="020B0604020202020204" pitchFamily="34" charset="0"/>
                <a:cs typeface="Arial" panose="020B0604020202020204" pitchFamily="34" charset="0"/>
              </a:rPr>
              <a:t> is managed promptly with less provocative techniques such as non-verbal, proximity, pause and wait, close talk (private reprimands) or group reprimands</a:t>
            </a:r>
            <a:r>
              <a:rPr lang="en-US" sz="2000" dirty="0">
                <a:solidFill>
                  <a:schemeClr val="tx1">
                    <a:lumMod val="65000"/>
                    <a:lumOff val="35000"/>
                  </a:schemeClr>
                </a:solidFill>
                <a:latin typeface="Encode Sans" charset="0"/>
                <a:ea typeface="Encode Sans" charset="0"/>
                <a:cs typeface="Encode Sans" charset="0"/>
              </a:rPr>
              <a:t>.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3538" y="1464678"/>
            <a:ext cx="1577632" cy="2054952"/>
          </a:xfrm>
          <a:prstGeom prst="rect">
            <a:avLst/>
          </a:prstGeom>
        </p:spPr>
      </p:pic>
    </p:spTree>
    <p:extLst>
      <p:ext uri="{BB962C8B-B14F-4D97-AF65-F5344CB8AC3E}">
        <p14:creationId xmlns:p14="http://schemas.microsoft.com/office/powerpoint/2010/main" val="15961386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7286" y="1429146"/>
            <a:ext cx="8229600" cy="4525963"/>
          </a:xfrm>
        </p:spPr>
        <p:txBody>
          <a:bodyPr/>
          <a:lstStyle/>
          <a:p>
            <a:pPr>
              <a:spcAft>
                <a:spcPts val="600"/>
              </a:spcAft>
            </a:pPr>
            <a:r>
              <a:rPr lang="en-US" sz="2800" dirty="0">
                <a:latin typeface="Arial" panose="020B0604020202020204" pitchFamily="34" charset="0"/>
                <a:cs typeface="Arial" panose="020B0604020202020204" pitchFamily="34" charset="0"/>
              </a:rPr>
              <a:t>Students benefit when teachers implement evidence-based classroom management practices.</a:t>
            </a:r>
            <a:r>
              <a:rPr lang="en-US" sz="2800" baseline="30000" dirty="0">
                <a:latin typeface="Arial" panose="020B0604020202020204" pitchFamily="34" charset="0"/>
                <a:cs typeface="Arial" panose="020B0604020202020204" pitchFamily="34" charset="0"/>
              </a:rPr>
              <a:t>1</a:t>
            </a:r>
          </a:p>
          <a:p>
            <a:pPr>
              <a:spcAft>
                <a:spcPts val="600"/>
              </a:spcAft>
            </a:pPr>
            <a:r>
              <a:rPr lang="en-US" sz="2800" dirty="0">
                <a:latin typeface="Arial" panose="020B0604020202020204" pitchFamily="34" charset="0"/>
                <a:cs typeface="Arial" panose="020B0604020202020204" pitchFamily="34" charset="0"/>
              </a:rPr>
              <a:t>Unfortunately, we’re not there yet.</a:t>
            </a:r>
          </a:p>
          <a:p>
            <a:pPr lvl="1">
              <a:spcAft>
                <a:spcPts val="600"/>
              </a:spcAft>
            </a:pPr>
            <a:r>
              <a:rPr lang="en-US" sz="2400" dirty="0">
                <a:latin typeface="Arial" panose="020B0604020202020204" pitchFamily="34" charset="0"/>
                <a:cs typeface="Arial" panose="020B0604020202020204" pitchFamily="34" charset="0"/>
              </a:rPr>
              <a:t>Teachers implement evidence based classroom management practices at lower rates than desired.</a:t>
            </a:r>
            <a:r>
              <a:rPr lang="en-US" sz="2400" baseline="30000" dirty="0">
                <a:latin typeface="Arial" panose="020B0604020202020204" pitchFamily="34" charset="0"/>
                <a:cs typeface="Arial" panose="020B0604020202020204" pitchFamily="34" charset="0"/>
              </a:rPr>
              <a:t>2</a:t>
            </a:r>
          </a:p>
          <a:p>
            <a:pPr lvl="1">
              <a:spcAft>
                <a:spcPts val="600"/>
              </a:spcAft>
            </a:pPr>
            <a:r>
              <a:rPr lang="en-US" sz="2400" dirty="0">
                <a:latin typeface="Arial" panose="020B0604020202020204" pitchFamily="34" charset="0"/>
                <a:cs typeface="Arial" panose="020B0604020202020204" pitchFamily="34" charset="0"/>
              </a:rPr>
              <a:t>Students with challenging behaviour experience even less praise, fewer opportunities to respond, more reprimands, and more negative or coercive interactions.</a:t>
            </a:r>
            <a:r>
              <a:rPr lang="en-US" sz="2400" baseline="30000" dirty="0">
                <a:latin typeface="Arial" panose="020B0604020202020204" pitchFamily="34" charset="0"/>
                <a:cs typeface="Arial" panose="020B0604020202020204" pitchFamily="34" charset="0"/>
              </a:rPr>
              <a:t>3</a:t>
            </a:r>
          </a:p>
        </p:txBody>
      </p:sp>
      <p:sp>
        <p:nvSpPr>
          <p:cNvPr id="4" name="TextBox 3"/>
          <p:cNvSpPr txBox="1"/>
          <p:nvPr/>
        </p:nvSpPr>
        <p:spPr>
          <a:xfrm>
            <a:off x="399639" y="5468973"/>
            <a:ext cx="7631043" cy="646331"/>
          </a:xfrm>
          <a:prstGeom prst="rect">
            <a:avLst/>
          </a:prstGeom>
          <a:noFill/>
        </p:spPr>
        <p:txBody>
          <a:bodyPr wrap="square" rtlCol="0">
            <a:spAutoFit/>
          </a:bodyPr>
          <a:lstStyle/>
          <a:p>
            <a:r>
              <a:rPr lang="en-US" sz="1200" baseline="30000" dirty="0"/>
              <a:t>1</a:t>
            </a:r>
            <a:r>
              <a:rPr lang="en-US" sz="1200" dirty="0"/>
              <a:t> (Simonsen, Fairbanks, </a:t>
            </a:r>
            <a:r>
              <a:rPr lang="en-US" sz="1200" dirty="0" err="1"/>
              <a:t>Briesch</a:t>
            </a:r>
            <a:r>
              <a:rPr lang="en-US" sz="1200" dirty="0"/>
              <a:t>, Myers, &amp; </a:t>
            </a:r>
            <a:r>
              <a:rPr lang="en-US" sz="1200" dirty="0" err="1"/>
              <a:t>Sugai</a:t>
            </a:r>
            <a:r>
              <a:rPr lang="en-US" sz="1200" dirty="0"/>
              <a:t>, 2008)</a:t>
            </a:r>
          </a:p>
          <a:p>
            <a:r>
              <a:rPr lang="en-US" sz="1200" baseline="30000" dirty="0"/>
              <a:t>2 </a:t>
            </a:r>
            <a:r>
              <a:rPr lang="en-US" sz="1200" dirty="0"/>
              <a:t>(Reinke, Herman, &amp; Stormont, 2012; Scott, Alter, &amp; </a:t>
            </a:r>
            <a:r>
              <a:rPr lang="en-US" sz="1200" dirty="0" err="1"/>
              <a:t>Hirn</a:t>
            </a:r>
            <a:r>
              <a:rPr lang="en-US" sz="1200" dirty="0"/>
              <a:t>, 2011)</a:t>
            </a:r>
          </a:p>
          <a:p>
            <a:r>
              <a:rPr lang="en-US" sz="1200" baseline="30000" dirty="0"/>
              <a:t>3</a:t>
            </a:r>
            <a:r>
              <a:rPr lang="en-US" sz="1200" dirty="0"/>
              <a:t> (e.g., Carr, Taylor &amp; Robinson, 1991; Kauffman &amp; Brigham, 2009; Scott et al., 2011; Sutherland &amp; Oswald, 2005)</a:t>
            </a:r>
          </a:p>
        </p:txBody>
      </p:sp>
      <p:sp>
        <p:nvSpPr>
          <p:cNvPr id="5" name="Title 1"/>
          <p:cNvSpPr txBox="1">
            <a:spLocks/>
          </p:cNvSpPr>
          <p:nvPr/>
        </p:nvSpPr>
        <p:spPr>
          <a:xfrm>
            <a:off x="654282" y="457518"/>
            <a:ext cx="7842604" cy="1143000"/>
          </a:xfrm>
          <a:prstGeom prst="rect">
            <a:avLst/>
          </a:prstGeom>
          <a:noFill/>
          <a:ln w="12700" cmpd="sng">
            <a:noFill/>
          </a:ln>
        </p:spPr>
        <p:txBody>
          <a:bodyPr vert="horz" lIns="91440" tIns="45720" rIns="91440" bIns="45720" rtlCol="0" anchor="ctr">
            <a:normAutofit fontScale="2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2800" b="1" dirty="0">
                <a:solidFill>
                  <a:srgbClr val="0070C0"/>
                </a:solidFill>
                <a:latin typeface="Arial" panose="020B0604020202020204" pitchFamily="34" charset="0"/>
                <a:ea typeface="Encode Sans" charset="0"/>
                <a:cs typeface="Arial" panose="020B0604020202020204" pitchFamily="34" charset="0"/>
              </a:rPr>
              <a:t>Why is evidence-based classroom management important</a:t>
            </a:r>
            <a:r>
              <a:rPr lang="en-US" sz="12800" b="1" dirty="0">
                <a:solidFill>
                  <a:srgbClr val="0070C0"/>
                </a:solidFill>
                <a:latin typeface="Arial" panose="020B0604020202020204" pitchFamily="34" charset="0"/>
                <a:cs typeface="Arial" panose="020B0604020202020204" pitchFamily="34" charset="0"/>
              </a:rPr>
              <a:t>?</a:t>
            </a:r>
          </a:p>
          <a:p>
            <a:endParaRPr lang="en-US" b="1" dirty="0">
              <a:solidFill>
                <a:srgbClr val="632523"/>
              </a:solidFill>
              <a:latin typeface="Arial"/>
              <a:cs typeface="Arial"/>
            </a:endParaRPr>
          </a:p>
        </p:txBody>
      </p:sp>
    </p:spTree>
    <p:extLst>
      <p:ext uri="{BB962C8B-B14F-4D97-AF65-F5344CB8AC3E}">
        <p14:creationId xmlns:p14="http://schemas.microsoft.com/office/powerpoint/2010/main" val="137530985"/>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244" y="-30163"/>
            <a:ext cx="7886700" cy="1325563"/>
          </a:xfrm>
        </p:spPr>
        <p:txBody>
          <a:bodyPr>
            <a:normAutofit/>
          </a:bodyPr>
          <a:lstStyle/>
          <a:p>
            <a:pPr algn="ctr"/>
            <a:r>
              <a:rPr lang="en-US" sz="4400" b="1" dirty="0">
                <a:solidFill>
                  <a:srgbClr val="0070C0"/>
                </a:solidFill>
                <a:latin typeface="Encode Sans" charset="0"/>
                <a:ea typeface="Encode Sans" charset="0"/>
                <a:cs typeface="Encode Sans" charset="0"/>
              </a:rPr>
              <a:t>Latest Research</a:t>
            </a:r>
          </a:p>
        </p:txBody>
      </p:sp>
      <p:pic>
        <p:nvPicPr>
          <p:cNvPr id="4" name="Content Placeholder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6099" y="1196926"/>
            <a:ext cx="3418449" cy="5219699"/>
          </a:xfrm>
          <a:prstGeom prst="rect">
            <a:avLst/>
          </a:prstGeom>
        </p:spPr>
      </p:pic>
      <p:sp>
        <p:nvSpPr>
          <p:cNvPr id="5" name="TextBox 4"/>
          <p:cNvSpPr txBox="1"/>
          <p:nvPr/>
        </p:nvSpPr>
        <p:spPr>
          <a:xfrm>
            <a:off x="3962693" y="1703363"/>
            <a:ext cx="4468251" cy="3477875"/>
          </a:xfrm>
          <a:prstGeom prst="rect">
            <a:avLst/>
          </a:prstGeom>
          <a:noFill/>
          <a:ln w="28575">
            <a:solidFill>
              <a:srgbClr val="0070C0"/>
            </a:solidFill>
          </a:ln>
        </p:spPr>
        <p:txBody>
          <a:bodyPr wrap="square" rtlCol="0">
            <a:spAutoFit/>
          </a:bodyPr>
          <a:lstStyle/>
          <a:p>
            <a:pPr marL="342900" indent="-342900">
              <a:buFont typeface="Arial" charset="0"/>
              <a:buChar char="•"/>
            </a:pPr>
            <a:r>
              <a:rPr lang="en-US" sz="2000" dirty="0"/>
              <a:t>Data About Teacher &amp; Student </a:t>
            </a:r>
            <a:r>
              <a:rPr lang="en-US" sz="2000" dirty="0" err="1"/>
              <a:t>Behaviour</a:t>
            </a:r>
            <a:endParaRPr lang="en-US" sz="2000" dirty="0"/>
          </a:p>
          <a:p>
            <a:pPr marL="342900" indent="-342900">
              <a:buFont typeface="Arial" charset="0"/>
              <a:buChar char="•"/>
            </a:pPr>
            <a:endParaRPr lang="en-US" sz="2000" dirty="0"/>
          </a:p>
          <a:p>
            <a:pPr marL="342900" indent="-342900">
              <a:buFont typeface="Arial" charset="0"/>
              <a:buChar char="•"/>
            </a:pPr>
            <a:r>
              <a:rPr lang="en-US" sz="2000" dirty="0"/>
              <a:t>Collected by University of Louisville 2008 -2015</a:t>
            </a:r>
          </a:p>
          <a:p>
            <a:pPr marL="342900" indent="-342900">
              <a:buFont typeface="Arial" charset="0"/>
              <a:buChar char="•"/>
            </a:pPr>
            <a:endParaRPr lang="en-US" sz="2000" dirty="0"/>
          </a:p>
          <a:p>
            <a:pPr marL="342900" indent="-342900">
              <a:buFont typeface="Arial" charset="0"/>
              <a:buChar char="•"/>
            </a:pPr>
            <a:r>
              <a:rPr lang="en-US" sz="2000" dirty="0"/>
              <a:t>6752 Classroom observations of teacher student dyads</a:t>
            </a:r>
          </a:p>
          <a:p>
            <a:pPr marL="342900" indent="-342900">
              <a:buFont typeface="Arial" charset="0"/>
              <a:buChar char="•"/>
            </a:pPr>
            <a:endParaRPr lang="en-US" sz="2000" dirty="0"/>
          </a:p>
          <a:p>
            <a:pPr marL="342900" indent="-342900">
              <a:buFont typeface="Arial" charset="0"/>
              <a:buChar char="•"/>
            </a:pPr>
            <a:r>
              <a:rPr lang="en-US" sz="2000" dirty="0"/>
              <a:t>3200 in middle/high school setting</a:t>
            </a:r>
          </a:p>
          <a:p>
            <a:endParaRPr lang="en-US" sz="2000" dirty="0"/>
          </a:p>
        </p:txBody>
      </p:sp>
    </p:spTree>
    <p:extLst>
      <p:ext uri="{BB962C8B-B14F-4D97-AF65-F5344CB8AC3E}">
        <p14:creationId xmlns:p14="http://schemas.microsoft.com/office/powerpoint/2010/main" val="1827105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idx="1"/>
          </p:nvPr>
        </p:nvSpPr>
        <p:spPr>
          <a:xfrm>
            <a:off x="628650" y="1475105"/>
            <a:ext cx="7886700" cy="4351338"/>
          </a:xfrm>
        </p:spPr>
        <p:txBody>
          <a:bodyPr/>
          <a:lstStyle/>
          <a:p>
            <a:endParaRPr lang="en-US" dirty="0"/>
          </a:p>
        </p:txBody>
      </p:sp>
      <p:sp>
        <p:nvSpPr>
          <p:cNvPr id="4" name="Slide Number Placeholder 3"/>
          <p:cNvSpPr>
            <a:spLocks noGrp="1"/>
          </p:cNvSpPr>
          <p:nvPr>
            <p:ph type="sldNum" sz="quarter" idx="12"/>
          </p:nvPr>
        </p:nvSpPr>
        <p:spPr/>
        <p:txBody>
          <a:bodyPr/>
          <a:lstStyle/>
          <a:p>
            <a:fld id="{59E18BA7-8827-8449-9F5A-8B9AEC46F1CF}" type="slidenum">
              <a:rPr lang="en-US" smtClean="0"/>
              <a:t>4</a:t>
            </a:fld>
            <a:endParaRPr lang="en-US" dirty="0"/>
          </a:p>
        </p:txBody>
      </p:sp>
    </p:spTree>
    <p:extLst>
      <p:ext uri="{BB962C8B-B14F-4D97-AF65-F5344CB8AC3E}">
        <p14:creationId xmlns:p14="http://schemas.microsoft.com/office/powerpoint/2010/main" val="6657715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5115" y="203118"/>
            <a:ext cx="7904651" cy="1622507"/>
          </a:xfrm>
        </p:spPr>
        <p:txBody>
          <a:bodyPr>
            <a:noAutofit/>
          </a:bodyPr>
          <a:lstStyle/>
          <a:p>
            <a:r>
              <a:rPr lang="en-AU" sz="2400" b="1" dirty="0">
                <a:solidFill>
                  <a:srgbClr val="0070C0"/>
                </a:solidFill>
                <a:latin typeface="Encode Sans" charset="0"/>
                <a:ea typeface="Encode Sans" charset="0"/>
                <a:cs typeface="Encode Sans" charset="0"/>
              </a:rPr>
              <a:t>2017 Grattan Report</a:t>
            </a:r>
            <a:br>
              <a:rPr lang="en-AU" sz="2400" b="1" dirty="0">
                <a:solidFill>
                  <a:srgbClr val="0070C0"/>
                </a:solidFill>
                <a:latin typeface="Encode Sans" charset="0"/>
                <a:ea typeface="Encode Sans" charset="0"/>
                <a:cs typeface="Encode Sans" charset="0"/>
              </a:rPr>
            </a:br>
            <a:r>
              <a:rPr lang="en-AU" sz="2400" b="1" dirty="0">
                <a:solidFill>
                  <a:srgbClr val="0070C0"/>
                </a:solidFill>
                <a:latin typeface="Encode Sans" charset="0"/>
                <a:ea typeface="Encode Sans" charset="0"/>
                <a:cs typeface="Encode Sans" charset="0"/>
              </a:rPr>
              <a:t>Engaging students: creating classrooms that improve learning</a:t>
            </a:r>
            <a:br>
              <a:rPr lang="en-AU" sz="2000" dirty="0">
                <a:solidFill>
                  <a:srgbClr val="0070C0"/>
                </a:solidFill>
                <a:latin typeface="Encode Sans" charset="0"/>
                <a:ea typeface="Encode Sans" charset="0"/>
                <a:cs typeface="Encode Sans" charset="0"/>
              </a:rPr>
            </a:br>
            <a:r>
              <a:rPr lang="en-AU" sz="2000" u="sng" dirty="0">
                <a:solidFill>
                  <a:srgbClr val="0070C0"/>
                </a:solidFill>
                <a:latin typeface="Encode Sans" charset="0"/>
                <a:ea typeface="Encode Sans" charset="0"/>
                <a:cs typeface="Encode Sans" charset="0"/>
                <a:hlinkClick r:id="rId2"/>
              </a:rPr>
              <a:t>https://grattan.edu</a:t>
            </a:r>
            <a:r>
              <a:rPr lang="en-AU" sz="2000" dirty="0">
                <a:solidFill>
                  <a:srgbClr val="0070C0"/>
                </a:solidFill>
                <a:latin typeface="Encode Sans" charset="0"/>
                <a:ea typeface="Encode Sans" charset="0"/>
                <a:cs typeface="Encode Sans" charset="0"/>
              </a:rPr>
              <a:t>.</a:t>
            </a:r>
            <a:br>
              <a:rPr lang="en-AU" sz="2000" dirty="0">
                <a:solidFill>
                  <a:srgbClr val="0070C0"/>
                </a:solidFill>
                <a:latin typeface="Encode Sans" charset="0"/>
                <a:ea typeface="Encode Sans" charset="0"/>
                <a:cs typeface="Encode Sans" charset="0"/>
              </a:rPr>
            </a:br>
            <a:endParaRPr lang="en-US" sz="2000" dirty="0">
              <a:solidFill>
                <a:srgbClr val="0070C0"/>
              </a:solidFill>
              <a:latin typeface="Encode Sans" charset="0"/>
              <a:ea typeface="Encode Sans" charset="0"/>
              <a:cs typeface="Encode Sans" charset="0"/>
            </a:endParaRPr>
          </a:p>
        </p:txBody>
      </p:sp>
      <p:sp>
        <p:nvSpPr>
          <p:cNvPr id="3" name="Content Placeholder 2"/>
          <p:cNvSpPr>
            <a:spLocks noGrp="1"/>
          </p:cNvSpPr>
          <p:nvPr>
            <p:ph idx="1"/>
          </p:nvPr>
        </p:nvSpPr>
        <p:spPr>
          <a:xfrm>
            <a:off x="524477" y="1640429"/>
            <a:ext cx="7886700" cy="4743987"/>
          </a:xfrm>
        </p:spPr>
        <p:txBody>
          <a:bodyPr>
            <a:noAutofit/>
          </a:bodyPr>
          <a:lstStyle/>
          <a:p>
            <a:pPr marL="0" indent="0">
              <a:buNone/>
            </a:pPr>
            <a:r>
              <a:rPr lang="en-US" sz="2000" b="1" u="sng" dirty="0">
                <a:solidFill>
                  <a:schemeClr val="tx1"/>
                </a:solidFill>
                <a:latin typeface="Arial"/>
                <a:cs typeface="Arial"/>
              </a:rPr>
              <a:t>School-level recommendations</a:t>
            </a:r>
          </a:p>
          <a:p>
            <a:pPr marL="0" indent="0">
              <a:buNone/>
            </a:pPr>
            <a:endParaRPr lang="en-AU" sz="2000" u="sng" dirty="0">
              <a:solidFill>
                <a:schemeClr val="tx1"/>
              </a:solidFill>
              <a:latin typeface="Arial"/>
              <a:cs typeface="Arial"/>
            </a:endParaRPr>
          </a:p>
          <a:p>
            <a:pPr marL="0" indent="0">
              <a:buNone/>
            </a:pPr>
            <a:r>
              <a:rPr lang="en-US" sz="2000" b="1" dirty="0">
                <a:solidFill>
                  <a:schemeClr val="tx1"/>
                </a:solidFill>
                <a:latin typeface="Arial"/>
                <a:cs typeface="Arial"/>
              </a:rPr>
              <a:t>A school-wide behaviour management plan is not enough</a:t>
            </a:r>
            <a:endParaRPr lang="en-AU" sz="2000" dirty="0">
              <a:solidFill>
                <a:schemeClr val="tx1"/>
              </a:solidFill>
              <a:latin typeface="Arial"/>
              <a:cs typeface="Arial"/>
            </a:endParaRPr>
          </a:p>
          <a:p>
            <a:pPr>
              <a:spcBef>
                <a:spcPts val="0"/>
              </a:spcBef>
              <a:spcAft>
                <a:spcPts val="1800"/>
              </a:spcAft>
            </a:pPr>
            <a:r>
              <a:rPr lang="en-US" sz="2000" dirty="0">
                <a:solidFill>
                  <a:schemeClr val="tx1"/>
                </a:solidFill>
                <a:latin typeface="Arial"/>
                <a:cs typeface="Arial"/>
              </a:rPr>
              <a:t>A school-wide behaviour management plan is essential, but not enough.</a:t>
            </a:r>
          </a:p>
          <a:p>
            <a:pPr>
              <a:spcBef>
                <a:spcPts val="0"/>
              </a:spcBef>
              <a:spcAft>
                <a:spcPts val="1800"/>
              </a:spcAft>
            </a:pPr>
            <a:r>
              <a:rPr lang="en-US" sz="2000" dirty="0">
                <a:solidFill>
                  <a:schemeClr val="tx1"/>
                </a:solidFill>
                <a:latin typeface="Arial"/>
                <a:cs typeface="Arial"/>
              </a:rPr>
              <a:t>Schools should also </a:t>
            </a:r>
            <a:r>
              <a:rPr lang="en-US" sz="2000" b="1" dirty="0">
                <a:solidFill>
                  <a:srgbClr val="0070C0"/>
                </a:solidFill>
                <a:latin typeface="Arial"/>
                <a:cs typeface="Arial"/>
              </a:rPr>
              <a:t>build teacher capabilities to pro-actively create effective classroom environments.</a:t>
            </a:r>
            <a:endParaRPr lang="en-AU" sz="2000" dirty="0">
              <a:solidFill>
                <a:srgbClr val="0070C0"/>
              </a:solidFill>
              <a:latin typeface="Arial"/>
              <a:cs typeface="Arial"/>
            </a:endParaRPr>
          </a:p>
          <a:p>
            <a:pPr marL="0" indent="0">
              <a:buNone/>
            </a:pPr>
            <a:r>
              <a:rPr lang="en-US" sz="2000" b="1" dirty="0">
                <a:solidFill>
                  <a:schemeClr val="tx1"/>
                </a:solidFill>
                <a:latin typeface="Arial"/>
                <a:cs typeface="Arial"/>
              </a:rPr>
              <a:t>Provide all teachers with practical support to improve the classroom climate for learning</a:t>
            </a:r>
            <a:endParaRPr lang="en-AU" sz="2000" dirty="0">
              <a:solidFill>
                <a:schemeClr val="tx1"/>
              </a:solidFill>
              <a:latin typeface="Arial"/>
              <a:cs typeface="Arial"/>
            </a:endParaRPr>
          </a:p>
          <a:p>
            <a:r>
              <a:rPr lang="en-US" sz="2000" dirty="0">
                <a:solidFill>
                  <a:schemeClr val="tx1"/>
                </a:solidFill>
                <a:latin typeface="Arial"/>
                <a:cs typeface="Arial"/>
              </a:rPr>
              <a:t>Provide all teachers with regular opportunities to collaborate with their colleagues and to give and receive feedback on how to improve the classroom climate for learning.</a:t>
            </a:r>
            <a:endParaRPr lang="en-AU" sz="2000" dirty="0">
              <a:solidFill>
                <a:schemeClr val="tx1"/>
              </a:solidFill>
              <a:latin typeface="Arial"/>
              <a:cs typeface="Arial"/>
            </a:endParaRPr>
          </a:p>
          <a:p>
            <a:pPr marL="0" indent="0">
              <a:buNone/>
            </a:pPr>
            <a:r>
              <a:rPr lang="en-AU" sz="1600" dirty="0">
                <a:solidFill>
                  <a:schemeClr val="tx1"/>
                </a:solidFill>
                <a:latin typeface="Arial"/>
                <a:cs typeface="Arial"/>
              </a:rPr>
              <a:t> </a:t>
            </a:r>
          </a:p>
          <a:p>
            <a:pPr marL="0" indent="0">
              <a:buNone/>
            </a:pPr>
            <a:endParaRPr lang="en-US" dirty="0">
              <a:solidFill>
                <a:schemeClr val="tx1"/>
              </a:solidFill>
            </a:endParaRPr>
          </a:p>
        </p:txBody>
      </p:sp>
    </p:spTree>
    <p:extLst>
      <p:ext uri="{BB962C8B-B14F-4D97-AF65-F5344CB8AC3E}">
        <p14:creationId xmlns:p14="http://schemas.microsoft.com/office/powerpoint/2010/main" val="7188964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832" y="274638"/>
            <a:ext cx="7256063" cy="1143000"/>
          </a:xfrm>
          <a:noFill/>
          <a:ln w="12700" cmpd="sng">
            <a:noFill/>
          </a:ln>
        </p:spPr>
        <p:txBody>
          <a:bodyPr>
            <a:normAutofit/>
          </a:bodyPr>
          <a:lstStyle/>
          <a:p>
            <a:r>
              <a:rPr lang="en-US" sz="4400" b="1" dirty="0">
                <a:solidFill>
                  <a:srgbClr val="0070C0"/>
                </a:solidFill>
                <a:latin typeface="Arial" panose="020B0604020202020204" pitchFamily="34" charset="0"/>
                <a:cs typeface="Arial" panose="020B0604020202020204" pitchFamily="34" charset="0"/>
              </a:rPr>
              <a:t>We can do this!</a:t>
            </a:r>
          </a:p>
        </p:txBody>
      </p:sp>
      <p:sp>
        <p:nvSpPr>
          <p:cNvPr id="3" name="Content Placeholder 2"/>
          <p:cNvSpPr>
            <a:spLocks noGrp="1"/>
          </p:cNvSpPr>
          <p:nvPr>
            <p:ph idx="1"/>
          </p:nvPr>
        </p:nvSpPr>
        <p:spPr>
          <a:xfrm>
            <a:off x="364603" y="1417638"/>
            <a:ext cx="8433298" cy="4525963"/>
          </a:xfrm>
        </p:spPr>
        <p:txBody>
          <a:bodyPr>
            <a:noAutofit/>
          </a:bodyPr>
          <a:lstStyle/>
          <a:p>
            <a:pPr>
              <a:lnSpc>
                <a:spcPct val="100000"/>
              </a:lnSpc>
            </a:pPr>
            <a:r>
              <a:rPr lang="en-US" sz="2800" dirty="0">
                <a:solidFill>
                  <a:schemeClr val="tx1"/>
                </a:solidFill>
                <a:latin typeface="Arial" panose="020B0604020202020204" pitchFamily="34" charset="0"/>
                <a:cs typeface="Arial" panose="020B0604020202020204" pitchFamily="34" charset="0"/>
              </a:rPr>
              <a:t>We need to support teachers implementation of evidence based classroom management practices</a:t>
            </a:r>
            <a:r>
              <a:rPr lang="is-IS" sz="2800" dirty="0">
                <a:solidFill>
                  <a:schemeClr val="tx1"/>
                </a:solidFill>
                <a:latin typeface="Arial" panose="020B0604020202020204" pitchFamily="34" charset="0"/>
                <a:cs typeface="Arial" panose="020B0604020202020204" pitchFamily="34" charset="0"/>
              </a:rPr>
              <a:t>…..</a:t>
            </a:r>
            <a:r>
              <a:rPr lang="en-US" sz="2800" dirty="0">
                <a:solidFill>
                  <a:schemeClr val="tx1"/>
                </a:solidFill>
                <a:latin typeface="Arial" panose="020B0604020202020204" pitchFamily="34" charset="0"/>
                <a:cs typeface="Arial" panose="020B0604020202020204" pitchFamily="34" charset="0"/>
              </a:rPr>
              <a:t> and we can!</a:t>
            </a:r>
          </a:p>
          <a:p>
            <a:pPr marL="0" indent="0">
              <a:lnSpc>
                <a:spcPct val="100000"/>
              </a:lnSpc>
              <a:buNone/>
            </a:pPr>
            <a:endParaRPr lang="en-US" sz="2800" dirty="0">
              <a:solidFill>
                <a:schemeClr val="tx1"/>
              </a:solidFill>
              <a:latin typeface="Arial" panose="020B0604020202020204" pitchFamily="34" charset="0"/>
              <a:cs typeface="Arial" panose="020B0604020202020204" pitchFamily="34" charset="0"/>
            </a:endParaRPr>
          </a:p>
          <a:p>
            <a:pPr lvl="1">
              <a:lnSpc>
                <a:spcPct val="100000"/>
              </a:lnSpc>
              <a:spcBef>
                <a:spcPts val="600"/>
              </a:spcBef>
              <a:spcAft>
                <a:spcPts val="600"/>
              </a:spcAft>
            </a:pPr>
            <a:r>
              <a:rPr lang="en-US" sz="2400" dirty="0">
                <a:solidFill>
                  <a:schemeClr val="tx1"/>
                </a:solidFill>
                <a:latin typeface="Arial" panose="020B0604020202020204" pitchFamily="34" charset="0"/>
                <a:cs typeface="Arial" panose="020B0604020202020204" pitchFamily="34" charset="0"/>
              </a:rPr>
              <a:t>We know what evidence based classroom management and instructional practices look like.</a:t>
            </a:r>
          </a:p>
          <a:p>
            <a:pPr lvl="1">
              <a:lnSpc>
                <a:spcPct val="100000"/>
              </a:lnSpc>
              <a:spcBef>
                <a:spcPts val="600"/>
              </a:spcBef>
              <a:spcAft>
                <a:spcPts val="600"/>
              </a:spcAft>
            </a:pPr>
            <a:r>
              <a:rPr lang="en-US" sz="2400" dirty="0">
                <a:solidFill>
                  <a:schemeClr val="tx1"/>
                </a:solidFill>
                <a:latin typeface="Arial" panose="020B0604020202020204" pitchFamily="34" charset="0"/>
                <a:cs typeface="Arial" panose="020B0604020202020204" pitchFamily="34" charset="0"/>
              </a:rPr>
              <a:t>We have a science to support implementation.</a:t>
            </a:r>
          </a:p>
          <a:p>
            <a:pPr lvl="1">
              <a:lnSpc>
                <a:spcPct val="100000"/>
              </a:lnSpc>
              <a:spcBef>
                <a:spcPts val="600"/>
              </a:spcBef>
              <a:spcAft>
                <a:spcPts val="600"/>
              </a:spcAft>
            </a:pPr>
            <a:r>
              <a:rPr lang="en-US" sz="2400" dirty="0">
                <a:solidFill>
                  <a:schemeClr val="tx1"/>
                </a:solidFill>
                <a:latin typeface="Arial" panose="020B0604020202020204" pitchFamily="34" charset="0"/>
                <a:cs typeface="Arial" panose="020B0604020202020204" pitchFamily="34" charset="0"/>
              </a:rPr>
              <a:t>We have tools to describe and illustrate what implementing evidence based classroom management ‘looks like’.</a:t>
            </a:r>
          </a:p>
          <a:p>
            <a:pPr lvl="1"/>
            <a:endParaRPr lang="en-US" sz="2400" dirty="0">
              <a:latin typeface="Arial"/>
              <a:cs typeface="Arial"/>
            </a:endParaRPr>
          </a:p>
          <a:p>
            <a:pPr marL="0" indent="0">
              <a:buNone/>
            </a:pPr>
            <a:endParaRPr lang="en-US" sz="2400" dirty="0">
              <a:latin typeface="Arial"/>
              <a:cs typeface="Arial"/>
            </a:endParaRPr>
          </a:p>
          <a:p>
            <a:pPr>
              <a:buNone/>
            </a:pPr>
            <a:endParaRPr lang="en-US" dirty="0"/>
          </a:p>
        </p:txBody>
      </p:sp>
    </p:spTree>
    <p:extLst>
      <p:ext uri="{BB962C8B-B14F-4D97-AF65-F5344CB8AC3E}">
        <p14:creationId xmlns:p14="http://schemas.microsoft.com/office/powerpoint/2010/main" val="75024218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28650" y="326572"/>
            <a:ext cx="7886700" cy="745484"/>
          </a:xfrm>
        </p:spPr>
        <p:txBody>
          <a:bodyPr>
            <a:normAutofit/>
          </a:bodyPr>
          <a:lstStyle/>
          <a:p>
            <a:pPr algn="ctr"/>
            <a:r>
              <a:rPr lang="en-US" sz="4000" b="1" dirty="0">
                <a:solidFill>
                  <a:srgbClr val="0070C0"/>
                </a:solidFill>
                <a:latin typeface="Encode Sans Black" charset="0"/>
                <a:ea typeface="Encode Sans Black" charset="0"/>
                <a:cs typeface="Encode Sans Black" charset="0"/>
              </a:rPr>
              <a:t>Essential Components</a:t>
            </a:r>
          </a:p>
        </p:txBody>
      </p:sp>
      <p:graphicFrame>
        <p:nvGraphicFramePr>
          <p:cNvPr id="5" name="Content Placeholder 4"/>
          <p:cNvGraphicFramePr>
            <a:graphicFrameLocks noGrp="1"/>
          </p:cNvGraphicFramePr>
          <p:nvPr>
            <p:ph idx="1"/>
            <p:extLst/>
          </p:nvPr>
        </p:nvGraphicFramePr>
        <p:xfrm>
          <a:off x="304799" y="1535352"/>
          <a:ext cx="8534401" cy="3550920"/>
        </p:xfrm>
        <a:graphic>
          <a:graphicData uri="http://schemas.openxmlformats.org/drawingml/2006/table">
            <a:tbl>
              <a:tblPr firstRow="1" bandRow="1">
                <a:tableStyleId>{5C22544A-7EE6-4342-B048-85BDC9FD1C3A}</a:tableStyleId>
              </a:tblPr>
              <a:tblGrid>
                <a:gridCol w="4076938">
                  <a:extLst>
                    <a:ext uri="{9D8B030D-6E8A-4147-A177-3AD203B41FA5}">
                      <a16:colId xmlns:a16="http://schemas.microsoft.com/office/drawing/2014/main" val="20000"/>
                    </a:ext>
                  </a:extLst>
                </a:gridCol>
                <a:gridCol w="4457463">
                  <a:extLst>
                    <a:ext uri="{9D8B030D-6E8A-4147-A177-3AD203B41FA5}">
                      <a16:colId xmlns:a16="http://schemas.microsoft.com/office/drawing/2014/main" val="20001"/>
                    </a:ext>
                  </a:extLst>
                </a:gridCol>
              </a:tblGrid>
              <a:tr h="370840">
                <a:tc>
                  <a:txBody>
                    <a:bodyPr/>
                    <a:lstStyle/>
                    <a:p>
                      <a:pPr algn="ctr">
                        <a:spcBef>
                          <a:spcPts val="600"/>
                        </a:spcBef>
                        <a:spcAft>
                          <a:spcPts val="600"/>
                        </a:spcAft>
                      </a:pPr>
                      <a:r>
                        <a:rPr lang="en-US" sz="2400" b="1" dirty="0">
                          <a:solidFill>
                            <a:schemeClr val="bg1"/>
                          </a:solidFill>
                          <a:latin typeface="Arial" panose="020B0604020202020204" pitchFamily="34" charset="0"/>
                          <a:cs typeface="Arial" panose="020B0604020202020204" pitchFamily="34" charset="0"/>
                        </a:rPr>
                        <a:t>WA PBS</a:t>
                      </a:r>
                    </a:p>
                  </a:txBody>
                  <a:tcPr marL="68580" marR="68580" marT="34290" marB="34290"/>
                </a:tc>
                <a:tc>
                  <a:txBody>
                    <a:bodyPr/>
                    <a:lstStyle/>
                    <a:p>
                      <a:pPr algn="ctr">
                        <a:spcBef>
                          <a:spcPts val="600"/>
                        </a:spcBef>
                        <a:spcAft>
                          <a:spcPts val="600"/>
                        </a:spcAft>
                      </a:pPr>
                      <a:r>
                        <a:rPr lang="en-US" sz="2400" b="1" dirty="0">
                          <a:solidFill>
                            <a:schemeClr val="bg1"/>
                          </a:solidFill>
                          <a:latin typeface="Arial" panose="020B0604020202020204" pitchFamily="34" charset="0"/>
                          <a:cs typeface="Arial" panose="020B0604020202020204" pitchFamily="34" charset="0"/>
                        </a:rPr>
                        <a:t>Missouri PBIS</a:t>
                      </a:r>
                    </a:p>
                  </a:txBody>
                  <a:tcPr marL="68580" marR="68580" marT="34290" marB="34290"/>
                </a:tc>
                <a:extLst>
                  <a:ext uri="{0D108BD9-81ED-4DB2-BD59-A6C34878D82A}">
                    <a16:rowId xmlns:a16="http://schemas.microsoft.com/office/drawing/2014/main" val="10000"/>
                  </a:ext>
                </a:extLst>
              </a:tr>
              <a:tr h="370840">
                <a:tc>
                  <a:txBody>
                    <a:bodyPr/>
                    <a:lstStyle/>
                    <a:p>
                      <a:pPr marL="342900" indent="-342900">
                        <a:buAutoNum type="arabicPeriod"/>
                      </a:pPr>
                      <a:endParaRPr lang="en-US" sz="2000" dirty="0">
                        <a:latin typeface="Arial" panose="020B0604020202020204" pitchFamily="34" charset="0"/>
                        <a:cs typeface="Arial" panose="020B0604020202020204" pitchFamily="34" charset="0"/>
                      </a:endParaRPr>
                    </a:p>
                    <a:p>
                      <a:pPr marL="342900" indent="-342900">
                        <a:buAutoNum type="arabicPeriod"/>
                      </a:pPr>
                      <a:r>
                        <a:rPr lang="en-US" sz="2000" dirty="0">
                          <a:latin typeface="Arial" panose="020B0604020202020204" pitchFamily="34" charset="0"/>
                          <a:cs typeface="Arial" panose="020B0604020202020204" pitchFamily="34" charset="0"/>
                        </a:rPr>
                        <a:t>Leadership</a:t>
                      </a: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en-US" sz="2000" baseline="0" dirty="0">
                          <a:latin typeface="Arial" panose="020B0604020202020204" pitchFamily="34" charset="0"/>
                          <a:cs typeface="Arial" panose="020B0604020202020204" pitchFamily="34" charset="0"/>
                        </a:rPr>
                        <a:t>Defining </a:t>
                      </a:r>
                      <a:r>
                        <a:rPr lang="en-US" sz="2000" b="0" baseline="0" dirty="0">
                          <a:solidFill>
                            <a:schemeClr val="tx1"/>
                          </a:solidFill>
                          <a:latin typeface="Arial" panose="020B0604020202020204" pitchFamily="34" charset="0"/>
                          <a:cs typeface="Arial" panose="020B0604020202020204" pitchFamily="34" charset="0"/>
                        </a:rPr>
                        <a:t>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aseline="0" dirty="0">
                        <a:latin typeface="Arial" panose="020B0604020202020204" pitchFamily="34" charset="0"/>
                        <a:cs typeface="Arial" panose="020B0604020202020204" pitchFamily="34" charset="0"/>
                      </a:endParaRP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en-US" sz="2000" baseline="0" dirty="0">
                          <a:latin typeface="Arial" panose="020B0604020202020204" pitchFamily="34" charset="0"/>
                          <a:cs typeface="Arial" panose="020B0604020202020204" pitchFamily="34" charset="0"/>
                        </a:rPr>
                        <a:t>Teaching </a:t>
                      </a:r>
                      <a:r>
                        <a:rPr lang="en-US" sz="2000" b="0" baseline="0" dirty="0">
                          <a:solidFill>
                            <a:schemeClr val="tx1"/>
                          </a:solidFill>
                          <a:latin typeface="Arial" panose="020B0604020202020204" pitchFamily="34" charset="0"/>
                          <a:cs typeface="Arial" panose="020B0604020202020204" pitchFamily="34" charset="0"/>
                        </a:rPr>
                        <a:t>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aseline="0" dirty="0">
                        <a:latin typeface="Arial" panose="020B0604020202020204" pitchFamily="34" charset="0"/>
                        <a:cs typeface="Arial" panose="020B0604020202020204" pitchFamily="34" charset="0"/>
                      </a:endParaRP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en-US" sz="2000" baseline="0" dirty="0">
                          <a:latin typeface="Arial" panose="020B0604020202020204" pitchFamily="34" charset="0"/>
                          <a:cs typeface="Arial" panose="020B0604020202020204" pitchFamily="34" charset="0"/>
                        </a:rPr>
                        <a:t>Encouraging </a:t>
                      </a:r>
                      <a:r>
                        <a:rPr lang="en-US" sz="2000" b="0" baseline="0" dirty="0">
                          <a:solidFill>
                            <a:schemeClr val="tx1"/>
                          </a:solidFill>
                          <a:latin typeface="Arial" panose="020B0604020202020204" pitchFamily="34" charset="0"/>
                          <a:cs typeface="Arial" panose="020B0604020202020204" pitchFamily="34" charset="0"/>
                        </a:rPr>
                        <a:t>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en-US" sz="2000" baseline="0" dirty="0">
                          <a:latin typeface="Arial" panose="020B0604020202020204" pitchFamily="34" charset="0"/>
                          <a:cs typeface="Arial" panose="020B0604020202020204" pitchFamily="34" charset="0"/>
                        </a:rPr>
                        <a:t>Effective Classroom Practice </a:t>
                      </a:r>
                    </a:p>
                    <a:p>
                      <a:pPr marL="342900" indent="-342900">
                        <a:buAutoNum type="arabicPeriod"/>
                      </a:pPr>
                      <a:r>
                        <a:rPr lang="en-US" sz="2000" baseline="0" dirty="0">
                          <a:latin typeface="Arial" panose="020B0604020202020204" pitchFamily="34" charset="0"/>
                          <a:cs typeface="Arial" panose="020B0604020202020204" pitchFamily="34" charset="0"/>
                        </a:rPr>
                        <a:t>Responding to Unproductive </a:t>
                      </a:r>
                      <a:r>
                        <a:rPr lang="en-US" sz="2000" baseline="0" dirty="0" err="1">
                          <a:latin typeface="Arial" panose="020B0604020202020204" pitchFamily="34" charset="0"/>
                          <a:cs typeface="Arial" panose="020B0604020202020204" pitchFamily="34" charset="0"/>
                        </a:rPr>
                        <a:t>Behaviour</a:t>
                      </a:r>
                      <a:endParaRPr lang="en-US" sz="2000" baseline="0" dirty="0">
                        <a:latin typeface="Arial" panose="020B0604020202020204" pitchFamily="34" charset="0"/>
                        <a:cs typeface="Arial" panose="020B0604020202020204" pitchFamily="34" charset="0"/>
                      </a:endParaRPr>
                    </a:p>
                    <a:p>
                      <a:pPr marL="342900" indent="-342900">
                        <a:buAutoNum type="arabicPeriod"/>
                      </a:pPr>
                      <a:r>
                        <a:rPr lang="en-US" sz="2000" baseline="0" dirty="0">
                          <a:latin typeface="Arial" panose="020B0604020202020204" pitchFamily="34" charset="0"/>
                          <a:cs typeface="Arial" panose="020B0604020202020204" pitchFamily="34" charset="0"/>
                        </a:rPr>
                        <a:t>Ongoing monitoring</a:t>
                      </a:r>
                      <a:endParaRPr lang="en-US" sz="2000" dirty="0">
                        <a:latin typeface="Arial" panose="020B0604020202020204" pitchFamily="34" charset="0"/>
                        <a:cs typeface="Arial" panose="020B0604020202020204" pitchFamily="34" charset="0"/>
                      </a:endParaRPr>
                    </a:p>
                  </a:txBody>
                  <a:tcPr marL="68580" marR="68580" marT="34290" marB="34290"/>
                </a:tc>
                <a:tc>
                  <a:txBody>
                    <a:bodyPr/>
                    <a:lstStyle/>
                    <a:p>
                      <a:pPr marL="342900" indent="-342900">
                        <a:buAutoNum type="arabicPeriod"/>
                      </a:pPr>
                      <a:r>
                        <a:rPr lang="en-US" sz="2000" b="1" dirty="0">
                          <a:solidFill>
                            <a:srgbClr val="00B050"/>
                          </a:solidFill>
                          <a:latin typeface="Arial" panose="020B0604020202020204" pitchFamily="34" charset="0"/>
                          <a:cs typeface="Arial" panose="020B0604020202020204" pitchFamily="34" charset="0"/>
                        </a:rPr>
                        <a:t>Common philosophy</a:t>
                      </a:r>
                      <a:r>
                        <a:rPr lang="en-US" sz="2000" b="1" baseline="0" dirty="0">
                          <a:solidFill>
                            <a:srgbClr val="00B050"/>
                          </a:solidFill>
                          <a:latin typeface="Arial" panose="020B0604020202020204" pitchFamily="34" charset="0"/>
                          <a:cs typeface="Arial" panose="020B0604020202020204" pitchFamily="34" charset="0"/>
                        </a:rPr>
                        <a:t> and purpose</a:t>
                      </a: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Leadership</a:t>
                      </a: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Clarifying 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Teaching 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Encouraging 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Discouraging Inappropriate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Ongoing Monitoring</a:t>
                      </a:r>
                    </a:p>
                    <a:p>
                      <a:pPr marL="342900" indent="-342900">
                        <a:buAutoNum type="arabicPeriod"/>
                      </a:pPr>
                      <a:r>
                        <a:rPr lang="en-US" sz="2000" b="1" baseline="0" dirty="0">
                          <a:solidFill>
                            <a:srgbClr val="00B050"/>
                          </a:solidFill>
                          <a:latin typeface="Arial" panose="020B0604020202020204" pitchFamily="34" charset="0"/>
                          <a:cs typeface="Arial" panose="020B0604020202020204" pitchFamily="34" charset="0"/>
                        </a:rPr>
                        <a:t>Effective Classroom Practices</a:t>
                      </a:r>
                      <a:endParaRPr lang="en-US" sz="2000" b="1" dirty="0">
                        <a:solidFill>
                          <a:srgbClr val="00B050"/>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670284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929166"/>
            <a:ext cx="8199913" cy="1143000"/>
          </a:xfrm>
        </p:spPr>
        <p:txBody>
          <a:bodyPr>
            <a:normAutofit/>
          </a:bodyPr>
          <a:lstStyle/>
          <a:p>
            <a:pPr algn="ctr"/>
            <a:r>
              <a:rPr lang="en-US" b="1" dirty="0">
                <a:solidFill>
                  <a:schemeClr val="bg1"/>
                </a:solidFill>
                <a:latin typeface="Encode Sans Black" charset="0"/>
                <a:ea typeface="Encode Sans Black" charset="0"/>
                <a:cs typeface="Encode Sans Black" charset="0"/>
              </a:rPr>
              <a:t>PBS Framework</a:t>
            </a:r>
          </a:p>
        </p:txBody>
      </p:sp>
      <p:pic>
        <p:nvPicPr>
          <p:cNvPr id="6" name="Content Placeholder 5"/>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413864" y="239151"/>
            <a:ext cx="8308105" cy="5978513"/>
          </a:xfrm>
        </p:spPr>
      </p:pic>
      <p:sp>
        <p:nvSpPr>
          <p:cNvPr id="3" name="TextBox 2"/>
          <p:cNvSpPr txBox="1"/>
          <p:nvPr/>
        </p:nvSpPr>
        <p:spPr>
          <a:xfrm>
            <a:off x="1983547" y="1158426"/>
            <a:ext cx="5528602" cy="461665"/>
          </a:xfrm>
          <a:prstGeom prst="rect">
            <a:avLst/>
          </a:prstGeom>
          <a:noFill/>
        </p:spPr>
        <p:txBody>
          <a:bodyPr wrap="square" rtlCol="0">
            <a:spAutoFit/>
          </a:bodyPr>
          <a:lstStyle/>
          <a:p>
            <a:r>
              <a:rPr lang="en-AU" sz="1200" dirty="0">
                <a:solidFill>
                  <a:srgbClr val="0070C0"/>
                </a:solidFill>
                <a:latin typeface="Encode Sans" charset="0"/>
                <a:ea typeface="Encode Sans" charset="0"/>
                <a:cs typeface="Encode Sans" charset="0"/>
              </a:rPr>
              <a:t>All staff consistently implement effective classroom practices to provide an engaging, predictable and safe learning environment for all students.</a:t>
            </a:r>
          </a:p>
        </p:txBody>
      </p:sp>
      <p:sp>
        <p:nvSpPr>
          <p:cNvPr id="4" name="TextBox 3"/>
          <p:cNvSpPr txBox="1"/>
          <p:nvPr/>
        </p:nvSpPr>
        <p:spPr>
          <a:xfrm>
            <a:off x="6203854" y="3635386"/>
            <a:ext cx="2349303" cy="1107996"/>
          </a:xfrm>
          <a:prstGeom prst="rect">
            <a:avLst/>
          </a:prstGeom>
          <a:noFill/>
        </p:spPr>
        <p:txBody>
          <a:bodyPr wrap="square" rtlCol="0">
            <a:spAutoFit/>
          </a:bodyPr>
          <a:lstStyle/>
          <a:p>
            <a:pPr marL="285750" indent="-196850">
              <a:buFont typeface="Arial"/>
              <a:buChar char="•"/>
            </a:pPr>
            <a:r>
              <a:rPr lang="en-US" sz="1200" dirty="0">
                <a:solidFill>
                  <a:srgbClr val="0070C0"/>
                </a:solidFill>
                <a:latin typeface="Encode Sans" charset="0"/>
                <a:ea typeface="Encode Sans" charset="0"/>
                <a:cs typeface="Encode Sans" charset="0"/>
              </a:rPr>
              <a:t>Classroom </a:t>
            </a:r>
            <a:r>
              <a:rPr lang="en-US" sz="1200" dirty="0" err="1">
                <a:solidFill>
                  <a:srgbClr val="0070C0"/>
                </a:solidFill>
                <a:latin typeface="Encode Sans" charset="0"/>
                <a:ea typeface="Encode Sans" charset="0"/>
                <a:cs typeface="Encode Sans" charset="0"/>
              </a:rPr>
              <a:t>Behaviour</a:t>
            </a:r>
            <a:r>
              <a:rPr lang="en-US" sz="1200" dirty="0">
                <a:solidFill>
                  <a:srgbClr val="0070C0"/>
                </a:solidFill>
                <a:latin typeface="Encode Sans" charset="0"/>
                <a:ea typeface="Encode Sans" charset="0"/>
                <a:cs typeface="Encode Sans" charset="0"/>
              </a:rPr>
              <a:t> Observation Tool (CBOT)</a:t>
            </a:r>
          </a:p>
          <a:p>
            <a:pPr marL="285750" indent="-196850">
              <a:buFont typeface="Arial"/>
              <a:buChar char="•"/>
            </a:pPr>
            <a:r>
              <a:rPr lang="en-US" sz="1200" dirty="0">
                <a:solidFill>
                  <a:srgbClr val="0070C0"/>
                </a:solidFill>
                <a:latin typeface="Encode Sans" charset="0"/>
                <a:ea typeface="Encode Sans" charset="0"/>
                <a:cs typeface="Encode Sans" charset="0"/>
              </a:rPr>
              <a:t>Classroom Snapshot Tool</a:t>
            </a:r>
          </a:p>
          <a:p>
            <a:pPr marL="285750" indent="-196850">
              <a:buFont typeface="Arial"/>
              <a:buChar char="•"/>
            </a:pPr>
            <a:r>
              <a:rPr lang="en-US" sz="1200" dirty="0">
                <a:solidFill>
                  <a:srgbClr val="0070C0"/>
                </a:solidFill>
                <a:latin typeface="Encode Sans" charset="0"/>
                <a:ea typeface="Encode Sans" charset="0"/>
                <a:cs typeface="Encode Sans" charset="0"/>
              </a:rPr>
              <a:t>Social Validity Survey</a:t>
            </a:r>
          </a:p>
          <a:p>
            <a:endParaRPr lang="en-US" dirty="0"/>
          </a:p>
        </p:txBody>
      </p:sp>
      <p:sp>
        <p:nvSpPr>
          <p:cNvPr id="7" name="TextBox 6"/>
          <p:cNvSpPr txBox="1"/>
          <p:nvPr/>
        </p:nvSpPr>
        <p:spPr>
          <a:xfrm>
            <a:off x="3308859" y="5101386"/>
            <a:ext cx="3432517" cy="276999"/>
          </a:xfrm>
          <a:prstGeom prst="rect">
            <a:avLst/>
          </a:prstGeom>
          <a:noFill/>
        </p:spPr>
        <p:txBody>
          <a:bodyPr wrap="square" rtlCol="0">
            <a:spAutoFit/>
          </a:bodyPr>
          <a:lstStyle/>
          <a:p>
            <a:r>
              <a:rPr lang="en-US" sz="1200">
                <a:solidFill>
                  <a:srgbClr val="0070C0"/>
                </a:solidFill>
                <a:latin typeface="Encode Sans" charset="0"/>
                <a:ea typeface="Encode Sans" charset="0"/>
                <a:cs typeface="Encode Sans" charset="0"/>
              </a:rPr>
              <a:t>Evidence Based Classroom </a:t>
            </a:r>
            <a:r>
              <a:rPr lang="en-US" sz="1200" dirty="0">
                <a:solidFill>
                  <a:srgbClr val="0070C0"/>
                </a:solidFill>
                <a:latin typeface="Encode Sans" charset="0"/>
                <a:ea typeface="Encode Sans" charset="0"/>
                <a:cs typeface="Encode Sans" charset="0"/>
              </a:rPr>
              <a:t>Practices</a:t>
            </a:r>
          </a:p>
        </p:txBody>
      </p:sp>
      <p:sp>
        <p:nvSpPr>
          <p:cNvPr id="8" name="TextBox 7"/>
          <p:cNvSpPr txBox="1"/>
          <p:nvPr/>
        </p:nvSpPr>
        <p:spPr>
          <a:xfrm>
            <a:off x="571142" y="3997445"/>
            <a:ext cx="2737717" cy="1477328"/>
          </a:xfrm>
          <a:prstGeom prst="rect">
            <a:avLst/>
          </a:prstGeom>
          <a:noFill/>
        </p:spPr>
        <p:txBody>
          <a:bodyPr wrap="square" rtlCol="0">
            <a:spAutoFit/>
          </a:bodyPr>
          <a:lstStyle/>
          <a:p>
            <a:r>
              <a:rPr lang="en-US" sz="1200" dirty="0">
                <a:solidFill>
                  <a:srgbClr val="0070C0"/>
                </a:solidFill>
                <a:latin typeface="Encode Sans" charset="0"/>
                <a:ea typeface="Encode Sans" charset="0"/>
                <a:cs typeface="Encode Sans" charset="0"/>
              </a:rPr>
              <a:t>The structures and supports school leadership teams provide to enhance teachers’ implementation of evidence-based practices with fidelity. </a:t>
            </a:r>
          </a:p>
          <a:p>
            <a:endParaRPr lang="en-US" sz="1200" dirty="0">
              <a:solidFill>
                <a:srgbClr val="0070C0"/>
              </a:solidFill>
              <a:latin typeface="Encode Sans" charset="0"/>
              <a:ea typeface="Encode Sans" charset="0"/>
              <a:cs typeface="Encode Sans" charset="0"/>
            </a:endParaRPr>
          </a:p>
          <a:p>
            <a:endParaRPr lang="en-US" dirty="0"/>
          </a:p>
        </p:txBody>
      </p:sp>
    </p:spTree>
    <p:extLst>
      <p:ext uri="{BB962C8B-B14F-4D97-AF65-F5344CB8AC3E}">
        <p14:creationId xmlns:p14="http://schemas.microsoft.com/office/powerpoint/2010/main" val="882873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title" idx="4294967295"/>
          </p:nvPr>
        </p:nvSpPr>
        <p:spPr>
          <a:xfrm>
            <a:off x="0" y="365125"/>
            <a:ext cx="7886700" cy="1325563"/>
          </a:xfrm>
        </p:spPr>
        <p:txBody>
          <a:bodyPr rtlCol="0">
            <a:normAutofit/>
          </a:bodyPr>
          <a:lstStyle/>
          <a:p>
            <a:pPr algn="ctr" eaLnBrk="1" fontAlgn="auto" hangingPunct="1">
              <a:spcAft>
                <a:spcPts val="0"/>
              </a:spcAft>
              <a:defRPr/>
            </a:pPr>
            <a:r>
              <a:rPr lang="en-US" b="1" dirty="0">
                <a:solidFill>
                  <a:srgbClr val="0070C0"/>
                </a:solidFill>
                <a:latin typeface="Encode Sans Black" charset="0"/>
                <a:ea typeface="Encode Sans Black" charset="0"/>
                <a:cs typeface="Encode Sans Black" charset="0"/>
              </a:rPr>
              <a:t>PBS is a Marathon not a Sprint!</a:t>
            </a:r>
          </a:p>
        </p:txBody>
      </p:sp>
      <p:pic>
        <p:nvPicPr>
          <p:cNvPr id="74754" name="Picture 4" descr="http://www.safetycenter.navy.mil/photo/images/photo37_2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1021" y="1690689"/>
            <a:ext cx="6841958" cy="43390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137133"/>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2663" y="381000"/>
            <a:ext cx="8542422" cy="5694948"/>
          </a:xfrm>
          <a:prstGeom prst="rect">
            <a:avLst/>
          </a:prstGeom>
        </p:spPr>
      </p:pic>
      <p:sp>
        <p:nvSpPr>
          <p:cNvPr id="3" name="Oval 2"/>
          <p:cNvSpPr/>
          <p:nvPr/>
        </p:nvSpPr>
        <p:spPr>
          <a:xfrm>
            <a:off x="2060812" y="3993527"/>
            <a:ext cx="2019869" cy="2082421"/>
          </a:xfrm>
          <a:prstGeom prst="ellipse">
            <a:avLst/>
          </a:prstGeom>
          <a:noFill/>
          <a:ln w="381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63784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3284" y="2110824"/>
            <a:ext cx="8523497" cy="2513273"/>
          </a:xfrm>
        </p:spPr>
        <p:txBody>
          <a:bodyPr/>
          <a:lstStyle/>
          <a:p>
            <a:r>
              <a:rPr lang="en-US" dirty="0">
                <a:solidFill>
                  <a:srgbClr val="008000"/>
                </a:solidFill>
              </a:rPr>
              <a:t>Questions</a:t>
            </a:r>
          </a:p>
        </p:txBody>
      </p:sp>
      <p:pic>
        <p:nvPicPr>
          <p:cNvPr id="7" name="Picture 6" descr="0808-0712-3117-583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090" y="2310102"/>
            <a:ext cx="1153618" cy="1153618"/>
          </a:xfrm>
          <a:prstGeom prst="rect">
            <a:avLst/>
          </a:prstGeom>
        </p:spPr>
      </p:pic>
      <p:pic>
        <p:nvPicPr>
          <p:cNvPr id="8" name="Picture 7" descr="Green-question-mark.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2313" y="1997407"/>
            <a:ext cx="1392997" cy="1466313"/>
          </a:xfrm>
          <a:prstGeom prst="rect">
            <a:avLst/>
          </a:prstGeom>
        </p:spPr>
      </p:pic>
      <p:pic>
        <p:nvPicPr>
          <p:cNvPr id="9" name="Picture 8" descr="questionmark.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3708" y="3146543"/>
            <a:ext cx="750723" cy="1011537"/>
          </a:xfrm>
          <a:prstGeom prst="rect">
            <a:avLst/>
          </a:prstGeom>
        </p:spPr>
      </p:pic>
      <p:pic>
        <p:nvPicPr>
          <p:cNvPr id="12" name="Picture 11" descr="question_mark-red_.g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89771" y="2730563"/>
            <a:ext cx="1061528" cy="1162836"/>
          </a:xfrm>
          <a:prstGeom prst="rect">
            <a:avLst/>
          </a:prstGeom>
        </p:spPr>
      </p:pic>
    </p:spTree>
    <p:extLst>
      <p:ext uri="{BB962C8B-B14F-4D97-AF65-F5344CB8AC3E}">
        <p14:creationId xmlns:p14="http://schemas.microsoft.com/office/powerpoint/2010/main" val="32699918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9600"/>
            <a:ext cx="9144001" cy="1143000"/>
          </a:xfrm>
        </p:spPr>
        <p:txBody>
          <a:bodyPr>
            <a:normAutofit fontScale="90000"/>
          </a:bodyPr>
          <a:lstStyle/>
          <a:p>
            <a:r>
              <a:rPr lang="en-US" dirty="0" err="1">
                <a:latin typeface="Arial" panose="020B0604020202020204" pitchFamily="34" charset="0"/>
                <a:ea typeface="ＭＳ Ｐゴシック" charset="-128"/>
                <a:cs typeface="Arial" panose="020B0604020202020204" pitchFamily="34" charset="0"/>
              </a:rPr>
              <a:t>Maximising</a:t>
            </a:r>
            <a:r>
              <a:rPr lang="en-US" dirty="0">
                <a:latin typeface="Arial" panose="020B0604020202020204" pitchFamily="34" charset="0"/>
                <a:ea typeface="ＭＳ Ｐゴシック" charset="-128"/>
                <a:cs typeface="Arial" panose="020B0604020202020204" pitchFamily="34" charset="0"/>
              </a:rPr>
              <a:t> Your Session Participation</a:t>
            </a:r>
            <a:endParaRPr lang="en-US" dirty="0">
              <a:latin typeface="Arial" panose="020B0604020202020204" pitchFamily="34" charset="0"/>
              <a:cs typeface="Arial" panose="020B0604020202020204" pitchFamily="34" charset="0"/>
            </a:endParaRPr>
          </a:p>
        </p:txBody>
      </p:sp>
      <p:sp>
        <p:nvSpPr>
          <p:cNvPr id="7" name="Freeform 6"/>
          <p:cNvSpPr/>
          <p:nvPr/>
        </p:nvSpPr>
        <p:spPr>
          <a:xfrm>
            <a:off x="592303" y="1789194"/>
            <a:ext cx="7959394" cy="4003708"/>
          </a:xfrm>
          <a:custGeom>
            <a:avLst/>
            <a:gdLst>
              <a:gd name="connsiteX0" fmla="*/ 0 w 7824490"/>
              <a:gd name="connsiteY0" fmla="*/ 420389 h 4003708"/>
              <a:gd name="connsiteX1" fmla="*/ 420389 w 7824490"/>
              <a:gd name="connsiteY1" fmla="*/ 0 h 4003708"/>
              <a:gd name="connsiteX2" fmla="*/ 7404101 w 7824490"/>
              <a:gd name="connsiteY2" fmla="*/ 0 h 4003708"/>
              <a:gd name="connsiteX3" fmla="*/ 7824490 w 7824490"/>
              <a:gd name="connsiteY3" fmla="*/ 420389 h 4003708"/>
              <a:gd name="connsiteX4" fmla="*/ 7824490 w 7824490"/>
              <a:gd name="connsiteY4" fmla="*/ 3583319 h 4003708"/>
              <a:gd name="connsiteX5" fmla="*/ 7404101 w 7824490"/>
              <a:gd name="connsiteY5" fmla="*/ 4003708 h 4003708"/>
              <a:gd name="connsiteX6" fmla="*/ 420389 w 7824490"/>
              <a:gd name="connsiteY6" fmla="*/ 4003708 h 4003708"/>
              <a:gd name="connsiteX7" fmla="*/ 0 w 7824490"/>
              <a:gd name="connsiteY7" fmla="*/ 3583319 h 4003708"/>
              <a:gd name="connsiteX8" fmla="*/ 0 w 7824490"/>
              <a:gd name="connsiteY8" fmla="*/ 420389 h 400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24490" h="4003708">
                <a:moveTo>
                  <a:pt x="0" y="420389"/>
                </a:moveTo>
                <a:cubicBezTo>
                  <a:pt x="0" y="188215"/>
                  <a:pt x="188215" y="0"/>
                  <a:pt x="420389" y="0"/>
                </a:cubicBezTo>
                <a:lnTo>
                  <a:pt x="7404101" y="0"/>
                </a:lnTo>
                <a:cubicBezTo>
                  <a:pt x="7636275" y="0"/>
                  <a:pt x="7824490" y="188215"/>
                  <a:pt x="7824490" y="420389"/>
                </a:cubicBezTo>
                <a:lnTo>
                  <a:pt x="7824490" y="3583319"/>
                </a:lnTo>
                <a:cubicBezTo>
                  <a:pt x="7824490" y="3815493"/>
                  <a:pt x="7636275" y="4003708"/>
                  <a:pt x="7404101" y="4003708"/>
                </a:cubicBezTo>
                <a:lnTo>
                  <a:pt x="420389" y="4003708"/>
                </a:lnTo>
                <a:cubicBezTo>
                  <a:pt x="188215" y="4003708"/>
                  <a:pt x="0" y="3815493"/>
                  <a:pt x="0" y="3583319"/>
                </a:cubicBezTo>
                <a:lnTo>
                  <a:pt x="0" y="420389"/>
                </a:lnTo>
                <a:close/>
              </a:path>
            </a:pathLst>
          </a:custGeom>
          <a:solidFill>
            <a:schemeClr val="accent6">
              <a:lumMod val="20000"/>
              <a:lumOff val="80000"/>
            </a:schemeClr>
          </a:solidFill>
          <a:scene3d>
            <a:camera prst="orthographicFront">
              <a:rot lat="0" lon="0" rev="0"/>
            </a:camera>
            <a:lightRig rig="contrasting" dir="t">
              <a:rot lat="0" lon="0" rev="1200000"/>
            </a:lightRig>
          </a:scene3d>
          <a:sp3d contourW="19050" prstMaterial="metal">
            <a:bevelT w="88900" h="203200"/>
            <a:bevelB w="165100" h="254000"/>
          </a:sp3d>
        </p:spPr>
        <p:style>
          <a:lnRef idx="1">
            <a:schemeClr val="accent6"/>
          </a:lnRef>
          <a:fillRef idx="2">
            <a:schemeClr val="accent6"/>
          </a:fillRef>
          <a:effectRef idx="1">
            <a:schemeClr val="accent6"/>
          </a:effectRef>
          <a:fontRef idx="minor">
            <a:schemeClr val="dk1"/>
          </a:fontRef>
        </p:style>
        <p:txBody>
          <a:bodyPr spcFirstLastPara="0" vert="horz" wrap="square" lIns="182880" tIns="365760" rIns="182880" bIns="182880" numCol="1" spcCol="1270" anchor="t" anchorCtr="0">
            <a:noAutofit/>
          </a:bodyPr>
          <a:lstStyle/>
          <a:p>
            <a:pPr algn="ctr" defTabSz="1778000" fontAlgn="base">
              <a:lnSpc>
                <a:spcPct val="90000"/>
              </a:lnSpc>
              <a:spcBef>
                <a:spcPct val="0"/>
              </a:spcBef>
              <a:spcAft>
                <a:spcPct val="35000"/>
              </a:spcAft>
            </a:pPr>
            <a:r>
              <a:rPr lang="en-US" sz="4000" b="1" kern="1200" dirty="0">
                <a:solidFill>
                  <a:srgbClr val="333399"/>
                </a:solidFill>
                <a:latin typeface="Arial" panose="020B0604020202020204" pitchFamily="34" charset="0"/>
                <a:cs typeface="Arial" panose="020B0604020202020204" pitchFamily="34" charset="0"/>
              </a:rPr>
              <a:t>Consider 4 questions:</a:t>
            </a:r>
            <a:endParaRPr lang="en-US" sz="1100" b="1" kern="1200" dirty="0">
              <a:solidFill>
                <a:srgbClr val="333399"/>
              </a:solidFill>
              <a:latin typeface="Arial" panose="020B0604020202020204" pitchFamily="34" charset="0"/>
              <a:cs typeface="Arial" panose="020B0604020202020204" pitchFamily="34" charset="0"/>
            </a:endParaRPr>
          </a:p>
          <a:p>
            <a:pPr marL="463550" indent="-354013" algn="ctr" defTabSz="1778000" fontAlgn="base">
              <a:lnSpc>
                <a:spcPct val="90000"/>
              </a:lnSpc>
              <a:spcBef>
                <a:spcPct val="0"/>
              </a:spcBef>
              <a:spcAft>
                <a:spcPct val="35000"/>
              </a:spcAft>
            </a:pPr>
            <a:r>
              <a:rPr lang="en-US" sz="1100" kern="1200" dirty="0">
                <a:solidFill>
                  <a:srgbClr val="000000"/>
                </a:solidFill>
                <a:latin typeface="Arial" panose="020B0604020202020204" pitchFamily="34" charset="0"/>
                <a:cs typeface="Arial" panose="020B0604020202020204" pitchFamily="34" charset="0"/>
              </a:rPr>
              <a:t>  </a:t>
            </a:r>
          </a:p>
          <a:p>
            <a:pPr marL="463550" indent="-354013" defTabSz="1778000" fontAlgn="base">
              <a:lnSpc>
                <a:spcPct val="90000"/>
              </a:lnSpc>
              <a:spcBef>
                <a:spcPct val="0"/>
              </a:spcBef>
              <a:spcAft>
                <a:spcPct val="35000"/>
              </a:spcAft>
              <a:buFont typeface="Century Gothic" pitchFamily="34" charset="0"/>
              <a:buChar char="–"/>
            </a:pPr>
            <a:r>
              <a:rPr lang="en-US" sz="3000" kern="1200" dirty="0">
                <a:solidFill>
                  <a:srgbClr val="333399"/>
                </a:solidFill>
                <a:latin typeface="Arial" panose="020B0604020202020204" pitchFamily="34" charset="0"/>
                <a:cs typeface="Arial" panose="020B0604020202020204" pitchFamily="34" charset="0"/>
              </a:rPr>
              <a:t>Where are we in our implementation?</a:t>
            </a:r>
          </a:p>
          <a:p>
            <a:pPr marL="463550" indent="-354013" defTabSz="1778000" fontAlgn="base">
              <a:lnSpc>
                <a:spcPct val="90000"/>
              </a:lnSpc>
              <a:spcBef>
                <a:spcPct val="0"/>
              </a:spcBef>
              <a:spcAft>
                <a:spcPct val="35000"/>
              </a:spcAft>
              <a:buFont typeface="Century Gothic" pitchFamily="34" charset="0"/>
              <a:buChar char="–"/>
            </a:pPr>
            <a:r>
              <a:rPr lang="en-US" sz="3000" kern="1200" dirty="0">
                <a:solidFill>
                  <a:srgbClr val="333399"/>
                </a:solidFill>
                <a:latin typeface="Arial" panose="020B0604020202020204" pitchFamily="34" charset="0"/>
                <a:cs typeface="Arial" panose="020B0604020202020204" pitchFamily="34" charset="0"/>
              </a:rPr>
              <a:t>What do I hope to learn?</a:t>
            </a:r>
          </a:p>
          <a:p>
            <a:pPr marL="463550" indent="-354013" defTabSz="1778000" fontAlgn="base">
              <a:lnSpc>
                <a:spcPct val="90000"/>
              </a:lnSpc>
              <a:spcBef>
                <a:spcPct val="0"/>
              </a:spcBef>
              <a:spcAft>
                <a:spcPct val="35000"/>
              </a:spcAft>
              <a:buFont typeface="Century Gothic" pitchFamily="34" charset="0"/>
              <a:buChar char="–"/>
            </a:pPr>
            <a:r>
              <a:rPr lang="en-US" sz="3000" b="1" kern="1200" dirty="0">
                <a:solidFill>
                  <a:srgbClr val="333399"/>
                </a:solidFill>
                <a:latin typeface="Arial" panose="020B0604020202020204" pitchFamily="34" charset="0"/>
                <a:cs typeface="Arial" panose="020B0604020202020204" pitchFamily="34" charset="0"/>
              </a:rPr>
              <a:t>What did I learn?</a:t>
            </a:r>
          </a:p>
          <a:p>
            <a:pPr marL="463550" indent="-354013" defTabSz="1778000" fontAlgn="base">
              <a:lnSpc>
                <a:spcPct val="90000"/>
              </a:lnSpc>
              <a:spcBef>
                <a:spcPct val="0"/>
              </a:spcBef>
              <a:spcAft>
                <a:spcPct val="35000"/>
              </a:spcAft>
              <a:buFont typeface="Century Gothic" pitchFamily="34" charset="0"/>
              <a:buChar char="–"/>
            </a:pPr>
            <a:r>
              <a:rPr lang="en-US" sz="3000" b="1" kern="1200" dirty="0">
                <a:solidFill>
                  <a:srgbClr val="333399"/>
                </a:solidFill>
                <a:latin typeface="Arial" panose="020B0604020202020204" pitchFamily="34" charset="0"/>
                <a:cs typeface="Arial" panose="020B0604020202020204" pitchFamily="34" charset="0"/>
              </a:rPr>
              <a:t>What will I do with what I learned?</a:t>
            </a:r>
          </a:p>
        </p:txBody>
      </p:sp>
    </p:spTree>
    <p:extLst>
      <p:ext uri="{BB962C8B-B14F-4D97-AF65-F5344CB8AC3E}">
        <p14:creationId xmlns:p14="http://schemas.microsoft.com/office/powerpoint/2010/main" val="1302969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900AC5-E356-734D-842C-C5F863233BB2}"/>
              </a:ext>
            </a:extLst>
          </p:cNvPr>
          <p:cNvPicPr>
            <a:picLocks noChangeAspect="1"/>
          </p:cNvPicPr>
          <p:nvPr/>
        </p:nvPicPr>
        <p:blipFill rotWithShape="1">
          <a:blip r:embed="rId2"/>
          <a:srcRect l="15500" r="21167"/>
          <a:stretch/>
        </p:blipFill>
        <p:spPr>
          <a:xfrm>
            <a:off x="1524000" y="226540"/>
            <a:ext cx="6050280" cy="5895365"/>
          </a:xfrm>
          <a:prstGeom prst="rect">
            <a:avLst/>
          </a:prstGeom>
          <a:ln w="25400">
            <a:solidFill>
              <a:schemeClr val="accent1"/>
            </a:solidFill>
          </a:ln>
        </p:spPr>
      </p:pic>
    </p:spTree>
    <p:extLst>
      <p:ext uri="{BB962C8B-B14F-4D97-AF65-F5344CB8AC3E}">
        <p14:creationId xmlns:p14="http://schemas.microsoft.com/office/powerpoint/2010/main" val="2547795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628650" y="326572"/>
            <a:ext cx="7886700" cy="745484"/>
          </a:xfrm>
        </p:spPr>
        <p:txBody>
          <a:bodyPr>
            <a:normAutofit/>
          </a:bodyPr>
          <a:lstStyle/>
          <a:p>
            <a:pPr algn="ctr"/>
            <a:r>
              <a:rPr lang="en-US" sz="4000" b="1" dirty="0">
                <a:solidFill>
                  <a:srgbClr val="0070C0"/>
                </a:solidFill>
                <a:latin typeface="Encode Sans Black" charset="0"/>
                <a:ea typeface="Encode Sans Black" charset="0"/>
                <a:cs typeface="Encode Sans Black" charset="0"/>
              </a:rPr>
              <a:t>Essential Components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50826137"/>
              </p:ext>
            </p:extLst>
          </p:nvPr>
        </p:nvGraphicFramePr>
        <p:xfrm>
          <a:off x="304799" y="1535352"/>
          <a:ext cx="8534401" cy="3550920"/>
        </p:xfrm>
        <a:graphic>
          <a:graphicData uri="http://schemas.openxmlformats.org/drawingml/2006/table">
            <a:tbl>
              <a:tblPr firstRow="1" bandRow="1">
                <a:tableStyleId>{5C22544A-7EE6-4342-B048-85BDC9FD1C3A}</a:tableStyleId>
              </a:tblPr>
              <a:tblGrid>
                <a:gridCol w="4076938">
                  <a:extLst>
                    <a:ext uri="{9D8B030D-6E8A-4147-A177-3AD203B41FA5}">
                      <a16:colId xmlns:a16="http://schemas.microsoft.com/office/drawing/2014/main" val="20000"/>
                    </a:ext>
                  </a:extLst>
                </a:gridCol>
                <a:gridCol w="4457463">
                  <a:extLst>
                    <a:ext uri="{9D8B030D-6E8A-4147-A177-3AD203B41FA5}">
                      <a16:colId xmlns:a16="http://schemas.microsoft.com/office/drawing/2014/main" val="20001"/>
                    </a:ext>
                  </a:extLst>
                </a:gridCol>
              </a:tblGrid>
              <a:tr h="370840">
                <a:tc>
                  <a:txBody>
                    <a:bodyPr/>
                    <a:lstStyle/>
                    <a:p>
                      <a:pPr algn="ctr">
                        <a:spcBef>
                          <a:spcPts val="600"/>
                        </a:spcBef>
                        <a:spcAft>
                          <a:spcPts val="600"/>
                        </a:spcAft>
                      </a:pPr>
                      <a:r>
                        <a:rPr lang="en-US" sz="2400" b="1" dirty="0">
                          <a:solidFill>
                            <a:schemeClr val="bg1"/>
                          </a:solidFill>
                          <a:latin typeface="Arial" panose="020B0604020202020204" pitchFamily="34" charset="0"/>
                          <a:cs typeface="Arial" panose="020B0604020202020204" pitchFamily="34" charset="0"/>
                        </a:rPr>
                        <a:t>WA PBS</a:t>
                      </a:r>
                    </a:p>
                  </a:txBody>
                  <a:tcPr marL="68580" marR="68580" marT="34290" marB="34290"/>
                </a:tc>
                <a:tc>
                  <a:txBody>
                    <a:bodyPr/>
                    <a:lstStyle/>
                    <a:p>
                      <a:pPr algn="ctr">
                        <a:spcBef>
                          <a:spcPts val="600"/>
                        </a:spcBef>
                        <a:spcAft>
                          <a:spcPts val="600"/>
                        </a:spcAft>
                      </a:pPr>
                      <a:r>
                        <a:rPr lang="en-US" sz="2400" b="1" dirty="0">
                          <a:solidFill>
                            <a:schemeClr val="bg1"/>
                          </a:solidFill>
                          <a:latin typeface="Arial" panose="020B0604020202020204" pitchFamily="34" charset="0"/>
                          <a:cs typeface="Arial" panose="020B0604020202020204" pitchFamily="34" charset="0"/>
                        </a:rPr>
                        <a:t>Missouri PBIS</a:t>
                      </a:r>
                    </a:p>
                  </a:txBody>
                  <a:tcPr marL="68580" marR="68580" marT="34290" marB="34290"/>
                </a:tc>
                <a:extLst>
                  <a:ext uri="{0D108BD9-81ED-4DB2-BD59-A6C34878D82A}">
                    <a16:rowId xmlns:a16="http://schemas.microsoft.com/office/drawing/2014/main" val="10000"/>
                  </a:ext>
                </a:extLst>
              </a:tr>
              <a:tr h="370840">
                <a:tc>
                  <a:txBody>
                    <a:bodyPr/>
                    <a:lstStyle/>
                    <a:p>
                      <a:pPr marL="342900" indent="-342900">
                        <a:buAutoNum type="arabicPeriod"/>
                      </a:pPr>
                      <a:endParaRPr lang="en-US" sz="2000" dirty="0">
                        <a:latin typeface="Arial" panose="020B0604020202020204" pitchFamily="34" charset="0"/>
                        <a:cs typeface="Arial" panose="020B0604020202020204" pitchFamily="34" charset="0"/>
                      </a:endParaRPr>
                    </a:p>
                    <a:p>
                      <a:pPr marL="342900" indent="-342900">
                        <a:buAutoNum type="arabicPeriod"/>
                      </a:pPr>
                      <a:r>
                        <a:rPr lang="en-US" sz="2000" dirty="0">
                          <a:latin typeface="Arial" panose="020B0604020202020204" pitchFamily="34" charset="0"/>
                          <a:cs typeface="Arial" panose="020B0604020202020204" pitchFamily="34" charset="0"/>
                        </a:rPr>
                        <a:t>Leadership</a:t>
                      </a: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en-US" sz="2000" baseline="0" dirty="0">
                          <a:latin typeface="Arial" panose="020B0604020202020204" pitchFamily="34" charset="0"/>
                          <a:cs typeface="Arial" panose="020B0604020202020204" pitchFamily="34" charset="0"/>
                        </a:rPr>
                        <a:t>Defining </a:t>
                      </a:r>
                      <a:r>
                        <a:rPr lang="en-US" sz="2000" b="0" baseline="0" dirty="0">
                          <a:solidFill>
                            <a:schemeClr val="tx1"/>
                          </a:solidFill>
                          <a:latin typeface="Arial" panose="020B0604020202020204" pitchFamily="34" charset="0"/>
                          <a:cs typeface="Arial" panose="020B0604020202020204" pitchFamily="34" charset="0"/>
                        </a:rPr>
                        <a:t>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aseline="0" dirty="0">
                        <a:latin typeface="Arial" panose="020B0604020202020204" pitchFamily="34" charset="0"/>
                        <a:cs typeface="Arial" panose="020B0604020202020204" pitchFamily="34" charset="0"/>
                      </a:endParaRP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en-US" sz="2000" baseline="0" dirty="0">
                          <a:latin typeface="Arial" panose="020B0604020202020204" pitchFamily="34" charset="0"/>
                          <a:cs typeface="Arial" panose="020B0604020202020204" pitchFamily="34" charset="0"/>
                        </a:rPr>
                        <a:t>Teaching </a:t>
                      </a:r>
                      <a:r>
                        <a:rPr lang="en-US" sz="2000" b="0" baseline="0" dirty="0">
                          <a:solidFill>
                            <a:schemeClr val="tx1"/>
                          </a:solidFill>
                          <a:latin typeface="Arial" panose="020B0604020202020204" pitchFamily="34" charset="0"/>
                          <a:cs typeface="Arial" panose="020B0604020202020204" pitchFamily="34" charset="0"/>
                        </a:rPr>
                        <a:t>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aseline="0" dirty="0">
                        <a:latin typeface="Arial" panose="020B0604020202020204" pitchFamily="34" charset="0"/>
                        <a:cs typeface="Arial" panose="020B0604020202020204" pitchFamily="34" charset="0"/>
                      </a:endParaRP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en-US" sz="2000" baseline="0" dirty="0">
                          <a:latin typeface="Arial" panose="020B0604020202020204" pitchFamily="34" charset="0"/>
                          <a:cs typeface="Arial" panose="020B0604020202020204" pitchFamily="34" charset="0"/>
                        </a:rPr>
                        <a:t>Encouraging </a:t>
                      </a:r>
                      <a:r>
                        <a:rPr lang="en-US" sz="2000" b="0" baseline="0" dirty="0">
                          <a:solidFill>
                            <a:schemeClr val="tx1"/>
                          </a:solidFill>
                          <a:latin typeface="Arial" panose="020B0604020202020204" pitchFamily="34" charset="0"/>
                          <a:cs typeface="Arial" panose="020B0604020202020204" pitchFamily="34" charset="0"/>
                        </a:rPr>
                        <a:t>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en-US" sz="2000" baseline="0" dirty="0">
                          <a:latin typeface="Arial" panose="020B0604020202020204" pitchFamily="34" charset="0"/>
                          <a:cs typeface="Arial" panose="020B0604020202020204" pitchFamily="34" charset="0"/>
                        </a:rPr>
                        <a:t>Effective Classroom Practice </a:t>
                      </a:r>
                    </a:p>
                    <a:p>
                      <a:pPr marL="342900" indent="-342900">
                        <a:buAutoNum type="arabicPeriod"/>
                      </a:pPr>
                      <a:r>
                        <a:rPr lang="en-US" sz="2000" baseline="0" dirty="0">
                          <a:latin typeface="Arial" panose="020B0604020202020204" pitchFamily="34" charset="0"/>
                          <a:cs typeface="Arial" panose="020B0604020202020204" pitchFamily="34" charset="0"/>
                        </a:rPr>
                        <a:t>Responding to Unproductive </a:t>
                      </a:r>
                      <a:r>
                        <a:rPr lang="en-US" sz="2000" baseline="0" dirty="0" err="1">
                          <a:latin typeface="Arial" panose="020B0604020202020204" pitchFamily="34" charset="0"/>
                          <a:cs typeface="Arial" panose="020B0604020202020204" pitchFamily="34" charset="0"/>
                        </a:rPr>
                        <a:t>Behaviour</a:t>
                      </a:r>
                      <a:endParaRPr lang="en-US" sz="2000" baseline="0" dirty="0">
                        <a:latin typeface="Arial" panose="020B0604020202020204" pitchFamily="34" charset="0"/>
                        <a:cs typeface="Arial" panose="020B0604020202020204" pitchFamily="34" charset="0"/>
                      </a:endParaRPr>
                    </a:p>
                    <a:p>
                      <a:pPr marL="342900" indent="-342900">
                        <a:buAutoNum type="arabicPeriod"/>
                      </a:pPr>
                      <a:r>
                        <a:rPr lang="en-US" sz="2000" baseline="0" dirty="0">
                          <a:latin typeface="Arial" panose="020B0604020202020204" pitchFamily="34" charset="0"/>
                          <a:cs typeface="Arial" panose="020B0604020202020204" pitchFamily="34" charset="0"/>
                        </a:rPr>
                        <a:t>Ongoing monitoring</a:t>
                      </a:r>
                      <a:endParaRPr lang="en-US" sz="2000" dirty="0">
                        <a:latin typeface="Arial" panose="020B0604020202020204" pitchFamily="34" charset="0"/>
                        <a:cs typeface="Arial" panose="020B0604020202020204" pitchFamily="34" charset="0"/>
                      </a:endParaRPr>
                    </a:p>
                  </a:txBody>
                  <a:tcPr marL="68580" marR="68580" marT="34290" marB="34290"/>
                </a:tc>
                <a:tc>
                  <a:txBody>
                    <a:bodyPr/>
                    <a:lstStyle/>
                    <a:p>
                      <a:pPr marL="342900" indent="-342900">
                        <a:buAutoNum type="arabicPeriod"/>
                      </a:pPr>
                      <a:r>
                        <a:rPr lang="en-US" sz="2000" b="1" dirty="0">
                          <a:solidFill>
                            <a:srgbClr val="00B050"/>
                          </a:solidFill>
                          <a:latin typeface="Arial" panose="020B0604020202020204" pitchFamily="34" charset="0"/>
                          <a:cs typeface="Arial" panose="020B0604020202020204" pitchFamily="34" charset="0"/>
                        </a:rPr>
                        <a:t>Common philosophy</a:t>
                      </a:r>
                      <a:r>
                        <a:rPr lang="en-US" sz="2000" b="1" baseline="0" dirty="0">
                          <a:solidFill>
                            <a:srgbClr val="00B050"/>
                          </a:solidFill>
                          <a:latin typeface="Arial" panose="020B0604020202020204" pitchFamily="34" charset="0"/>
                          <a:cs typeface="Arial" panose="020B0604020202020204" pitchFamily="34" charset="0"/>
                        </a:rPr>
                        <a:t> and purpose</a:t>
                      </a: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Leadership</a:t>
                      </a: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Clarifying 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Teaching 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Encouraging Expected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Discouraging Inappropriate </a:t>
                      </a:r>
                      <a:r>
                        <a:rPr lang="en-US" sz="2000" b="0" baseline="0" dirty="0" err="1">
                          <a:solidFill>
                            <a:schemeClr val="tx1"/>
                          </a:solidFill>
                          <a:latin typeface="Arial" panose="020B0604020202020204" pitchFamily="34" charset="0"/>
                          <a:cs typeface="Arial" panose="020B0604020202020204" pitchFamily="34" charset="0"/>
                        </a:rPr>
                        <a:t>Behaviour</a:t>
                      </a:r>
                      <a:endParaRPr lang="en-US" sz="2000" b="0" baseline="0" dirty="0">
                        <a:solidFill>
                          <a:schemeClr val="tx1"/>
                        </a:solidFill>
                        <a:latin typeface="Arial" panose="020B0604020202020204" pitchFamily="34" charset="0"/>
                        <a:cs typeface="Arial" panose="020B0604020202020204" pitchFamily="34" charset="0"/>
                      </a:endParaRPr>
                    </a:p>
                    <a:p>
                      <a:pPr marL="342900" indent="-342900">
                        <a:buAutoNum type="arabicPeriod"/>
                      </a:pPr>
                      <a:r>
                        <a:rPr lang="en-US" sz="2000" b="0" baseline="0" dirty="0">
                          <a:solidFill>
                            <a:schemeClr val="tx1"/>
                          </a:solidFill>
                          <a:latin typeface="Arial" panose="020B0604020202020204" pitchFamily="34" charset="0"/>
                          <a:cs typeface="Arial" panose="020B0604020202020204" pitchFamily="34" charset="0"/>
                        </a:rPr>
                        <a:t>Ongoing Monitoring</a:t>
                      </a:r>
                    </a:p>
                    <a:p>
                      <a:pPr marL="342900" indent="-342900">
                        <a:buAutoNum type="arabicPeriod"/>
                      </a:pPr>
                      <a:r>
                        <a:rPr lang="en-US" sz="2000" b="1" baseline="0" dirty="0">
                          <a:solidFill>
                            <a:srgbClr val="00B050"/>
                          </a:solidFill>
                          <a:latin typeface="Arial" panose="020B0604020202020204" pitchFamily="34" charset="0"/>
                          <a:cs typeface="Arial" panose="020B0604020202020204" pitchFamily="34" charset="0"/>
                        </a:rPr>
                        <a:t>Effective Classroom Practices</a:t>
                      </a:r>
                      <a:endParaRPr lang="en-US" sz="2000" b="1" dirty="0">
                        <a:solidFill>
                          <a:srgbClr val="00B050"/>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57366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639570" y="530853"/>
            <a:ext cx="7886700" cy="480824"/>
          </a:xfrm>
        </p:spPr>
        <p:txBody>
          <a:bodyPr>
            <a:normAutofit fontScale="90000"/>
          </a:bodyPr>
          <a:lstStyle/>
          <a:p>
            <a:r>
              <a:rPr lang="en-US" sz="4000" dirty="0">
                <a:latin typeface="Encode Sans Black" charset="0"/>
                <a:ea typeface="Encode Sans Black" charset="0"/>
                <a:cs typeface="Encode Sans Black" charset="0"/>
              </a:rPr>
              <a:t>SWPBS </a:t>
            </a:r>
            <a:br>
              <a:rPr lang="en-US" sz="4000" dirty="0">
                <a:latin typeface="Encode Sans Black" charset="0"/>
                <a:ea typeface="Encode Sans Black" charset="0"/>
                <a:cs typeface="Encode Sans Black" charset="0"/>
              </a:rPr>
            </a:br>
            <a:r>
              <a:rPr lang="en-US" sz="4000" dirty="0">
                <a:latin typeface="Encode Sans Black" charset="0"/>
                <a:ea typeface="Encode Sans Black" charset="0"/>
                <a:cs typeface="Encode Sans Black" charset="0"/>
              </a:rPr>
              <a:t>Missouri Dual Implementation</a:t>
            </a:r>
            <a:endParaRPr lang="en-US" sz="4000" b="1" dirty="0">
              <a:solidFill>
                <a:srgbClr val="0070C0"/>
              </a:solidFill>
              <a:latin typeface="Encode Sans Black" charset="0"/>
              <a:ea typeface="Encode Sans Black" charset="0"/>
              <a:cs typeface="Encode Sans Black"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125637589"/>
              </p:ext>
            </p:extLst>
          </p:nvPr>
        </p:nvGraphicFramePr>
        <p:xfrm>
          <a:off x="161391" y="1572965"/>
          <a:ext cx="8843058" cy="4547419"/>
        </p:xfrm>
        <a:graphic>
          <a:graphicData uri="http://schemas.openxmlformats.org/drawingml/2006/table">
            <a:tbl>
              <a:tblPr firstRow="1" bandRow="1">
                <a:tableStyleId>{72833802-FEF1-4C79-8D5D-14CF1EAF98D9}</a:tableStyleId>
              </a:tblPr>
              <a:tblGrid>
                <a:gridCol w="4461042">
                  <a:extLst>
                    <a:ext uri="{9D8B030D-6E8A-4147-A177-3AD203B41FA5}">
                      <a16:colId xmlns:a16="http://schemas.microsoft.com/office/drawing/2014/main" val="20000"/>
                    </a:ext>
                  </a:extLst>
                </a:gridCol>
                <a:gridCol w="4382016">
                  <a:extLst>
                    <a:ext uri="{9D8B030D-6E8A-4147-A177-3AD203B41FA5}">
                      <a16:colId xmlns:a16="http://schemas.microsoft.com/office/drawing/2014/main" val="20001"/>
                    </a:ext>
                  </a:extLst>
                </a:gridCol>
              </a:tblGrid>
              <a:tr h="1107231">
                <a:tc>
                  <a:txBody>
                    <a:bodyPr/>
                    <a:lstStyle/>
                    <a:p>
                      <a:pPr algn="ctr">
                        <a:spcBef>
                          <a:spcPts val="600"/>
                        </a:spcBef>
                        <a:spcAft>
                          <a:spcPts val="600"/>
                        </a:spcAft>
                      </a:pPr>
                      <a:r>
                        <a:rPr lang="en-US" sz="2800" dirty="0">
                          <a:latin typeface="Arial" panose="020B0604020202020204" pitchFamily="34" charset="0"/>
                          <a:cs typeface="Arial" panose="020B0604020202020204" pitchFamily="34" charset="0"/>
                        </a:rPr>
                        <a:t>Team </a:t>
                      </a:r>
                      <a:r>
                        <a:rPr lang="en-US" sz="2800" baseline="0" dirty="0">
                          <a:latin typeface="Arial" panose="020B0604020202020204" pitchFamily="34" charset="0"/>
                          <a:cs typeface="Arial" panose="020B0604020202020204" pitchFamily="34" charset="0"/>
                        </a:rPr>
                        <a:t>Focus</a:t>
                      </a:r>
                      <a:endParaRPr lang="en-US" sz="2800" b="1" dirty="0">
                        <a:solidFill>
                          <a:schemeClr val="bg1"/>
                        </a:solidFill>
                        <a:latin typeface="Arial" panose="020B0604020202020204" pitchFamily="34" charset="0"/>
                        <a:cs typeface="Arial" panose="020B0604020202020204" pitchFamily="34" charset="0"/>
                      </a:endParaRPr>
                    </a:p>
                  </a:txBody>
                  <a:tcPr marL="68580" marR="68580" marT="34290" marB="34290"/>
                </a:tc>
                <a:tc>
                  <a:txBody>
                    <a:bodyPr/>
                    <a:lstStyle/>
                    <a:p>
                      <a:pPr algn="ctr">
                        <a:spcBef>
                          <a:spcPts val="600"/>
                        </a:spcBef>
                        <a:spcAft>
                          <a:spcPts val="600"/>
                        </a:spcAft>
                      </a:pPr>
                      <a:r>
                        <a:rPr lang="en-US" sz="2800" dirty="0">
                          <a:latin typeface="Arial" panose="020B0604020202020204" pitchFamily="34" charset="0"/>
                          <a:cs typeface="Arial" panose="020B0604020202020204" pitchFamily="34" charset="0"/>
                        </a:rPr>
                        <a:t>Effective Classroom Practice  Focus</a:t>
                      </a:r>
                      <a:endParaRPr lang="en-US" sz="2800" b="1" dirty="0">
                        <a:solidFill>
                          <a:schemeClr val="bg1"/>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0"/>
                  </a:ext>
                </a:extLst>
              </a:tr>
              <a:tr h="3440188">
                <a:tc>
                  <a:txBody>
                    <a:bodyPr/>
                    <a:lstStyle/>
                    <a:p>
                      <a:pPr marL="342900" indent="-342900">
                        <a:spcBef>
                          <a:spcPts val="600"/>
                        </a:spcBef>
                        <a:spcAft>
                          <a:spcPts val="600"/>
                        </a:spcAft>
                        <a:buAutoNum type="arabicPeriod"/>
                      </a:pPr>
                      <a:r>
                        <a:rPr lang="en-US" sz="1800" dirty="0"/>
                        <a:t>Common philosophy</a:t>
                      </a:r>
                      <a:r>
                        <a:rPr lang="en-US" sz="1800" baseline="0" dirty="0"/>
                        <a:t> and purpose</a:t>
                      </a:r>
                    </a:p>
                    <a:p>
                      <a:pPr marL="342900" indent="-342900">
                        <a:spcBef>
                          <a:spcPts val="600"/>
                        </a:spcBef>
                        <a:spcAft>
                          <a:spcPts val="600"/>
                        </a:spcAft>
                        <a:buAutoNum type="arabicPeriod"/>
                      </a:pPr>
                      <a:r>
                        <a:rPr lang="en-US" sz="1800" baseline="0" dirty="0"/>
                        <a:t>Leadership</a:t>
                      </a:r>
                    </a:p>
                    <a:p>
                      <a:pPr marL="342900" indent="-342900">
                        <a:spcBef>
                          <a:spcPts val="600"/>
                        </a:spcBef>
                        <a:spcAft>
                          <a:spcPts val="600"/>
                        </a:spcAft>
                        <a:buAutoNum type="arabicPeriod"/>
                      </a:pPr>
                      <a:r>
                        <a:rPr lang="en-US" sz="1800" baseline="0" dirty="0"/>
                        <a:t>Clarifying Expected </a:t>
                      </a:r>
                      <a:r>
                        <a:rPr lang="en-US" sz="1800" baseline="0" dirty="0" err="1"/>
                        <a:t>Behaviour</a:t>
                      </a:r>
                      <a:endParaRPr lang="en-US" sz="1800" baseline="0" dirty="0"/>
                    </a:p>
                    <a:p>
                      <a:pPr marL="342900" indent="-342900">
                        <a:spcBef>
                          <a:spcPts val="600"/>
                        </a:spcBef>
                        <a:spcAft>
                          <a:spcPts val="600"/>
                        </a:spcAft>
                        <a:buAutoNum type="arabicPeriod"/>
                      </a:pPr>
                      <a:r>
                        <a:rPr lang="en-US" sz="1800" baseline="0" dirty="0"/>
                        <a:t>Teaching Expected </a:t>
                      </a:r>
                      <a:r>
                        <a:rPr lang="en-US" sz="1800" baseline="0" dirty="0" err="1"/>
                        <a:t>Behaviour</a:t>
                      </a:r>
                      <a:endParaRPr lang="en-US" sz="1800" baseline="0" dirty="0"/>
                    </a:p>
                    <a:p>
                      <a:pPr marL="342900" indent="-342900">
                        <a:spcBef>
                          <a:spcPts val="600"/>
                        </a:spcBef>
                        <a:spcAft>
                          <a:spcPts val="600"/>
                        </a:spcAft>
                        <a:buAutoNum type="arabicPeriod"/>
                      </a:pPr>
                      <a:r>
                        <a:rPr lang="en-US" sz="1800" baseline="0" dirty="0"/>
                        <a:t>Encouraging Expected </a:t>
                      </a:r>
                      <a:r>
                        <a:rPr lang="en-US" sz="1800" baseline="0" dirty="0" err="1"/>
                        <a:t>Behaviour</a:t>
                      </a:r>
                      <a:endParaRPr lang="en-US" sz="1800" baseline="0" dirty="0"/>
                    </a:p>
                    <a:p>
                      <a:pPr marL="342900" indent="-342900">
                        <a:spcBef>
                          <a:spcPts val="600"/>
                        </a:spcBef>
                        <a:spcAft>
                          <a:spcPts val="600"/>
                        </a:spcAft>
                        <a:buAutoNum type="arabicPeriod"/>
                      </a:pPr>
                      <a:r>
                        <a:rPr lang="en-US" sz="1800" baseline="0" dirty="0"/>
                        <a:t>Discouraging Inappropriate </a:t>
                      </a:r>
                      <a:r>
                        <a:rPr lang="en-US" sz="1800" baseline="0" dirty="0" err="1"/>
                        <a:t>Behaviour</a:t>
                      </a:r>
                      <a:endParaRPr lang="en-US" sz="1800" baseline="0" dirty="0"/>
                    </a:p>
                    <a:p>
                      <a:pPr marL="342900" indent="-342900">
                        <a:spcBef>
                          <a:spcPts val="600"/>
                        </a:spcBef>
                        <a:spcAft>
                          <a:spcPts val="600"/>
                        </a:spcAft>
                        <a:buAutoNum type="arabicPeriod"/>
                      </a:pPr>
                      <a:r>
                        <a:rPr lang="en-US" sz="1800" baseline="0" dirty="0"/>
                        <a:t>Ongoing Monitoring</a:t>
                      </a:r>
                    </a:p>
                    <a:p>
                      <a:pPr marL="342900" indent="-342900">
                        <a:spcBef>
                          <a:spcPts val="600"/>
                        </a:spcBef>
                        <a:spcAft>
                          <a:spcPts val="600"/>
                        </a:spcAft>
                        <a:buAutoNum type="arabicPeriod"/>
                      </a:pPr>
                      <a:r>
                        <a:rPr lang="en-US" sz="1800" baseline="0" dirty="0"/>
                        <a:t>Effective Classroom Practices</a:t>
                      </a:r>
                      <a:endParaRPr lang="en-US" sz="1800" b="0" i="0" dirty="0">
                        <a:solidFill>
                          <a:schemeClr val="tx1"/>
                        </a:solidFill>
                        <a:latin typeface="Arial" panose="020B0604020202020204" pitchFamily="34" charset="0"/>
                        <a:ea typeface="Encode Sans" charset="0"/>
                        <a:cs typeface="Arial" panose="020B0604020202020204" pitchFamily="34" charset="0"/>
                      </a:endParaRPr>
                    </a:p>
                  </a:txBody>
                  <a:tcPr marL="68580" marR="68580" marT="34290" marB="34290"/>
                </a:tc>
                <a:tc>
                  <a:txBody>
                    <a:bodyPr/>
                    <a:lstStyle/>
                    <a:p>
                      <a:pPr marL="342900" indent="-342900">
                        <a:spcBef>
                          <a:spcPts val="600"/>
                        </a:spcBef>
                        <a:spcAft>
                          <a:spcPts val="600"/>
                        </a:spcAft>
                        <a:buAutoNum type="arabicPeriod"/>
                      </a:pPr>
                      <a:r>
                        <a:rPr lang="en-US" sz="1800" dirty="0"/>
                        <a:t>Classroom Expectations</a:t>
                      </a:r>
                    </a:p>
                    <a:p>
                      <a:pPr marL="342900" indent="-342900">
                        <a:spcBef>
                          <a:spcPts val="600"/>
                        </a:spcBef>
                        <a:spcAft>
                          <a:spcPts val="600"/>
                        </a:spcAft>
                        <a:buAutoNum type="arabicPeriod"/>
                      </a:pPr>
                      <a:r>
                        <a:rPr lang="en-US" sz="1800" dirty="0"/>
                        <a:t>Classroom</a:t>
                      </a:r>
                      <a:r>
                        <a:rPr lang="en-US" sz="1800" baseline="0" dirty="0"/>
                        <a:t> </a:t>
                      </a:r>
                      <a:r>
                        <a:rPr lang="en-US" sz="1800" dirty="0"/>
                        <a:t>Procedures and Routines</a:t>
                      </a:r>
                    </a:p>
                    <a:p>
                      <a:pPr marL="342900" indent="-342900">
                        <a:spcBef>
                          <a:spcPts val="600"/>
                        </a:spcBef>
                        <a:spcAft>
                          <a:spcPts val="600"/>
                        </a:spcAft>
                        <a:buAutoNum type="arabicPeriod"/>
                      </a:pPr>
                      <a:r>
                        <a:rPr lang="en-US" sz="1800" dirty="0"/>
                        <a:t>Encouraging Expected </a:t>
                      </a:r>
                      <a:r>
                        <a:rPr lang="en-US" sz="1800" dirty="0" err="1"/>
                        <a:t>Behaviour</a:t>
                      </a:r>
                      <a:endParaRPr lang="en-US" sz="1800" dirty="0"/>
                    </a:p>
                    <a:p>
                      <a:pPr marL="342900" indent="-342900">
                        <a:spcBef>
                          <a:spcPts val="600"/>
                        </a:spcBef>
                        <a:spcAft>
                          <a:spcPts val="600"/>
                        </a:spcAft>
                        <a:buAutoNum type="arabicPeriod"/>
                      </a:pPr>
                      <a:r>
                        <a:rPr lang="en-US" sz="1800" dirty="0"/>
                        <a:t>Discouraging</a:t>
                      </a:r>
                      <a:r>
                        <a:rPr lang="en-US" sz="1800" baseline="0" dirty="0"/>
                        <a:t> Inappropriate </a:t>
                      </a:r>
                      <a:r>
                        <a:rPr lang="en-US" sz="1800" baseline="0" dirty="0" err="1"/>
                        <a:t>Behaviour</a:t>
                      </a:r>
                      <a:endParaRPr lang="en-US" sz="1800" baseline="0" dirty="0"/>
                    </a:p>
                    <a:p>
                      <a:pPr marL="342900" indent="-342900">
                        <a:spcBef>
                          <a:spcPts val="600"/>
                        </a:spcBef>
                        <a:spcAft>
                          <a:spcPts val="600"/>
                        </a:spcAft>
                        <a:buAutoNum type="arabicPeriod"/>
                      </a:pPr>
                      <a:r>
                        <a:rPr lang="en-US" sz="1800" baseline="0" dirty="0"/>
                        <a:t>Active Supervision</a:t>
                      </a:r>
                    </a:p>
                    <a:p>
                      <a:pPr marL="342900" indent="-342900">
                        <a:spcBef>
                          <a:spcPts val="600"/>
                        </a:spcBef>
                        <a:spcAft>
                          <a:spcPts val="600"/>
                        </a:spcAft>
                        <a:buAutoNum type="arabicPeriod"/>
                      </a:pPr>
                      <a:r>
                        <a:rPr lang="en-US" sz="1800" baseline="0" dirty="0"/>
                        <a:t>Opportunities to Respond</a:t>
                      </a:r>
                    </a:p>
                    <a:p>
                      <a:pPr marL="342900" indent="-342900">
                        <a:spcBef>
                          <a:spcPts val="600"/>
                        </a:spcBef>
                        <a:spcAft>
                          <a:spcPts val="600"/>
                        </a:spcAft>
                        <a:buAutoNum type="arabicPeriod"/>
                      </a:pPr>
                      <a:r>
                        <a:rPr lang="en-US" sz="1800" baseline="0" dirty="0"/>
                        <a:t>Activity Sequencing &amp; Choice</a:t>
                      </a:r>
                    </a:p>
                    <a:p>
                      <a:pPr marL="342900" indent="-342900">
                        <a:spcBef>
                          <a:spcPts val="600"/>
                        </a:spcBef>
                        <a:spcAft>
                          <a:spcPts val="600"/>
                        </a:spcAft>
                        <a:buAutoNum type="arabicPeriod"/>
                      </a:pPr>
                      <a:r>
                        <a:rPr lang="en-US" sz="1800" baseline="0" dirty="0"/>
                        <a:t>Task Difficulty</a:t>
                      </a:r>
                      <a:endParaRPr lang="en-US" sz="1800" b="0" i="0" dirty="0">
                        <a:solidFill>
                          <a:schemeClr val="tx1"/>
                        </a:solidFill>
                        <a:latin typeface="Arial" panose="020B0604020202020204" pitchFamily="34" charset="0"/>
                        <a:ea typeface="Encode Sans" charset="0"/>
                        <a:cs typeface="Arial" panose="020B0604020202020204" pitchFamily="34" charset="0"/>
                      </a:endParaRPr>
                    </a:p>
                  </a:txBody>
                  <a:tcPr marL="68580" marR="68580" marT="34290" marB="3429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45511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1101" y="0"/>
            <a:ext cx="7886700" cy="1325563"/>
          </a:xfrm>
        </p:spPr>
        <p:txBody>
          <a:bodyPr>
            <a:normAutofit/>
          </a:bodyPr>
          <a:lstStyle/>
          <a:p>
            <a:pPr algn="ctr"/>
            <a:r>
              <a:rPr lang="en-US" sz="2800" b="1" dirty="0">
                <a:solidFill>
                  <a:srgbClr val="0070C0"/>
                </a:solidFill>
                <a:latin typeface="Arial" panose="020B0604020202020204" pitchFamily="34" charset="0"/>
                <a:ea typeface="Encode Sans Black" charset="0"/>
                <a:cs typeface="Arial" panose="020B0604020202020204" pitchFamily="34" charset="0"/>
              </a:rPr>
              <a:t>Component 1: </a:t>
            </a:r>
            <a:br>
              <a:rPr lang="en-US" sz="2800" b="1" dirty="0">
                <a:solidFill>
                  <a:srgbClr val="0070C0"/>
                </a:solidFill>
                <a:latin typeface="Arial" panose="020B0604020202020204" pitchFamily="34" charset="0"/>
                <a:ea typeface="Encode Sans Black" charset="0"/>
                <a:cs typeface="Arial" panose="020B0604020202020204" pitchFamily="34" charset="0"/>
              </a:rPr>
            </a:br>
            <a:r>
              <a:rPr lang="en-US" sz="2800" b="1" dirty="0">
                <a:solidFill>
                  <a:srgbClr val="0070C0"/>
                </a:solidFill>
                <a:latin typeface="Arial" panose="020B0604020202020204" pitchFamily="34" charset="0"/>
                <a:ea typeface="Encode Sans Black" charset="0"/>
                <a:cs typeface="Arial" panose="020B0604020202020204" pitchFamily="34" charset="0"/>
              </a:rPr>
              <a:t>Common Philosophy and Purpose </a:t>
            </a:r>
          </a:p>
        </p:txBody>
      </p:sp>
      <p:sp>
        <p:nvSpPr>
          <p:cNvPr id="4" name="Content Placeholder 3"/>
          <p:cNvSpPr>
            <a:spLocks noGrp="1"/>
          </p:cNvSpPr>
          <p:nvPr>
            <p:ph idx="1"/>
          </p:nvPr>
        </p:nvSpPr>
        <p:spPr>
          <a:xfrm>
            <a:off x="541100" y="1325563"/>
            <a:ext cx="8360303" cy="4351338"/>
          </a:xfrm>
        </p:spPr>
        <p:txBody>
          <a:bodyPr>
            <a:noAutofit/>
          </a:bodyPr>
          <a:lstStyle/>
          <a:p>
            <a:pPr marL="514350" marR="0" lvl="0" indent="-514350" defTabSz="914400" eaLnBrk="1" fontAlgn="auto" latinLnBrk="0" hangingPunct="1">
              <a:lnSpc>
                <a:spcPct val="110000"/>
              </a:lnSpc>
              <a:spcBef>
                <a:spcPts val="600"/>
              </a:spcBef>
              <a:spcAft>
                <a:spcPts val="0"/>
              </a:spcAft>
              <a:buClrTx/>
              <a:buSzTx/>
              <a:buFont typeface="+mj-lt"/>
              <a:buAutoNum type="arabicPeriod"/>
              <a:tabLst/>
              <a:defRPr/>
            </a:pPr>
            <a:r>
              <a:rPr lang="en-US" sz="2400" dirty="0">
                <a:solidFill>
                  <a:schemeClr val="tx1"/>
                </a:solidFill>
                <a:latin typeface="Arial" panose="020B0604020202020204" pitchFamily="34" charset="0"/>
                <a:cs typeface="Arial" panose="020B0604020202020204" pitchFamily="34" charset="0"/>
              </a:rPr>
              <a:t>Rethinking Discipline</a:t>
            </a:r>
          </a:p>
          <a:p>
            <a:pPr marL="514350" marR="0" lvl="0" indent="-514350" defTabSz="914400" eaLnBrk="1" fontAlgn="auto" latinLnBrk="0" hangingPunct="1">
              <a:lnSpc>
                <a:spcPct val="110000"/>
              </a:lnSpc>
              <a:spcBef>
                <a:spcPts val="600"/>
              </a:spcBef>
              <a:spcAft>
                <a:spcPts val="0"/>
              </a:spcAft>
              <a:buClrTx/>
              <a:buSzTx/>
              <a:buFont typeface="+mj-lt"/>
              <a:buAutoNum type="arabicPeriod"/>
              <a:tabLst/>
              <a:defRPr/>
            </a:pPr>
            <a:r>
              <a:rPr lang="en-US" sz="2400" dirty="0">
                <a:solidFill>
                  <a:schemeClr val="tx1"/>
                </a:solidFill>
                <a:latin typeface="Arial" panose="020B0604020202020204" pitchFamily="34" charset="0"/>
                <a:cs typeface="Arial" panose="020B0604020202020204" pitchFamily="34" charset="0"/>
              </a:rPr>
              <a:t>PBIS 8 Essential Components</a:t>
            </a:r>
          </a:p>
          <a:p>
            <a:pPr marL="514350" marR="0" lvl="0" indent="-514350" defTabSz="914400" eaLnBrk="1" fontAlgn="auto" latinLnBrk="0" hangingPunct="1">
              <a:lnSpc>
                <a:spcPct val="110000"/>
              </a:lnSpc>
              <a:spcBef>
                <a:spcPts val="600"/>
              </a:spcBef>
              <a:spcAft>
                <a:spcPts val="0"/>
              </a:spcAft>
              <a:buClrTx/>
              <a:buSzTx/>
              <a:buFont typeface="+mj-lt"/>
              <a:buAutoNum type="arabicPeriod"/>
              <a:tabLst/>
              <a:defRPr/>
            </a:pPr>
            <a:r>
              <a:rPr lang="en-US" sz="2400" dirty="0">
                <a:solidFill>
                  <a:schemeClr val="tx1"/>
                </a:solidFill>
                <a:latin typeface="Arial" panose="020B0604020202020204" pitchFamily="34" charset="0"/>
                <a:cs typeface="Arial" panose="020B0604020202020204" pitchFamily="34" charset="0"/>
              </a:rPr>
              <a:t>PBIS Framework</a:t>
            </a:r>
          </a:p>
          <a:p>
            <a:pPr marL="514350" marR="0" lvl="0" indent="-514350" defTabSz="914400" eaLnBrk="1" fontAlgn="auto" latinLnBrk="0" hangingPunct="1">
              <a:lnSpc>
                <a:spcPct val="110000"/>
              </a:lnSpc>
              <a:spcBef>
                <a:spcPts val="600"/>
              </a:spcBef>
              <a:spcAft>
                <a:spcPts val="0"/>
              </a:spcAft>
              <a:buClrTx/>
              <a:buSzTx/>
              <a:buFont typeface="+mj-lt"/>
              <a:buAutoNum type="arabicPeriod"/>
              <a:tabLst/>
              <a:defRPr/>
            </a:pPr>
            <a:r>
              <a:rPr lang="en-US" sz="2400" dirty="0">
                <a:solidFill>
                  <a:schemeClr val="tx1"/>
                </a:solidFill>
                <a:latin typeface="Arial" panose="020B0604020202020204" pitchFamily="34" charset="0"/>
                <a:cs typeface="Arial" panose="020B0604020202020204" pitchFamily="34" charset="0"/>
              </a:rPr>
              <a:t>Continuum of Support</a:t>
            </a:r>
          </a:p>
          <a:p>
            <a:pPr marL="514350" marR="0" lvl="0" indent="-514350" defTabSz="914400" eaLnBrk="1" fontAlgn="auto" latinLnBrk="0" hangingPunct="1">
              <a:lnSpc>
                <a:spcPct val="110000"/>
              </a:lnSpc>
              <a:spcBef>
                <a:spcPts val="600"/>
              </a:spcBef>
              <a:spcAft>
                <a:spcPts val="0"/>
              </a:spcAft>
              <a:buClrTx/>
              <a:buSzTx/>
              <a:buFont typeface="+mj-lt"/>
              <a:buAutoNum type="arabicPeriod"/>
              <a:tabLst/>
              <a:defRPr/>
            </a:pPr>
            <a:r>
              <a:rPr lang="en-US" sz="2400" dirty="0">
                <a:solidFill>
                  <a:schemeClr val="tx1"/>
                </a:solidFill>
                <a:latin typeface="Arial" panose="020B0604020202020204" pitchFamily="34" charset="0"/>
                <a:cs typeface="Arial" panose="020B0604020202020204" pitchFamily="34" charset="0"/>
              </a:rPr>
              <a:t>ABC of </a:t>
            </a:r>
            <a:r>
              <a:rPr lang="en-US" sz="2400" dirty="0" err="1">
                <a:solidFill>
                  <a:schemeClr val="tx1"/>
                </a:solidFill>
                <a:latin typeface="Arial" panose="020B0604020202020204" pitchFamily="34" charset="0"/>
                <a:cs typeface="Arial" panose="020B0604020202020204" pitchFamily="34" charset="0"/>
              </a:rPr>
              <a:t>Behaviour</a:t>
            </a:r>
            <a:endParaRPr lang="en-US" sz="2400" dirty="0">
              <a:solidFill>
                <a:schemeClr val="tx1"/>
              </a:solidFill>
              <a:latin typeface="Arial" panose="020B0604020202020204" pitchFamily="34" charset="0"/>
              <a:cs typeface="Arial" panose="020B0604020202020204" pitchFamily="34" charset="0"/>
            </a:endParaRPr>
          </a:p>
          <a:p>
            <a:pPr marL="514350" marR="0" lvl="0" indent="-514350" defTabSz="914400" eaLnBrk="1" fontAlgn="auto" latinLnBrk="0" hangingPunct="1">
              <a:lnSpc>
                <a:spcPct val="110000"/>
              </a:lnSpc>
              <a:spcBef>
                <a:spcPts val="600"/>
              </a:spcBef>
              <a:spcAft>
                <a:spcPts val="0"/>
              </a:spcAft>
              <a:buClrTx/>
              <a:buSzTx/>
              <a:buFont typeface="+mj-lt"/>
              <a:buAutoNum type="arabicPeriod"/>
              <a:tabLst/>
              <a:defRPr/>
            </a:pPr>
            <a:r>
              <a:rPr lang="en-US" sz="2400" dirty="0">
                <a:solidFill>
                  <a:schemeClr val="tx1"/>
                </a:solidFill>
                <a:latin typeface="Arial" panose="020B0604020202020204" pitchFamily="34" charset="0"/>
                <a:cs typeface="Arial" panose="020B0604020202020204" pitchFamily="34" charset="0"/>
              </a:rPr>
              <a:t>Taxonomy of Human Motivation</a:t>
            </a:r>
          </a:p>
          <a:p>
            <a:pPr marL="514350" marR="0" lvl="0" indent="-514350" defTabSz="914400" eaLnBrk="1" fontAlgn="auto" latinLnBrk="0" hangingPunct="1">
              <a:lnSpc>
                <a:spcPct val="110000"/>
              </a:lnSpc>
              <a:spcBef>
                <a:spcPts val="600"/>
              </a:spcBef>
              <a:spcAft>
                <a:spcPts val="0"/>
              </a:spcAft>
              <a:buClrTx/>
              <a:buSzTx/>
              <a:buFont typeface="+mj-lt"/>
              <a:buAutoNum type="arabicPeriod"/>
              <a:tabLst/>
              <a:defRPr/>
            </a:pPr>
            <a:r>
              <a:rPr lang="en-US" sz="2400" dirty="0">
                <a:solidFill>
                  <a:schemeClr val="tx1"/>
                </a:solidFill>
                <a:latin typeface="Arial" panose="020B0604020202020204" pitchFamily="34" charset="0"/>
                <a:cs typeface="Arial" panose="020B0604020202020204" pitchFamily="34" charset="0"/>
              </a:rPr>
              <a:t>Shared, positive and proactive philosophy and purpose</a:t>
            </a:r>
          </a:p>
          <a:p>
            <a:pPr marL="514350" marR="0" lvl="0" indent="-514350" defTabSz="914400" eaLnBrk="1" fontAlgn="auto" latinLnBrk="0" hangingPunct="1">
              <a:lnSpc>
                <a:spcPct val="110000"/>
              </a:lnSpc>
              <a:spcBef>
                <a:spcPts val="600"/>
              </a:spcBef>
              <a:spcAft>
                <a:spcPts val="0"/>
              </a:spcAft>
              <a:buClrTx/>
              <a:buSzTx/>
              <a:buFont typeface="+mj-lt"/>
              <a:buAutoNum type="arabicPeriod"/>
              <a:tabLst/>
              <a:defRPr/>
            </a:pPr>
            <a:r>
              <a:rPr lang="en-US" sz="2400" dirty="0">
                <a:solidFill>
                  <a:schemeClr val="tx1"/>
                </a:solidFill>
                <a:latin typeface="Arial" panose="020B0604020202020204" pitchFamily="34" charset="0"/>
                <a:cs typeface="Arial" panose="020B0604020202020204" pitchFamily="34" charset="0"/>
              </a:rPr>
              <a:t>Planning Tools</a:t>
            </a:r>
          </a:p>
        </p:txBody>
      </p:sp>
    </p:spTree>
    <p:extLst>
      <p:ext uri="{BB962C8B-B14F-4D97-AF65-F5344CB8AC3E}">
        <p14:creationId xmlns:p14="http://schemas.microsoft.com/office/powerpoint/2010/main" val="5194117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ea typeface="Encode Sans Black" charset="0"/>
                <a:cs typeface="Arial" panose="020B0604020202020204" pitchFamily="34" charset="0"/>
              </a:rPr>
              <a:t>1. Rethinking Discipline</a:t>
            </a:r>
            <a:endParaRPr lang="en-US" b="1" dirty="0">
              <a:solidFill>
                <a:srgbClr val="0070C0"/>
              </a:solidFill>
              <a:latin typeface="Arial" panose="020B0604020202020204" pitchFamily="34" charset="0"/>
              <a:ea typeface="Encode Sans Black" charset="0"/>
              <a:cs typeface="Arial" panose="020B0604020202020204" pitchFamily="34" charset="0"/>
            </a:endParaRPr>
          </a:p>
        </p:txBody>
      </p:sp>
      <p:sp>
        <p:nvSpPr>
          <p:cNvPr id="3" name="Content Placeholder 2"/>
          <p:cNvSpPr>
            <a:spLocks noGrp="1"/>
          </p:cNvSpPr>
          <p:nvPr>
            <p:ph idx="1"/>
          </p:nvPr>
        </p:nvSpPr>
        <p:spPr>
          <a:xfrm>
            <a:off x="492726" y="1504349"/>
            <a:ext cx="7886700" cy="4351338"/>
          </a:xfrm>
        </p:spPr>
        <p:txBody>
          <a:bodyPr>
            <a:normAutofit/>
          </a:bodyPr>
          <a:lstStyle/>
          <a:p>
            <a:pPr>
              <a:lnSpc>
                <a:spcPct val="100000"/>
              </a:lnSpc>
            </a:pPr>
            <a:r>
              <a:rPr lang="en-US" sz="2400" b="1" dirty="0">
                <a:solidFill>
                  <a:srgbClr val="0070C0"/>
                </a:solidFill>
                <a:latin typeface="Arial" panose="020B0604020202020204" pitchFamily="34" charset="0"/>
                <a:cs typeface="Arial" panose="020B0604020202020204" pitchFamily="34" charset="0"/>
              </a:rPr>
              <a:t>Student Deficit Logic</a:t>
            </a:r>
          </a:p>
          <a:p>
            <a:pPr lvl="1">
              <a:lnSpc>
                <a:spcPct val="100000"/>
              </a:lnSpc>
            </a:pPr>
            <a:r>
              <a:rPr lang="en-US" sz="2400" dirty="0">
                <a:solidFill>
                  <a:schemeClr val="tx1">
                    <a:lumMod val="65000"/>
                    <a:lumOff val="35000"/>
                  </a:schemeClr>
                </a:solidFill>
                <a:latin typeface="Arial" panose="020B0604020202020204" pitchFamily="34" charset="0"/>
                <a:cs typeface="Arial" panose="020B0604020202020204" pitchFamily="34" charset="0"/>
              </a:rPr>
              <a:t>Student limitations lead to lack of success</a:t>
            </a:r>
          </a:p>
          <a:p>
            <a:pPr lvl="1">
              <a:lnSpc>
                <a:spcPct val="100000"/>
              </a:lnSpc>
            </a:pPr>
            <a:r>
              <a:rPr lang="en-US" sz="2400" dirty="0">
                <a:solidFill>
                  <a:schemeClr val="tx1">
                    <a:lumMod val="65000"/>
                    <a:lumOff val="35000"/>
                  </a:schemeClr>
                </a:solidFill>
                <a:latin typeface="Arial" panose="020B0604020202020204" pitchFamily="34" charset="0"/>
                <a:cs typeface="Arial" panose="020B0604020202020204" pitchFamily="34" charset="0"/>
              </a:rPr>
              <a:t>Goal is to define how the student must change to be successful</a:t>
            </a:r>
          </a:p>
          <a:p>
            <a:pPr lvl="1">
              <a:lnSpc>
                <a:spcPct val="100000"/>
              </a:lnSpc>
            </a:pPr>
            <a:endParaRPr lang="en-US" sz="2400" dirty="0">
              <a:solidFill>
                <a:srgbClr val="0070C0"/>
              </a:solidFill>
              <a:latin typeface="Arial" panose="020B0604020202020204" pitchFamily="34" charset="0"/>
              <a:cs typeface="Arial" panose="020B0604020202020204" pitchFamily="34" charset="0"/>
            </a:endParaRPr>
          </a:p>
          <a:p>
            <a:pPr>
              <a:lnSpc>
                <a:spcPct val="100000"/>
              </a:lnSpc>
            </a:pPr>
            <a:r>
              <a:rPr lang="en-US" sz="2400" b="1" dirty="0">
                <a:solidFill>
                  <a:srgbClr val="0070C0"/>
                </a:solidFill>
                <a:latin typeface="Arial" panose="020B0604020202020204" pitchFamily="34" charset="0"/>
                <a:cs typeface="Arial" panose="020B0604020202020204" pitchFamily="34" charset="0"/>
              </a:rPr>
              <a:t>Systems Deficit Logic</a:t>
            </a:r>
          </a:p>
          <a:p>
            <a:pPr lvl="1">
              <a:lnSpc>
                <a:spcPct val="100000"/>
              </a:lnSpc>
            </a:pPr>
            <a:r>
              <a:rPr lang="en-US" sz="2400" dirty="0">
                <a:solidFill>
                  <a:schemeClr val="tx1">
                    <a:lumMod val="65000"/>
                    <a:lumOff val="35000"/>
                  </a:schemeClr>
                </a:solidFill>
                <a:latin typeface="Arial" panose="020B0604020202020204" pitchFamily="34" charset="0"/>
                <a:cs typeface="Arial" panose="020B0604020202020204" pitchFamily="34" charset="0"/>
              </a:rPr>
              <a:t>Everyone can succeed under the right conditions</a:t>
            </a:r>
          </a:p>
          <a:p>
            <a:pPr lvl="1">
              <a:lnSpc>
                <a:spcPct val="100000"/>
              </a:lnSpc>
            </a:pPr>
            <a:r>
              <a:rPr lang="en-US" sz="2400" dirty="0">
                <a:solidFill>
                  <a:schemeClr val="tx1">
                    <a:lumMod val="65000"/>
                    <a:lumOff val="35000"/>
                  </a:schemeClr>
                </a:solidFill>
                <a:latin typeface="Arial" panose="020B0604020202020204" pitchFamily="34" charset="0"/>
                <a:cs typeface="Arial" panose="020B0604020202020204" pitchFamily="34" charset="0"/>
              </a:rPr>
              <a:t>Goal is to define the conditions that must change so there is a high probability that the student will be successful</a:t>
            </a:r>
          </a:p>
        </p:txBody>
      </p:sp>
    </p:spTree>
    <p:extLst>
      <p:ext uri="{BB962C8B-B14F-4D97-AF65-F5344CB8AC3E}">
        <p14:creationId xmlns:p14="http://schemas.microsoft.com/office/powerpoint/2010/main" val="1211542922"/>
      </p:ext>
    </p:extLst>
  </p:cSld>
  <p:clrMapOvr>
    <a:masterClrMapping/>
  </p:clrMapOvr>
</p:sld>
</file>

<file path=ppt/theme/theme1.xml><?xml version="1.0" encoding="utf-8"?>
<a:theme xmlns:a="http://schemas.openxmlformats.org/drawingml/2006/main" name="rypple_powerpoint master">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rypple_powerpoint master</Template>
  <TotalTime>1586</TotalTime>
  <Words>3431</Words>
  <Application>Microsoft Macintosh PowerPoint</Application>
  <PresentationFormat>On-screen Show (4:3)</PresentationFormat>
  <Paragraphs>417</Paragraphs>
  <Slides>47</Slides>
  <Notes>26</Notes>
  <HiddenSlides>1</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47</vt:i4>
      </vt:variant>
    </vt:vector>
  </HeadingPairs>
  <TitlesOfParts>
    <vt:vector size="65" baseType="lpstr">
      <vt:lpstr>MS PGothic</vt:lpstr>
      <vt:lpstr>MS PGothic</vt:lpstr>
      <vt:lpstr>Arial</vt:lpstr>
      <vt:lpstr>Calibri</vt:lpstr>
      <vt:lpstr>Calibri Light</vt:lpstr>
      <vt:lpstr>Century Gothic</vt:lpstr>
      <vt:lpstr>Encode Sans</vt:lpstr>
      <vt:lpstr>Encode Sans Black</vt:lpstr>
      <vt:lpstr>Encode Sans Condensed SemiBold</vt:lpstr>
      <vt:lpstr>Encode Sans ExtraBold</vt:lpstr>
      <vt:lpstr>Encode Sans Medium</vt:lpstr>
      <vt:lpstr>Encode Sans SemiBold</vt:lpstr>
      <vt:lpstr>Franklin Gothic Book</vt:lpstr>
      <vt:lpstr>Symbol</vt:lpstr>
      <vt:lpstr>Times</vt:lpstr>
      <vt:lpstr>Times New Roman</vt:lpstr>
      <vt:lpstr>Tw Cen MT</vt:lpstr>
      <vt:lpstr>rypple_powerpoint master</vt:lpstr>
      <vt:lpstr>SSPBIS Institute 2018 Session 1b SWPBS Missouri Tools</vt:lpstr>
      <vt:lpstr>Acknowledgements</vt:lpstr>
      <vt:lpstr>Maximising Your Session Participation</vt:lpstr>
      <vt:lpstr>Agenda</vt:lpstr>
      <vt:lpstr>PowerPoint Presentation</vt:lpstr>
      <vt:lpstr>Essential Components</vt:lpstr>
      <vt:lpstr>SWPBS  Missouri Dual Implementation</vt:lpstr>
      <vt:lpstr>Component 1:  Common Philosophy and Purpose </vt:lpstr>
      <vt:lpstr>1. Rethinking Discipline</vt:lpstr>
      <vt:lpstr>Rethinking Discipline </vt:lpstr>
      <vt:lpstr>Academic &amp; Social Problems:  A Comparison of Approaches</vt:lpstr>
      <vt:lpstr>Examine the Beliefs of Your Staff</vt:lpstr>
      <vt:lpstr>Activity: Essential Beliefs</vt:lpstr>
      <vt:lpstr>Developing Your Discipline Philosophy</vt:lpstr>
      <vt:lpstr>Shared, positive and proactive philosophy and purpose </vt:lpstr>
      <vt:lpstr>2. The Essential Components of PBIS</vt:lpstr>
      <vt:lpstr>2. PBIS 8 Essential Components</vt:lpstr>
      <vt:lpstr>3. PBS Framework</vt:lpstr>
      <vt:lpstr>PBS Framework</vt:lpstr>
      <vt:lpstr>PowerPoint Presentation</vt:lpstr>
      <vt:lpstr>PowerPoint Presentation</vt:lpstr>
      <vt:lpstr>Framework Activity</vt:lpstr>
      <vt:lpstr>4. Continuum of Support</vt:lpstr>
      <vt:lpstr>Your Turn!</vt:lpstr>
      <vt:lpstr>5. ABC of Behaviour</vt:lpstr>
      <vt:lpstr>PowerPoint Presentation</vt:lpstr>
      <vt:lpstr>PowerPoint Presentation</vt:lpstr>
      <vt:lpstr>6. Taxonomy of Human Motivation </vt:lpstr>
      <vt:lpstr>7. Planning Tools</vt:lpstr>
      <vt:lpstr>Universal Support Checklist</vt:lpstr>
      <vt:lpstr>PowerPoint Presentation</vt:lpstr>
      <vt:lpstr>Action Planning</vt:lpstr>
      <vt:lpstr>PowerPoint Presentation</vt:lpstr>
      <vt:lpstr>Action Planning:  Common Philosophy &amp; Purpose</vt:lpstr>
      <vt:lpstr> 8 Effective Classroom Practices</vt:lpstr>
      <vt:lpstr>PowerPoint Presentation</vt:lpstr>
      <vt:lpstr>Attributes of Effective Teachers</vt:lpstr>
      <vt:lpstr>PowerPoint Presentation</vt:lpstr>
      <vt:lpstr>Latest Research</vt:lpstr>
      <vt:lpstr>2017 Grattan Report Engaging students: creating classrooms that improve learning https://grattan.edu. </vt:lpstr>
      <vt:lpstr>We can do this!</vt:lpstr>
      <vt:lpstr>Essential Components</vt:lpstr>
      <vt:lpstr>PBS Framework</vt:lpstr>
      <vt:lpstr>PBS is a Marathon not a Sprint!</vt:lpstr>
      <vt:lpstr>PowerPoint Presentation</vt:lpstr>
      <vt:lpstr>Questions</vt:lpstr>
      <vt:lpstr>Maximising Your Session Participation</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Jabs</dc:creator>
  <cp:lastModifiedBy>Sharonne Telfer</cp:lastModifiedBy>
  <cp:revision>148</cp:revision>
  <dcterms:created xsi:type="dcterms:W3CDTF">2017-07-13T06:05:13Z</dcterms:created>
  <dcterms:modified xsi:type="dcterms:W3CDTF">2018-04-26T01:42:40Z</dcterms:modified>
</cp:coreProperties>
</file>